
<file path=[Content_Types].xml><?xml version="1.0" encoding="utf-8"?>
<Types xmlns="http://schemas.openxmlformats.org/package/2006/content-types">
  <Default Extension="xml" ContentType="application/xml"/>
  <Default Extension="jpg" ContentType="image/jp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7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409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447" r:id="rId57"/>
    <p:sldId id="448" r:id="rId58"/>
    <p:sldId id="449" r:id="rId59"/>
    <p:sldId id="450" r:id="rId60"/>
    <p:sldId id="451" r:id="rId61"/>
    <p:sldId id="452" r:id="rId62"/>
    <p:sldId id="453" r:id="rId63"/>
    <p:sldId id="454" r:id="rId64"/>
    <p:sldId id="455" r:id="rId65"/>
    <p:sldId id="456" r:id="rId66"/>
    <p:sldId id="457" r:id="rId67"/>
    <p:sldId id="458" r:id="rId68"/>
    <p:sldId id="277" r:id="rId69"/>
    <p:sldId id="278" r:id="rId70"/>
    <p:sldId id="279" r:id="rId71"/>
    <p:sldId id="280" r:id="rId72"/>
    <p:sldId id="281" r:id="rId73"/>
    <p:sldId id="282" r:id="rId74"/>
    <p:sldId id="283" r:id="rId75"/>
    <p:sldId id="284" r:id="rId76"/>
    <p:sldId id="285" r:id="rId77"/>
    <p:sldId id="286" r:id="rId78"/>
    <p:sldId id="287" r:id="rId79"/>
    <p:sldId id="288" r:id="rId80"/>
    <p:sldId id="289" r:id="rId81"/>
    <p:sldId id="290" r:id="rId82"/>
    <p:sldId id="291" r:id="rId83"/>
    <p:sldId id="292" r:id="rId84"/>
    <p:sldId id="293" r:id="rId85"/>
    <p:sldId id="294" r:id="rId86"/>
    <p:sldId id="295" r:id="rId87"/>
    <p:sldId id="296" r:id="rId88"/>
    <p:sldId id="297" r:id="rId89"/>
    <p:sldId id="298" r:id="rId90"/>
    <p:sldId id="299" r:id="rId91"/>
    <p:sldId id="300" r:id="rId92"/>
    <p:sldId id="301" r:id="rId93"/>
    <p:sldId id="302" r:id="rId94"/>
    <p:sldId id="303" r:id="rId95"/>
    <p:sldId id="304" r:id="rId96"/>
    <p:sldId id="305" r:id="rId97"/>
    <p:sldId id="306" r:id="rId98"/>
    <p:sldId id="307" r:id="rId99"/>
    <p:sldId id="308" r:id="rId100"/>
    <p:sldId id="309" r:id="rId101"/>
    <p:sldId id="310" r:id="rId102"/>
    <p:sldId id="311" r:id="rId103"/>
    <p:sldId id="312" r:id="rId104"/>
    <p:sldId id="313" r:id="rId105"/>
    <p:sldId id="314" r:id="rId106"/>
    <p:sldId id="315" r:id="rId107"/>
    <p:sldId id="316" r:id="rId108"/>
    <p:sldId id="317" r:id="rId109"/>
    <p:sldId id="318" r:id="rId110"/>
    <p:sldId id="319" r:id="rId111"/>
    <p:sldId id="320" r:id="rId112"/>
    <p:sldId id="321" r:id="rId113"/>
    <p:sldId id="322" r:id="rId114"/>
    <p:sldId id="323" r:id="rId115"/>
    <p:sldId id="349" r:id="rId116"/>
    <p:sldId id="324" r:id="rId117"/>
    <p:sldId id="325" r:id="rId118"/>
    <p:sldId id="326" r:id="rId119"/>
    <p:sldId id="327" r:id="rId120"/>
    <p:sldId id="328" r:id="rId121"/>
    <p:sldId id="329" r:id="rId122"/>
    <p:sldId id="330" r:id="rId123"/>
    <p:sldId id="331" r:id="rId124"/>
    <p:sldId id="332" r:id="rId125"/>
    <p:sldId id="333" r:id="rId126"/>
    <p:sldId id="334" r:id="rId127"/>
    <p:sldId id="335" r:id="rId128"/>
    <p:sldId id="336" r:id="rId129"/>
    <p:sldId id="337" r:id="rId130"/>
    <p:sldId id="350" r:id="rId131"/>
    <p:sldId id="351" r:id="rId132"/>
    <p:sldId id="352" r:id="rId133"/>
    <p:sldId id="353" r:id="rId134"/>
    <p:sldId id="354" r:id="rId135"/>
    <p:sldId id="355" r:id="rId136"/>
    <p:sldId id="356" r:id="rId137"/>
    <p:sldId id="357" r:id="rId138"/>
    <p:sldId id="358" r:id="rId139"/>
    <p:sldId id="359" r:id="rId140"/>
    <p:sldId id="360" r:id="rId141"/>
    <p:sldId id="361" r:id="rId142"/>
    <p:sldId id="362" r:id="rId143"/>
    <p:sldId id="363" r:id="rId144"/>
    <p:sldId id="364" r:id="rId145"/>
    <p:sldId id="365" r:id="rId146"/>
    <p:sldId id="366" r:id="rId147"/>
    <p:sldId id="367" r:id="rId148"/>
    <p:sldId id="368" r:id="rId149"/>
    <p:sldId id="369" r:id="rId150"/>
    <p:sldId id="370" r:id="rId151"/>
    <p:sldId id="371" r:id="rId152"/>
    <p:sldId id="372" r:id="rId153"/>
    <p:sldId id="373" r:id="rId154"/>
    <p:sldId id="374" r:id="rId155"/>
    <p:sldId id="375" r:id="rId156"/>
    <p:sldId id="376" r:id="rId157"/>
    <p:sldId id="377" r:id="rId158"/>
    <p:sldId id="378" r:id="rId159"/>
    <p:sldId id="379" r:id="rId160"/>
    <p:sldId id="380" r:id="rId161"/>
    <p:sldId id="381" r:id="rId162"/>
    <p:sldId id="382" r:id="rId163"/>
    <p:sldId id="383" r:id="rId164"/>
    <p:sldId id="384" r:id="rId165"/>
    <p:sldId id="385" r:id="rId166"/>
    <p:sldId id="386" r:id="rId167"/>
    <p:sldId id="387" r:id="rId168"/>
    <p:sldId id="388" r:id="rId169"/>
    <p:sldId id="389" r:id="rId170"/>
    <p:sldId id="390" r:id="rId171"/>
    <p:sldId id="391" r:id="rId172"/>
    <p:sldId id="392" r:id="rId173"/>
    <p:sldId id="393" r:id="rId174"/>
    <p:sldId id="394" r:id="rId175"/>
    <p:sldId id="395" r:id="rId176"/>
    <p:sldId id="396" r:id="rId177"/>
    <p:sldId id="397" r:id="rId178"/>
    <p:sldId id="398" r:id="rId179"/>
    <p:sldId id="399" r:id="rId180"/>
    <p:sldId id="400" r:id="rId181"/>
    <p:sldId id="401" r:id="rId182"/>
    <p:sldId id="402" r:id="rId183"/>
    <p:sldId id="403" r:id="rId184"/>
    <p:sldId id="404" r:id="rId185"/>
    <p:sldId id="405" r:id="rId186"/>
    <p:sldId id="406" r:id="rId187"/>
    <p:sldId id="407" r:id="rId188"/>
    <p:sldId id="459" r:id="rId189"/>
    <p:sldId id="460" r:id="rId190"/>
    <p:sldId id="461" r:id="rId191"/>
    <p:sldId id="408" r:id="rId192"/>
    <p:sldId id="345" r:id="rId193"/>
    <p:sldId id="346" r:id="rId194"/>
    <p:sldId id="347" r:id="rId195"/>
    <p:sldId id="348" r:id="rId196"/>
  </p:sldIdLst>
  <p:sldSz cx="13004800" cy="9753600"/>
  <p:notesSz cx="13004800" cy="9753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/>
    <p:restoredTop sz="94661"/>
  </p:normalViewPr>
  <p:slideViewPr>
    <p:cSldViewPr>
      <p:cViewPr varScale="1">
        <p:scale>
          <a:sx n="110" d="100"/>
          <a:sy n="110" d="100"/>
        </p:scale>
        <p:origin x="-128" y="-1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notesMaster" Target="notesMasters/notesMaster1.xml"/><Relationship Id="rId198" Type="http://schemas.openxmlformats.org/officeDocument/2006/relationships/printerSettings" Target="printerSettings/printerSettings1.bin"/><Relationship Id="rId199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viewProps" Target="viewProps.xml"/><Relationship Id="rId201" Type="http://schemas.openxmlformats.org/officeDocument/2006/relationships/theme" Target="theme/theme1.xml"/><Relationship Id="rId202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4338-6353-F64F-97FC-CF0CF3409E82}" type="datetimeFigureOut">
              <a:rPr lang="en-US" smtClean="0"/>
              <a:t>8/1/21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EBA77-A8DC-5B42-8025-BCEC2588F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70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3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DCCF2-0383-544E-B661-007219BEDD7F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62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DCCF2-0383-544E-B661-007219BEDD7F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62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DCCF2-0383-544E-B661-007219BEDD7F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62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27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2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Gill Sans"/>
                <a:cs typeface="Gill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870700" y="1793550"/>
            <a:ext cx="5768975" cy="6819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Gill Sans"/>
                <a:cs typeface="Gill San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1" y="1638301"/>
            <a:ext cx="10464801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1" y="5029200"/>
            <a:ext cx="10464801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276999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8461485"/>
      </p:ext>
    </p:extLst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7475" y="27930"/>
            <a:ext cx="10229850" cy="175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06220" y="4090856"/>
            <a:ext cx="9992360" cy="372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Gill Sans"/>
                <a:cs typeface="Gill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jp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4" Type="http://schemas.openxmlformats.org/officeDocument/2006/relationships/image" Target="../media/image12.tiff"/><Relationship Id="rId15" Type="http://schemas.openxmlformats.org/officeDocument/2006/relationships/hyperlink" Target="https://commons.wikimedia.org/wiki/File:Psychotria_hawaiiensis_var._hillebrandii_(5516131161)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4.jpg"/><Relationship Id="rId5" Type="http://schemas.openxmlformats.org/officeDocument/2006/relationships/hyperlink" Target="http://farm8.static.flickr.com/7446/9252634315_0ecf0ba853_m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9.jpg"/><Relationship Id="rId5" Type="http://schemas.openxmlformats.org/officeDocument/2006/relationships/image" Target="../media/image14.jpg"/><Relationship Id="rId6" Type="http://schemas.openxmlformats.org/officeDocument/2006/relationships/hyperlink" Target="http://farm8.static.flickr.com/7446/9252634315_0ecf0ba853_m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9.jpg"/><Relationship Id="rId5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54.png"/><Relationship Id="rId5" Type="http://schemas.openxmlformats.org/officeDocument/2006/relationships/image" Target="../media/image63.jpg"/><Relationship Id="rId6" Type="http://schemas.openxmlformats.org/officeDocument/2006/relationships/image" Target="../media/image64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hyperlink" Target="http://www.ourdailyread.com/2015/04/island-biogeography-revisited-online-book-club-chapter-on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4.jpg"/><Relationship Id="rId6" Type="http://schemas.openxmlformats.org/officeDocument/2006/relationships/hyperlink" Target="http://farm8.static.flickr.com/7446/9252634315_0ecf0ba853_m.jpg" TargetMode="External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hyperlink" Target="http://www.ourdailyread.com/2015/04/island-biogeography-revisited-online-book-club-chapter-on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hyperlink" Target="http://www.ourdailyread.com/2015/04/island-biogeography-revisited-online-book-club-chapter-one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jp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jp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5.jp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6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tif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tiff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emf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emf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emf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18.jp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18.jp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/Relationships>
</file>

<file path=ppt/slides/_rels/slide19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jpg"/><Relationship Id="rId12" Type="http://schemas.openxmlformats.org/officeDocument/2006/relationships/image" Target="../media/image4.png"/><Relationship Id="rId13" Type="http://schemas.openxmlformats.org/officeDocument/2006/relationships/image" Target="../media/image5.jpg"/><Relationship Id="rId14" Type="http://schemas.openxmlformats.org/officeDocument/2006/relationships/image" Target="../media/image7.png"/><Relationship Id="rId15" Type="http://schemas.openxmlformats.org/officeDocument/2006/relationships/image" Target="../media/image10.jpg"/><Relationship Id="rId1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hyperlink" Target="mailto:n.matzke@auckland.ac.nz" TargetMode="External"/><Relationship Id="rId4" Type="http://schemas.openxmlformats.org/officeDocument/2006/relationships/image" Target="../media/image119.png"/><Relationship Id="rId5" Type="http://schemas.openxmlformats.org/officeDocument/2006/relationships/image" Target="../media/image120.jpg"/><Relationship Id="rId6" Type="http://schemas.openxmlformats.org/officeDocument/2006/relationships/image" Target="../media/image121.png"/><Relationship Id="rId7" Type="http://schemas.openxmlformats.org/officeDocument/2006/relationships/image" Target="../media/image8.png"/><Relationship Id="rId8" Type="http://schemas.openxmlformats.org/officeDocument/2006/relationships/image" Target="../media/image6.jpg"/><Relationship Id="rId9" Type="http://schemas.openxmlformats.org/officeDocument/2006/relationships/image" Target="../media/image1.png"/><Relationship Id="rId10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3.gif"/><Relationship Id="rId14" Type="http://schemas.openxmlformats.org/officeDocument/2006/relationships/image" Target="../media/image12.tiff"/><Relationship Id="rId15" Type="http://schemas.openxmlformats.org/officeDocument/2006/relationships/hyperlink" Target="https://commons.wikimedia.org/wiki/File:Psychotria_hawaiiensis_var._hillebrandii_(5516131161)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jpg"/><Relationship Id="rId8" Type="http://schemas.openxmlformats.org/officeDocument/2006/relationships/image" Target="../media/image6.jpg"/><Relationship Id="rId9" Type="http://schemas.openxmlformats.org/officeDocument/2006/relationships/image" Target="../media/image7.png"/><Relationship Id="rId10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hyperlink" Target="https://stats.stackexchange.com/questions/181035/how-to-derive-the-likelihood-function-for-binomial-distribution-for-parameter-es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hyperlink" Target="http://solcap.msu.edu/img/germplasm2.jpg" TargetMode="External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jp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467697" y="281065"/>
            <a:ext cx="13360400" cy="1076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600" marR="5080">
              <a:lnSpc>
                <a:spcPct val="105400"/>
              </a:lnSpc>
            </a:pPr>
            <a:r>
              <a:rPr lang="en-US" sz="3400" b="1" spc="-175" dirty="0">
                <a:latin typeface="Calibri"/>
                <a:cs typeface="Calibri"/>
              </a:rPr>
              <a:t>Improving realism: distance, connectivity, &amp; traits </a:t>
            </a:r>
            <a:r>
              <a:rPr sz="3400" b="1" spc="-15" dirty="0">
                <a:latin typeface="Calibri"/>
                <a:cs typeface="Calibri"/>
              </a:rPr>
              <a:t>in</a:t>
            </a:r>
            <a:r>
              <a:rPr sz="3400" b="1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p</a:t>
            </a:r>
            <a:r>
              <a:rPr sz="3400" b="1" spc="-85" dirty="0">
                <a:latin typeface="Calibri"/>
                <a:cs typeface="Calibri"/>
              </a:rPr>
              <a:t>h</a:t>
            </a:r>
            <a:r>
              <a:rPr sz="3400" b="1" spc="-15" dirty="0">
                <a:latin typeface="Calibri"/>
                <a:cs typeface="Calibri"/>
              </a:rPr>
              <a:t>ylo</a:t>
            </a:r>
            <a:r>
              <a:rPr sz="3400" b="1" spc="-35" dirty="0">
                <a:latin typeface="Calibri"/>
                <a:cs typeface="Calibri"/>
              </a:rPr>
              <a:t>g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n</a:t>
            </a:r>
            <a:r>
              <a:rPr sz="3400" b="1" spc="-25" dirty="0">
                <a:latin typeface="Calibri"/>
                <a:cs typeface="Calibri"/>
              </a:rPr>
              <a:t>e</a:t>
            </a:r>
            <a:r>
              <a:rPr lang="en-US" sz="3400" b="1" spc="254" dirty="0">
                <a:latin typeface="Calibri"/>
                <a:cs typeface="Calibri"/>
              </a:rPr>
              <a:t>ti</a:t>
            </a:r>
            <a:r>
              <a:rPr sz="3400" b="1" dirty="0">
                <a:latin typeface="Calibri"/>
                <a:cs typeface="Calibri"/>
              </a:rPr>
              <a:t>c </a:t>
            </a:r>
            <a:r>
              <a:rPr sz="3400" b="1" spc="-15" dirty="0">
                <a:latin typeface="Calibri"/>
                <a:cs typeface="Calibri"/>
              </a:rPr>
              <a:t>bio</a:t>
            </a:r>
            <a:r>
              <a:rPr sz="3400" b="1" spc="-35" dirty="0">
                <a:latin typeface="Calibri"/>
                <a:cs typeface="Calibri"/>
              </a:rPr>
              <a:t>g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o</a:t>
            </a:r>
            <a:r>
              <a:rPr sz="3400" b="1" spc="-5" dirty="0">
                <a:latin typeface="Calibri"/>
                <a:cs typeface="Calibri"/>
              </a:rPr>
              <a:t>g</a:t>
            </a:r>
            <a:r>
              <a:rPr sz="3400" b="1" spc="-75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ap</a:t>
            </a:r>
            <a:r>
              <a:rPr sz="3400" b="1" spc="-85" dirty="0">
                <a:latin typeface="Calibri"/>
                <a:cs typeface="Calibri"/>
              </a:rPr>
              <a:t>h</a:t>
            </a:r>
            <a:r>
              <a:rPr sz="3400" b="1" spc="-15" dirty="0">
                <a:latin typeface="Calibri"/>
                <a:cs typeface="Calibri"/>
              </a:rPr>
              <a:t>y: the</a:t>
            </a:r>
            <a:r>
              <a:rPr sz="3400" b="1" dirty="0">
                <a:latin typeface="Calibri"/>
                <a:cs typeface="Calibri"/>
              </a:rPr>
              <a:t>o</a:t>
            </a:r>
            <a:r>
              <a:rPr sz="3400" b="1" spc="10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y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and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appli</a:t>
            </a:r>
            <a:r>
              <a:rPr sz="3400" b="1" spc="-35" dirty="0">
                <a:latin typeface="Calibri"/>
                <a:cs typeface="Calibri"/>
              </a:rPr>
              <a:t>c</a:t>
            </a:r>
            <a:r>
              <a:rPr sz="3400" b="1" spc="-55" dirty="0">
                <a:latin typeface="Calibri"/>
                <a:cs typeface="Calibri"/>
              </a:rPr>
              <a:t>a</a:t>
            </a:r>
            <a:r>
              <a:rPr lang="en-US" sz="3400" b="1" spc="254" dirty="0">
                <a:latin typeface="Calibri"/>
                <a:cs typeface="Calibri"/>
              </a:rPr>
              <a:t>ti</a:t>
            </a:r>
            <a:r>
              <a:rPr sz="3400" b="1" spc="-20" dirty="0">
                <a:latin typeface="Calibri"/>
                <a:cs typeface="Calibri"/>
              </a:rPr>
              <a:t>on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in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</a:t>
            </a:r>
            <a:r>
              <a:rPr sz="3400" b="1" spc="-55" dirty="0">
                <a:latin typeface="Calibri"/>
                <a:cs typeface="Calibri"/>
              </a:rPr>
              <a:t>n</a:t>
            </a:r>
            <a:r>
              <a:rPr sz="3400" b="1" spc="-15" dirty="0">
                <a:latin typeface="Calibri"/>
                <a:cs typeface="Calibri"/>
              </a:rPr>
              <a:t>ts,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c</a:t>
            </a:r>
            <a:r>
              <a:rPr sz="3400" b="1" spc="-40" dirty="0">
                <a:latin typeface="Calibri"/>
                <a:cs typeface="Calibri"/>
              </a:rPr>
              <a:t>r</a:t>
            </a:r>
            <a:r>
              <a:rPr sz="3400" b="1" dirty="0">
                <a:latin typeface="Calibri"/>
                <a:cs typeface="Calibri"/>
              </a:rPr>
              <a:t>oc</a:t>
            </a:r>
            <a:r>
              <a:rPr sz="3400" b="1" spc="-20" dirty="0">
                <a:latin typeface="Calibri"/>
                <a:cs typeface="Calibri"/>
              </a:rPr>
              <a:t>s</a:t>
            </a:r>
            <a:r>
              <a:rPr sz="3400" b="1" spc="-10" dirty="0">
                <a:latin typeface="Calibri"/>
                <a:cs typeface="Calibri"/>
              </a:rPr>
              <a:t>,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li</a:t>
            </a:r>
            <a:r>
              <a:rPr sz="3400" b="1" spc="-60" dirty="0">
                <a:latin typeface="Calibri"/>
                <a:cs typeface="Calibri"/>
              </a:rPr>
              <a:t>z</a:t>
            </a:r>
            <a:r>
              <a:rPr sz="3400" b="1" dirty="0">
                <a:latin typeface="Calibri"/>
                <a:cs typeface="Calibri"/>
              </a:rPr>
              <a:t>a</a:t>
            </a:r>
            <a:r>
              <a:rPr sz="3400" b="1" spc="-40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ds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and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65" dirty="0">
                <a:latin typeface="Calibri"/>
                <a:cs typeface="Calibri"/>
              </a:rPr>
              <a:t>k</a:t>
            </a:r>
            <a:r>
              <a:rPr sz="3400" b="1" spc="-15" dirty="0">
                <a:latin typeface="Calibri"/>
                <a:cs typeface="Calibri"/>
              </a:rPr>
              <a:t>auri</a:t>
            </a:r>
            <a:endParaRPr sz="34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4534" y="8819978"/>
            <a:ext cx="965959" cy="933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78403" y="9269811"/>
            <a:ext cx="1842590" cy="454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8403" y="9269811"/>
            <a:ext cx="1842770" cy="454659"/>
          </a:xfrm>
          <a:custGeom>
            <a:avLst/>
            <a:gdLst/>
            <a:ahLst/>
            <a:cxnLst/>
            <a:rect l="l" t="t" r="r" b="b"/>
            <a:pathLst>
              <a:path w="1842770" h="454659">
                <a:moveTo>
                  <a:pt x="0" y="0"/>
                </a:moveTo>
                <a:lnTo>
                  <a:pt x="1842590" y="0"/>
                </a:lnTo>
                <a:lnTo>
                  <a:pt x="184259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0126" y="8909258"/>
            <a:ext cx="3125519" cy="787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8852022"/>
            <a:ext cx="4057650" cy="901700"/>
          </a:xfrm>
          <a:custGeom>
            <a:avLst/>
            <a:gdLst/>
            <a:ahLst/>
            <a:cxnLst/>
            <a:rect l="l" t="t" r="r" b="b"/>
            <a:pathLst>
              <a:path w="4057650" h="901700">
                <a:moveTo>
                  <a:pt x="0" y="901577"/>
                </a:moveTo>
                <a:lnTo>
                  <a:pt x="4057609" y="901577"/>
                </a:lnTo>
                <a:lnTo>
                  <a:pt x="4057609" y="0"/>
                </a:lnTo>
                <a:lnTo>
                  <a:pt x="0" y="0"/>
                </a:lnTo>
                <a:lnTo>
                  <a:pt x="0" y="901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61311" y="9053007"/>
            <a:ext cx="1492987" cy="560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8856043"/>
            <a:ext cx="1447741" cy="892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23640" y="2159000"/>
            <a:ext cx="2540000" cy="337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03877" y="8852022"/>
            <a:ext cx="2454275" cy="901700"/>
          </a:xfrm>
          <a:custGeom>
            <a:avLst/>
            <a:gdLst/>
            <a:ahLst/>
            <a:cxnLst/>
            <a:rect l="l" t="t" r="r" b="b"/>
            <a:pathLst>
              <a:path w="2454275" h="901700">
                <a:moveTo>
                  <a:pt x="0" y="0"/>
                </a:moveTo>
                <a:lnTo>
                  <a:pt x="2453779" y="0"/>
                </a:lnTo>
                <a:lnTo>
                  <a:pt x="2453779" y="901577"/>
                </a:lnTo>
                <a:lnTo>
                  <a:pt x="0" y="90157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21054" y="8883857"/>
            <a:ext cx="2387592" cy="8436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44000" y="5651500"/>
            <a:ext cx="3824604" cy="13869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0" marR="863600" indent="2540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Nicholas </a:t>
            </a:r>
            <a:r>
              <a:rPr sz="2000" b="1" spc="-15" dirty="0">
                <a:latin typeface="Calibri"/>
                <a:cs typeface="Calibri"/>
              </a:rPr>
              <a:t>J</a:t>
            </a:r>
            <a:r>
              <a:rPr sz="2000" b="1" dirty="0">
                <a:latin typeface="Calibri"/>
                <a:cs typeface="Calibri"/>
              </a:rPr>
              <a:t>. </a:t>
            </a:r>
            <a:r>
              <a:rPr sz="2000" b="1" spc="-20" dirty="0">
                <a:latin typeface="Calibri"/>
                <a:cs typeface="Calibri"/>
              </a:rPr>
              <a:t>M</a:t>
            </a:r>
            <a:r>
              <a:rPr sz="2000" b="1" spc="-30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t</a:t>
            </a:r>
            <a:r>
              <a:rPr sz="2000" b="1" dirty="0">
                <a:latin typeface="Calibri"/>
                <a:cs typeface="Calibri"/>
              </a:rPr>
              <a:t>z</a:t>
            </a:r>
            <a:r>
              <a:rPr sz="2000" b="1" spc="-65" dirty="0">
                <a:latin typeface="Calibri"/>
                <a:cs typeface="Calibri"/>
              </a:rPr>
              <a:t>k</a:t>
            </a:r>
            <a:r>
              <a:rPr sz="2000" b="1" dirty="0">
                <a:latin typeface="Calibri"/>
                <a:cs typeface="Calibri"/>
              </a:rPr>
              <a:t>e Se</a:t>
            </a:r>
            <a:r>
              <a:rPr sz="2000" b="1" spc="-10" dirty="0">
                <a:latin typeface="Calibri"/>
                <a:cs typeface="Calibri"/>
              </a:rPr>
              <a:t>nior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L</a:t>
            </a:r>
            <a:r>
              <a:rPr sz="2000" b="1" dirty="0">
                <a:latin typeface="Calibri"/>
                <a:cs typeface="Calibri"/>
              </a:rPr>
              <a:t>ec</a:t>
            </a:r>
            <a:r>
              <a:rPr sz="2000" b="1" spc="-10" dirty="0">
                <a:latin typeface="Calibri"/>
                <a:cs typeface="Calibri"/>
              </a:rPr>
              <a:t>tu</a:t>
            </a:r>
            <a:r>
              <a:rPr sz="2000" b="1" spc="-35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150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,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SBS</a:t>
            </a:r>
            <a:endParaRPr sz="2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chool of Biologi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 S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ce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,</a:t>
            </a:r>
            <a:endParaRPr sz="1400" dirty="0">
              <a:latin typeface="Calibri"/>
              <a:cs typeface="Calibri"/>
            </a:endParaRPr>
          </a:p>
          <a:p>
            <a:pPr marL="3175" algn="ctr">
              <a:lnSpc>
                <a:spcPts val="1590"/>
              </a:lnSpc>
              <a:spcBef>
                <a:spcPts val="120"/>
              </a:spcBef>
            </a:pPr>
            <a:r>
              <a:rPr sz="1400" spc="-10" dirty="0">
                <a:latin typeface="Calibri"/>
                <a:cs typeface="Calibri"/>
              </a:rPr>
              <a:t>Uni</a:t>
            </a:r>
            <a:r>
              <a:rPr sz="1400" spc="-2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si</a:t>
            </a:r>
            <a:r>
              <a:rPr sz="1400" spc="-10" dirty="0">
                <a:latin typeface="Calibri"/>
                <a:cs typeface="Calibri"/>
              </a:rPr>
              <a:t>ty</a:t>
            </a:r>
            <a:r>
              <a:rPr sz="1400" dirty="0">
                <a:latin typeface="Calibri"/>
                <a:cs typeface="Calibri"/>
              </a:rPr>
              <a:t> of 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ck</a:t>
            </a:r>
            <a:r>
              <a:rPr sz="1400" dirty="0">
                <a:latin typeface="Calibri"/>
                <a:cs typeface="Calibri"/>
              </a:rPr>
              <a:t>land</a:t>
            </a:r>
          </a:p>
          <a:p>
            <a:pPr algn="ctr">
              <a:lnSpc>
                <a:spcPts val="2310"/>
              </a:lnSpc>
            </a:pPr>
            <a:r>
              <a:rPr sz="2000" u="heavy" dirty="0">
                <a:latin typeface="Calibri"/>
                <a:cs typeface="Calibri"/>
              </a:rPr>
              <a:t>p</a:t>
            </a:r>
            <a:r>
              <a:rPr sz="2000" u="heavy" spc="-40" dirty="0">
                <a:latin typeface="Calibri"/>
                <a:cs typeface="Calibri"/>
              </a:rPr>
              <a:t>h</a:t>
            </a:r>
            <a:r>
              <a:rPr sz="2000" u="heavy" spc="-10" dirty="0">
                <a:latin typeface="Calibri"/>
                <a:cs typeface="Calibri"/>
              </a:rPr>
              <a:t>y</a:t>
            </a:r>
            <a:r>
              <a:rPr sz="2000" u="heavy" dirty="0">
                <a:latin typeface="Calibri"/>
                <a:cs typeface="Calibri"/>
              </a:rPr>
              <a:t>lo</a:t>
            </a:r>
            <a:r>
              <a:rPr sz="2000" u="heavy" spc="-70" dirty="0">
                <a:latin typeface="Calibri"/>
                <a:cs typeface="Calibri"/>
              </a:rPr>
              <a:t>.</a:t>
            </a:r>
            <a:r>
              <a:rPr sz="2000" u="heavy" spc="-15" dirty="0">
                <a:latin typeface="Calibri"/>
                <a:cs typeface="Calibri"/>
              </a:rPr>
              <a:t>w</a:t>
            </a:r>
            <a:r>
              <a:rPr sz="2000" u="heavy" dirty="0">
                <a:latin typeface="Calibri"/>
                <a:cs typeface="Calibri"/>
              </a:rPr>
              <a:t>i</a:t>
            </a:r>
            <a:r>
              <a:rPr sz="2000" u="heavy" spc="-10" dirty="0">
                <a:latin typeface="Calibri"/>
                <a:cs typeface="Calibri"/>
              </a:rPr>
              <a:t>k</a:t>
            </a:r>
            <a:r>
              <a:rPr sz="2000" u="heavy" dirty="0">
                <a:latin typeface="Calibri"/>
                <a:cs typeface="Calibri"/>
              </a:rPr>
              <a:t>idot.</a:t>
            </a:r>
            <a:r>
              <a:rPr sz="2000" u="heavy" spc="-30" dirty="0">
                <a:latin typeface="Calibri"/>
                <a:cs typeface="Calibri"/>
              </a:rPr>
              <a:t>c</a:t>
            </a:r>
            <a:r>
              <a:rPr sz="2000" u="heavy" dirty="0">
                <a:latin typeface="Calibri"/>
                <a:cs typeface="Calibri"/>
              </a:rPr>
              <a:t>o</a:t>
            </a:r>
            <a:r>
              <a:rPr sz="2000" u="heavy" spc="-20" dirty="0">
                <a:latin typeface="Calibri"/>
                <a:cs typeface="Calibri"/>
              </a:rPr>
              <a:t>m</a:t>
            </a:r>
            <a:r>
              <a:rPr sz="2000" u="heavy" dirty="0">
                <a:latin typeface="Calibri"/>
                <a:cs typeface="Calibri"/>
              </a:rPr>
              <a:t>/ni</a:t>
            </a:r>
            <a:r>
              <a:rPr sz="2000" u="heavy" spc="-10" dirty="0">
                <a:latin typeface="Calibri"/>
                <a:cs typeface="Calibri"/>
              </a:rPr>
              <a:t>c</a:t>
            </a:r>
            <a:r>
              <a:rPr sz="2000" u="heavy" dirty="0">
                <a:latin typeface="Calibri"/>
                <a:cs typeface="Calibri"/>
              </a:rPr>
              <a:t>holas-j-</a:t>
            </a:r>
            <a:r>
              <a:rPr sz="2000" u="heavy" spc="-20" dirty="0">
                <a:latin typeface="Calibri"/>
                <a:cs typeface="Calibri"/>
              </a:rPr>
              <a:t>ma</a:t>
            </a:r>
            <a:r>
              <a:rPr sz="2000" u="heavy" spc="-10" dirty="0">
                <a:latin typeface="Calibri"/>
                <a:cs typeface="Calibri"/>
              </a:rPr>
              <a:t>tz</a:t>
            </a:r>
            <a:r>
              <a:rPr sz="2000" u="heavy" spc="-75" dirty="0">
                <a:latin typeface="Calibri"/>
                <a:cs typeface="Calibri"/>
              </a:rPr>
              <a:t>k</a:t>
            </a:r>
            <a:r>
              <a:rPr sz="2000" u="heavy" spc="-10" dirty="0">
                <a:latin typeface="Calibri"/>
                <a:cs typeface="Calibri"/>
              </a:rPr>
              <a:t>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800" y="8594725"/>
            <a:ext cx="195008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Than</a:t>
            </a:r>
            <a:r>
              <a:rPr sz="1500" spc="-25" dirty="0">
                <a:latin typeface="Calibri"/>
                <a:cs typeface="Calibri"/>
              </a:rPr>
              <a:t>k</a:t>
            </a:r>
            <a:r>
              <a:rPr sz="1500" dirty="0">
                <a:latin typeface="Calibri"/>
                <a:cs typeface="Calibri"/>
              </a:rPr>
              <a:t>s </a:t>
            </a:r>
            <a:r>
              <a:rPr sz="1500" spc="-35" dirty="0">
                <a:latin typeface="Calibri"/>
                <a:cs typeface="Calibri"/>
              </a:rPr>
              <a:t>f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 suppo</a:t>
            </a:r>
            <a:r>
              <a:rPr sz="1500" spc="-10" dirty="0">
                <a:latin typeface="Calibri"/>
                <a:cs typeface="Calibri"/>
              </a:rPr>
              <a:t>rt</a:t>
            </a:r>
            <a:r>
              <a:rPr sz="1500" dirty="0">
                <a:latin typeface="Calibri"/>
                <a:cs typeface="Calibri"/>
              </a:rPr>
              <a:t> f</a:t>
            </a:r>
            <a:r>
              <a:rPr sz="1500" spc="-3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m: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1828800"/>
            <a:ext cx="9715500" cy="4864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8988" y="6739235"/>
            <a:ext cx="2703515" cy="1955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04000" y="6515100"/>
            <a:ext cx="153670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1430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possible hi</a:t>
            </a:r>
            <a:r>
              <a:rPr sz="2000" b="1" spc="-35" dirty="0">
                <a:latin typeface="Calibri"/>
                <a:cs typeface="Calibri"/>
              </a:rPr>
              <a:t>st</a:t>
            </a:r>
            <a:r>
              <a:rPr sz="2000" b="1" dirty="0">
                <a:latin typeface="Calibri"/>
                <a:cs typeface="Calibri"/>
              </a:rPr>
              <a:t>orie</a:t>
            </a:r>
            <a:r>
              <a:rPr sz="2000" b="1" spc="-10" dirty="0">
                <a:latin typeface="Calibri"/>
                <a:cs typeface="Calibri"/>
              </a:rPr>
              <a:t>s (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40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C+J m</a:t>
            </a:r>
            <a:r>
              <a:rPr sz="2000" b="1" spc="-15" dirty="0">
                <a:latin typeface="Calibri"/>
                <a:cs typeface="Calibri"/>
              </a:rPr>
              <a:t>od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l)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5300" y="6591300"/>
            <a:ext cx="132588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possible hi</a:t>
            </a:r>
            <a:r>
              <a:rPr sz="2000" b="1" spc="-35" dirty="0">
                <a:latin typeface="Calibri"/>
                <a:cs typeface="Calibri"/>
              </a:rPr>
              <a:t>st</a:t>
            </a:r>
            <a:r>
              <a:rPr sz="2000" b="1" dirty="0">
                <a:latin typeface="Calibri"/>
                <a:cs typeface="Calibri"/>
              </a:rPr>
              <a:t>orie</a:t>
            </a:r>
            <a:r>
              <a:rPr sz="2000" b="1" spc="-10" dirty="0">
                <a:latin typeface="Calibri"/>
                <a:cs typeface="Calibri"/>
              </a:rPr>
              <a:t>s (D</a:t>
            </a:r>
            <a:r>
              <a:rPr sz="2000" b="1" spc="-40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C m</a:t>
            </a:r>
            <a:r>
              <a:rPr sz="2000" b="1" spc="-20" dirty="0">
                <a:latin typeface="Calibri"/>
                <a:cs typeface="Calibri"/>
              </a:rPr>
              <a:t>od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15" dirty="0">
                <a:latin typeface="Calibri"/>
                <a:cs typeface="Calibri"/>
              </a:rPr>
              <a:t>l)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63657" y="8858372"/>
            <a:ext cx="2272080" cy="4544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63657" y="8858372"/>
            <a:ext cx="2272665" cy="454659"/>
          </a:xfrm>
          <a:custGeom>
            <a:avLst/>
            <a:gdLst/>
            <a:ahLst/>
            <a:cxnLst/>
            <a:rect l="l" t="t" r="r" b="b"/>
            <a:pathLst>
              <a:path w="2272665" h="454659">
                <a:moveTo>
                  <a:pt x="0" y="0"/>
                </a:moveTo>
                <a:lnTo>
                  <a:pt x="2272080" y="0"/>
                </a:lnTo>
                <a:lnTo>
                  <a:pt x="227208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734193" y="8699869"/>
            <a:ext cx="1206177" cy="10537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30E6C4B9-668A-A841-B5FC-7C1F018D05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9516" y="7657933"/>
            <a:ext cx="1288758" cy="11281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699CB621-7088-EA4E-80BF-6F6721633B2C}"/>
              </a:ext>
            </a:extLst>
          </p:cNvPr>
          <p:cNvSpPr/>
          <p:nvPr/>
        </p:nvSpPr>
        <p:spPr>
          <a:xfrm>
            <a:off x="2167800" y="8392530"/>
            <a:ext cx="3924472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Hawaiian </a:t>
            </a:r>
            <a:r>
              <a:rPr lang="en-US" sz="1200" i="1" dirty="0"/>
              <a:t>Psychotria</a:t>
            </a:r>
            <a:br>
              <a:rPr lang="en-US" sz="1200" i="1" dirty="0"/>
            </a:br>
            <a:r>
              <a:rPr lang="en-US" sz="1200" i="1" dirty="0"/>
              <a:t>e.g. </a:t>
            </a:r>
            <a:r>
              <a:rPr lang="en-US" sz="1200" i="1" dirty="0" err="1"/>
              <a:t>hawaiiensis</a:t>
            </a: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>
                <a:hlinkClick r:id="rId15"/>
              </a:rPr>
              <a:t>https://commons.wikimedia.org/wiki/File:Psychotria_hawaiiensis_var._hillebrandii_(5516131161).jpg</a:t>
            </a:r>
            <a:r>
              <a:rPr lang="en-US" sz="700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100" y="377668"/>
            <a:ext cx="10392410" cy="133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1600" marR="5080" indent="-1358900">
              <a:lnSpc>
                <a:spcPts val="5500"/>
              </a:lnSpc>
            </a:pP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u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t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 o</a:t>
            </a:r>
            <a:r>
              <a:rPr sz="4800" b="1" dirty="0">
                <a:latin typeface="Gill Sans"/>
                <a:cs typeface="Gill Sans"/>
              </a:rPr>
              <a:t>f</a:t>
            </a:r>
            <a:r>
              <a:rPr sz="4800" b="1" spc="13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di</a:t>
            </a:r>
            <a:r>
              <a:rPr sz="4800" b="1" spc="135" dirty="0">
                <a:latin typeface="Gill Sans"/>
                <a:cs typeface="Gill Sans"/>
              </a:rPr>
              <a:t>f</a:t>
            </a:r>
            <a:r>
              <a:rPr sz="4800" b="1" spc="-5" dirty="0">
                <a:latin typeface="Gill Sans"/>
                <a:cs typeface="Gill Sans"/>
              </a:rPr>
              <a:t>f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n</a:t>
            </a:r>
            <a:r>
              <a:rPr sz="4800" b="1" dirty="0">
                <a:latin typeface="Gill Sans"/>
                <a:cs typeface="Gill Sans"/>
              </a:rPr>
              <a:t>t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 </a:t>
            </a:r>
            <a:r>
              <a:rPr sz="4800" b="1" spc="-5" dirty="0">
                <a:latin typeface="Gill Sans"/>
                <a:cs typeface="Gill Sans"/>
              </a:rPr>
              <a:t>model</a:t>
            </a:r>
            <a:r>
              <a:rPr sz="4800" b="1" dirty="0">
                <a:latin typeface="Gill Sans"/>
                <a:cs typeface="Gill Sans"/>
              </a:rPr>
              <a:t>s</a:t>
            </a:r>
            <a:r>
              <a:rPr sz="4800" b="1" spc="5" dirty="0">
                <a:latin typeface="Gill Sans"/>
                <a:cs typeface="Gill Sans"/>
              </a:rPr>
              <a:t> 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n 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spc="-5" dirty="0">
                <a:latin typeface="Gill Sans"/>
                <a:cs typeface="Gill Sans"/>
              </a:rPr>
              <a:t>m</a:t>
            </a:r>
            <a:r>
              <a:rPr sz="4800" b="1" dirty="0">
                <a:latin typeface="Gill Sans"/>
                <a:cs typeface="Gill Sans"/>
              </a:rPr>
              <a:t>e dataset: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0555" y="2371538"/>
            <a:ext cx="8283688" cy="5992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0555" y="2371538"/>
            <a:ext cx="8284209" cy="5993130"/>
          </a:xfrm>
          <a:custGeom>
            <a:avLst/>
            <a:gdLst/>
            <a:ahLst/>
            <a:cxnLst/>
            <a:rect l="l" t="t" r="r" b="b"/>
            <a:pathLst>
              <a:path w="8284209" h="5993130">
                <a:moveTo>
                  <a:pt x="0" y="0"/>
                </a:moveTo>
                <a:lnTo>
                  <a:pt x="8283688" y="0"/>
                </a:lnTo>
                <a:lnTo>
                  <a:pt x="8283688" y="5992656"/>
                </a:lnTo>
                <a:lnTo>
                  <a:pt x="0" y="599265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9906" y="6117166"/>
            <a:ext cx="3047999" cy="198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08500" y="8102686"/>
            <a:ext cx="34156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u="sng" dirty="0">
                <a:latin typeface="Gill Sans"/>
                <a:cs typeface="Gill Sans"/>
                <a:hlinkClick r:id="rId5"/>
              </a:rPr>
              <a:t>http:</a:t>
            </a:r>
            <a:r>
              <a:rPr sz="1000" u="sng" spc="-5" dirty="0">
                <a:latin typeface="Gill Sans"/>
                <a:cs typeface="Gill Sans"/>
                <a:hlinkClick r:id="rId5"/>
              </a:rPr>
              <a:t>//farm8.stati</a:t>
            </a:r>
            <a:r>
              <a:rPr sz="1000" u="sng" spc="10" dirty="0">
                <a:latin typeface="Gill Sans"/>
                <a:cs typeface="Gill Sans"/>
                <a:hlinkClick r:id="rId5"/>
              </a:rPr>
              <a:t>c</a:t>
            </a:r>
            <a:r>
              <a:rPr sz="1000" u="sng" dirty="0">
                <a:latin typeface="Gill Sans"/>
                <a:cs typeface="Gill Sans"/>
                <a:hlinkClick r:id="rId5"/>
              </a:rPr>
              <a:t>.</a:t>
            </a:r>
            <a:r>
              <a:rPr sz="1000" u="sng" spc="5" dirty="0">
                <a:latin typeface="Gill Sans"/>
                <a:cs typeface="Gill Sans"/>
                <a:hlinkClick r:id="rId5"/>
              </a:rPr>
              <a:t>fli</a:t>
            </a:r>
            <a:r>
              <a:rPr sz="1000" u="sng" spc="-5" dirty="0">
                <a:latin typeface="Gill Sans"/>
                <a:cs typeface="Gill Sans"/>
                <a:hlinkClick r:id="rId5"/>
              </a:rPr>
              <a:t>ck</a:t>
            </a:r>
            <a:r>
              <a:rPr sz="1000" u="sng" spc="-110" dirty="0">
                <a:latin typeface="Gill Sans"/>
                <a:cs typeface="Gill Sans"/>
                <a:hlinkClick r:id="rId5"/>
              </a:rPr>
              <a:t>r</a:t>
            </a:r>
            <a:r>
              <a:rPr sz="1000" u="sng" dirty="0">
                <a:latin typeface="Gill Sans"/>
                <a:cs typeface="Gill Sans"/>
                <a:hlinkClick r:id="rId5"/>
              </a:rPr>
              <a:t>.</a:t>
            </a:r>
            <a:r>
              <a:rPr sz="1000" u="sng" spc="-5" dirty="0">
                <a:latin typeface="Gill Sans"/>
                <a:cs typeface="Gill Sans"/>
                <a:hlinkClick r:id="rId5"/>
              </a:rPr>
              <a:t>com/7446/9252634315_0ecf0ba853_</a:t>
            </a:r>
            <a:r>
              <a:rPr sz="1000" u="sng" dirty="0">
                <a:latin typeface="Gill Sans"/>
                <a:cs typeface="Gill Sans"/>
                <a:hlinkClick r:id="rId5"/>
              </a:rPr>
              <a:t>m.j</a:t>
            </a:r>
            <a:r>
              <a:rPr sz="1000" u="sng" spc="-5" dirty="0">
                <a:latin typeface="Gill Sans"/>
                <a:cs typeface="Gill Sans"/>
                <a:hlinkClick r:id="rId5"/>
              </a:rPr>
              <a:t>pg</a:t>
            </a:r>
            <a:endParaRPr sz="1000" dirty="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0" y="5880100"/>
            <a:ext cx="13125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i="1" dirty="0">
                <a:latin typeface="Calibri"/>
                <a:cs typeface="Calibri"/>
              </a:rPr>
              <a:t>P</a:t>
            </a:r>
            <a:r>
              <a:rPr sz="1200" b="1" i="1" spc="-20" dirty="0">
                <a:latin typeface="Calibri"/>
                <a:cs typeface="Calibri"/>
              </a:rPr>
              <a:t>s</a:t>
            </a:r>
            <a:r>
              <a:rPr sz="1200" b="1" i="1" spc="-10" dirty="0">
                <a:latin typeface="Calibri"/>
                <a:cs typeface="Calibri"/>
              </a:rPr>
              <a:t>yc</a:t>
            </a:r>
            <a:r>
              <a:rPr sz="1200" b="1" i="1" spc="-5" dirty="0">
                <a:latin typeface="Calibri"/>
                <a:cs typeface="Calibri"/>
              </a:rPr>
              <a:t>hotr</a:t>
            </a:r>
            <a:r>
              <a:rPr sz="1200" b="1" i="1" spc="-10" dirty="0">
                <a:latin typeface="Calibri"/>
                <a:cs typeface="Calibri"/>
              </a:rPr>
              <a:t>ia</a:t>
            </a:r>
            <a:r>
              <a:rPr sz="1200" b="1" i="1" dirty="0">
                <a:latin typeface="Calibri"/>
                <a:cs typeface="Calibri"/>
              </a:rPr>
              <a:t> </a:t>
            </a:r>
            <a:r>
              <a:rPr sz="1200" b="1" i="1" spc="-5" dirty="0">
                <a:latin typeface="Calibri"/>
                <a:cs typeface="Calibri"/>
              </a:rPr>
              <a:t>h</a:t>
            </a:r>
            <a:r>
              <a:rPr sz="1200" b="1" i="1" spc="-30" dirty="0">
                <a:latin typeface="Calibri"/>
                <a:cs typeface="Calibri"/>
              </a:rPr>
              <a:t>e</a:t>
            </a:r>
            <a:r>
              <a:rPr sz="1200" b="1" i="1" spc="-25" dirty="0">
                <a:latin typeface="Calibri"/>
                <a:cs typeface="Calibri"/>
              </a:rPr>
              <a:t>x</a:t>
            </a:r>
            <a:r>
              <a:rPr sz="1200" b="1" i="1" spc="-10" dirty="0">
                <a:latin typeface="Calibri"/>
                <a:cs typeface="Calibri"/>
              </a:rPr>
              <a:t>andra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49507" y="6060016"/>
          <a:ext cx="1751558" cy="188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8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9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spc="-3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auai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61FF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Oahu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3D5FD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M=Maui-Nui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C41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9900"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3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400" b="1" spc="5" dirty="0">
                          <a:latin typeface="Calibri"/>
                          <a:cs typeface="Calibri"/>
                        </a:rPr>
                        <a:t>’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40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77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3" y="0"/>
                </a:lnTo>
                <a:lnTo>
                  <a:pt x="4762783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8800" y="541434"/>
            <a:ext cx="7599045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b="1" spc="-40" dirty="0">
                <a:latin typeface="Gill Sans"/>
                <a:cs typeface="Gill Sans"/>
              </a:rPr>
              <a:t>D</a:t>
            </a:r>
            <a:r>
              <a:rPr sz="4800" b="1" dirty="0">
                <a:latin typeface="Gill Sans"/>
                <a:cs typeface="Gill Sans"/>
              </a:rPr>
              <a:t>EC</a:t>
            </a:r>
            <a:r>
              <a:rPr sz="4800" b="1" spc="-5" dirty="0">
                <a:latin typeface="Gill Sans"/>
                <a:cs typeface="Gill Sans"/>
              </a:rPr>
              <a:t> mo</a:t>
            </a:r>
            <a:r>
              <a:rPr sz="4800" b="1" dirty="0">
                <a:latin typeface="Gill Sans"/>
                <a:cs typeface="Gill Sans"/>
              </a:rPr>
              <a:t>del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7766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3277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8000" y="4675604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789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1046" y="4643854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5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4527" y="4675604"/>
            <a:ext cx="433705" cy="0"/>
          </a:xfrm>
          <a:custGeom>
            <a:avLst/>
            <a:gdLst/>
            <a:ahLst/>
            <a:cxnLst/>
            <a:rect l="l" t="t" r="r" b="b"/>
            <a:pathLst>
              <a:path w="433704">
                <a:moveTo>
                  <a:pt x="0" y="0"/>
                </a:moveTo>
                <a:lnTo>
                  <a:pt x="433167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2268" y="4658734"/>
            <a:ext cx="0" cy="1186815"/>
          </a:xfrm>
          <a:custGeom>
            <a:avLst/>
            <a:gdLst/>
            <a:ahLst/>
            <a:cxnLst/>
            <a:rect l="l" t="t" r="r" b="b"/>
            <a:pathLst>
              <a:path h="1186814">
                <a:moveTo>
                  <a:pt x="0" y="0"/>
                </a:moveTo>
                <a:lnTo>
                  <a:pt x="0" y="1186345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2268" y="5921280"/>
            <a:ext cx="0" cy="711835"/>
          </a:xfrm>
          <a:custGeom>
            <a:avLst/>
            <a:gdLst/>
            <a:ahLst/>
            <a:cxnLst/>
            <a:rect l="l" t="t" r="r" b="b"/>
            <a:pathLst>
              <a:path h="711834">
                <a:moveTo>
                  <a:pt x="0" y="0"/>
                </a:moveTo>
                <a:lnTo>
                  <a:pt x="0" y="71181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9"/>
                </a:lnTo>
                <a:lnTo>
                  <a:pt x="0" y="491609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6022" y="58831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485154" y="0"/>
                </a:moveTo>
                <a:lnTo>
                  <a:pt x="447054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6877" y="57307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0700" y="2457345"/>
            <a:ext cx="4251325" cy="291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0" marR="5080" indent="-711200">
              <a:lnSpc>
                <a:spcPts val="3800"/>
              </a:lnSpc>
            </a:pPr>
            <a:r>
              <a:rPr sz="3200" b="1" spc="-30" dirty="0">
                <a:latin typeface="Gill Sans"/>
                <a:cs typeface="Gill Sans"/>
              </a:rPr>
              <a:t>Di</a:t>
            </a:r>
            <a:r>
              <a:rPr sz="3200" b="1" spc="-20" dirty="0">
                <a:latin typeface="Gill Sans"/>
                <a:cs typeface="Gill Sans"/>
              </a:rPr>
              <a:t>spe</a:t>
            </a:r>
            <a:r>
              <a:rPr sz="3200" b="1" spc="-95" dirty="0">
                <a:latin typeface="Gill Sans"/>
                <a:cs typeface="Gill Sans"/>
              </a:rPr>
              <a:t>r</a:t>
            </a:r>
            <a:r>
              <a:rPr sz="3200" b="1" spc="-20" dirty="0">
                <a:latin typeface="Gill Sans"/>
                <a:cs typeface="Gill Sans"/>
              </a:rPr>
              <a:t>sa</a:t>
            </a:r>
            <a:r>
              <a:rPr sz="3200" b="1" dirty="0">
                <a:latin typeface="Gill Sans"/>
                <a:cs typeface="Gill Sans"/>
              </a:rPr>
              <a:t>l</a:t>
            </a:r>
            <a:r>
              <a:rPr sz="3200" b="1" spc="-5" dirty="0">
                <a:latin typeface="Gill Sans"/>
                <a:cs typeface="Gill Sans"/>
              </a:rPr>
              <a:t>-</a:t>
            </a:r>
            <a:r>
              <a:rPr sz="3200" b="1" dirty="0">
                <a:latin typeface="Gill Sans"/>
                <a:cs typeface="Gill Sans"/>
              </a:rPr>
              <a:t>E</a:t>
            </a:r>
            <a:r>
              <a:rPr sz="3200" b="1" spc="-5" dirty="0">
                <a:latin typeface="Gill Sans"/>
                <a:cs typeface="Gill Sans"/>
              </a:rPr>
              <a:t>xt</a:t>
            </a:r>
            <a:r>
              <a:rPr sz="3200" b="1" dirty="0">
                <a:latin typeface="Gill Sans"/>
                <a:cs typeface="Gill Sans"/>
              </a:rPr>
              <a:t>inc</a:t>
            </a:r>
            <a:r>
              <a:rPr sz="3200" b="1" spc="-5" dirty="0">
                <a:latin typeface="Gill Sans"/>
                <a:cs typeface="Gill Sans"/>
              </a:rPr>
              <a:t>t</a:t>
            </a:r>
            <a:r>
              <a:rPr sz="3200" b="1" dirty="0">
                <a:latin typeface="Gill Sans"/>
                <a:cs typeface="Gill Sans"/>
              </a:rPr>
              <a:t>i</a:t>
            </a:r>
            <a:r>
              <a:rPr sz="3200" b="1" spc="-5" dirty="0">
                <a:latin typeface="Gill Sans"/>
                <a:cs typeface="Gill Sans"/>
              </a:rPr>
              <a:t>o</a:t>
            </a:r>
            <a:r>
              <a:rPr sz="3200" b="1" dirty="0">
                <a:latin typeface="Gill Sans"/>
                <a:cs typeface="Gill Sans"/>
              </a:rPr>
              <a:t>n (on</a:t>
            </a:r>
            <a:r>
              <a:rPr sz="3200" b="1" spc="-5" dirty="0">
                <a:latin typeface="Gill Sans"/>
                <a:cs typeface="Gill Sans"/>
              </a:rPr>
              <a:t> b</a:t>
            </a:r>
            <a:r>
              <a:rPr sz="3200" b="1" spc="-50" dirty="0">
                <a:latin typeface="Gill Sans"/>
                <a:cs typeface="Gill Sans"/>
              </a:rPr>
              <a:t>r</a:t>
            </a:r>
            <a:r>
              <a:rPr sz="3200" b="1" spc="20" dirty="0">
                <a:latin typeface="Gill Sans"/>
                <a:cs typeface="Gill Sans"/>
              </a:rPr>
              <a:t>a</a:t>
            </a:r>
            <a:r>
              <a:rPr sz="3200" b="1" spc="-5" dirty="0">
                <a:latin typeface="Gill Sans"/>
                <a:cs typeface="Gill Sans"/>
              </a:rPr>
              <a:t>nches)</a:t>
            </a:r>
            <a:endParaRPr sz="3200">
              <a:latin typeface="Gill Sans"/>
              <a:cs typeface="Gill Sans"/>
            </a:endParaRPr>
          </a:p>
          <a:p>
            <a:pPr marL="1042669" marR="728345" indent="-459105">
              <a:lnSpc>
                <a:spcPts val="3000"/>
              </a:lnSpc>
              <a:spcBef>
                <a:spcPts val="340"/>
              </a:spcBef>
            </a:pPr>
            <a:r>
              <a:rPr sz="2600" i="1" dirty="0">
                <a:latin typeface="Gill Sans"/>
                <a:cs typeface="Gill Sans"/>
              </a:rPr>
              <a:t>d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“d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spersa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expans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  <a:p>
            <a:pPr marL="1017269" marR="558800" indent="-459105" algn="just">
              <a:lnSpc>
                <a:spcPts val="3000"/>
              </a:lnSpc>
              <a:spcBef>
                <a:spcPts val="400"/>
              </a:spcBef>
            </a:pPr>
            <a:r>
              <a:rPr sz="2600" i="1" spc="-15" dirty="0">
                <a:latin typeface="Gill Sans"/>
                <a:cs typeface="Gill Sans"/>
              </a:rPr>
              <a:t>e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</a:t>
            </a:r>
            <a:r>
              <a:rPr sz="2600" dirty="0">
                <a:latin typeface="Gill Sans"/>
                <a:cs typeface="Gill Sans"/>
              </a:rPr>
              <a:t>extincti</a:t>
            </a:r>
            <a:r>
              <a:rPr sz="2600" spc="-15" dirty="0">
                <a:latin typeface="Gill Sans"/>
                <a:cs typeface="Gill Sans"/>
              </a:rPr>
              <a:t>on”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contra</a:t>
            </a:r>
            <a:r>
              <a:rPr sz="2600" dirty="0">
                <a:latin typeface="Gill Sans"/>
                <a:cs typeface="Gill Sans"/>
              </a:rPr>
              <a:t>ct</a:t>
            </a:r>
            <a:r>
              <a:rPr sz="2600" spc="-5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0" dirty="0">
                <a:latin typeface="Gill Sans"/>
                <a:cs typeface="Gill Sans"/>
              </a:rPr>
              <a:t>/ 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oca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dirty="0">
                <a:latin typeface="Gill Sans"/>
                <a:cs typeface="Gill Sans"/>
              </a:rPr>
              <a:t>exti</a:t>
            </a:r>
            <a:r>
              <a:rPr sz="2600" spc="-15" dirty="0">
                <a:latin typeface="Gill Sans"/>
                <a:cs typeface="Gill Sans"/>
              </a:rPr>
              <a:t>rpa</a:t>
            </a:r>
            <a:r>
              <a:rPr sz="2600" dirty="0">
                <a:latin typeface="Gill Sans"/>
                <a:cs typeface="Gill Sans"/>
              </a:rPr>
              <a:t>ti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8600" y="7760428"/>
            <a:ext cx="114681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5080" indent="-190500">
              <a:lnSpc>
                <a:spcPts val="23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spc="-10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35700" y="67565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83300" y="4546772"/>
            <a:ext cx="4991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22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21300" y="45467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39000" y="4546772"/>
            <a:ext cx="1689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78500" y="57913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07200" y="5791372"/>
            <a:ext cx="5118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21300" y="2514772"/>
            <a:ext cx="20866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29764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8300" y="5893528"/>
            <a:ext cx="3630929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  <a:p>
            <a:pPr marL="13462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22707" y="6038609"/>
            <a:ext cx="1531039" cy="158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14980" y="6335934"/>
            <a:ext cx="964565" cy="1082675"/>
          </a:xfrm>
          <a:custGeom>
            <a:avLst/>
            <a:gdLst/>
            <a:ahLst/>
            <a:cxnLst/>
            <a:rect l="l" t="t" r="r" b="b"/>
            <a:pathLst>
              <a:path w="964564" h="1082675">
                <a:moveTo>
                  <a:pt x="964248" y="0"/>
                </a:moveTo>
                <a:lnTo>
                  <a:pt x="312789" y="155853"/>
                </a:lnTo>
                <a:lnTo>
                  <a:pt x="473571" y="293654"/>
                </a:lnTo>
                <a:lnTo>
                  <a:pt x="0" y="846199"/>
                </a:lnTo>
                <a:lnTo>
                  <a:pt x="275568" y="1082381"/>
                </a:lnTo>
                <a:lnTo>
                  <a:pt x="749139" y="529835"/>
                </a:lnTo>
                <a:lnTo>
                  <a:pt x="921134" y="529835"/>
                </a:lnTo>
                <a:lnTo>
                  <a:pt x="964248" y="0"/>
                </a:lnTo>
                <a:close/>
              </a:path>
              <a:path w="964564" h="1082675">
                <a:moveTo>
                  <a:pt x="921134" y="529835"/>
                </a:moveTo>
                <a:lnTo>
                  <a:pt x="749139" y="529835"/>
                </a:lnTo>
                <a:lnTo>
                  <a:pt x="909920" y="667635"/>
                </a:lnTo>
                <a:lnTo>
                  <a:pt x="921134" y="52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181100" y="1519334"/>
            <a:ext cx="276923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5" dirty="0">
                <a:latin typeface="Gill Sans"/>
                <a:cs typeface="Gill Sans"/>
              </a:rPr>
              <a:t>rad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ona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dirty="0">
                <a:latin typeface="Gill Sans"/>
                <a:cs typeface="Gill Sans"/>
              </a:rPr>
              <a:t>: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756155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806955" y="2182780"/>
            <a:ext cx="4763135" cy="7148195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5275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04200" y="1506634"/>
            <a:ext cx="41014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ent:</a:t>
            </a:r>
            <a:endParaRPr sz="4800">
              <a:latin typeface="Gill Sans"/>
              <a:cs typeface="Gill Sans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581150" y="6610350"/>
          <a:ext cx="2517177" cy="257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26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77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3" y="0"/>
                </a:lnTo>
                <a:lnTo>
                  <a:pt x="4762783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8800" y="541434"/>
            <a:ext cx="7599045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b="1" spc="-40" dirty="0">
                <a:latin typeface="Gill Sans"/>
                <a:cs typeface="Gill Sans"/>
              </a:rPr>
              <a:t>D</a:t>
            </a:r>
            <a:r>
              <a:rPr sz="4800" b="1" dirty="0">
                <a:latin typeface="Gill Sans"/>
                <a:cs typeface="Gill Sans"/>
              </a:rPr>
              <a:t>EC</a:t>
            </a:r>
            <a:r>
              <a:rPr sz="4800" b="1" spc="-5" dirty="0">
                <a:latin typeface="Gill Sans"/>
                <a:cs typeface="Gill Sans"/>
              </a:rPr>
              <a:t> mo</a:t>
            </a:r>
            <a:r>
              <a:rPr sz="4800" b="1" dirty="0">
                <a:latin typeface="Gill Sans"/>
                <a:cs typeface="Gill Sans"/>
              </a:rPr>
              <a:t>del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7766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3277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8000" y="4675604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789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1046" y="4643854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5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4527" y="4675604"/>
            <a:ext cx="433705" cy="0"/>
          </a:xfrm>
          <a:custGeom>
            <a:avLst/>
            <a:gdLst/>
            <a:ahLst/>
            <a:cxnLst/>
            <a:rect l="l" t="t" r="r" b="b"/>
            <a:pathLst>
              <a:path w="433704">
                <a:moveTo>
                  <a:pt x="0" y="0"/>
                </a:moveTo>
                <a:lnTo>
                  <a:pt x="433167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2268" y="4658734"/>
            <a:ext cx="0" cy="1186815"/>
          </a:xfrm>
          <a:custGeom>
            <a:avLst/>
            <a:gdLst/>
            <a:ahLst/>
            <a:cxnLst/>
            <a:rect l="l" t="t" r="r" b="b"/>
            <a:pathLst>
              <a:path h="1186814">
                <a:moveTo>
                  <a:pt x="0" y="0"/>
                </a:moveTo>
                <a:lnTo>
                  <a:pt x="0" y="1186345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2268" y="5921280"/>
            <a:ext cx="0" cy="711835"/>
          </a:xfrm>
          <a:custGeom>
            <a:avLst/>
            <a:gdLst/>
            <a:ahLst/>
            <a:cxnLst/>
            <a:rect l="l" t="t" r="r" b="b"/>
            <a:pathLst>
              <a:path h="711834">
                <a:moveTo>
                  <a:pt x="0" y="0"/>
                </a:moveTo>
                <a:lnTo>
                  <a:pt x="0" y="71181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9"/>
                </a:lnTo>
                <a:lnTo>
                  <a:pt x="0" y="491609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6022" y="58831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485154" y="0"/>
                </a:moveTo>
                <a:lnTo>
                  <a:pt x="447054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6877" y="57307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0700" y="2457345"/>
            <a:ext cx="4251325" cy="291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0" marR="5080" indent="-711200">
              <a:lnSpc>
                <a:spcPts val="3800"/>
              </a:lnSpc>
            </a:pPr>
            <a:r>
              <a:rPr sz="3200" b="1" spc="-30" dirty="0">
                <a:latin typeface="Gill Sans"/>
                <a:cs typeface="Gill Sans"/>
              </a:rPr>
              <a:t>Di</a:t>
            </a:r>
            <a:r>
              <a:rPr sz="3200" b="1" spc="-20" dirty="0">
                <a:latin typeface="Gill Sans"/>
                <a:cs typeface="Gill Sans"/>
              </a:rPr>
              <a:t>spe</a:t>
            </a:r>
            <a:r>
              <a:rPr sz="3200" b="1" spc="-95" dirty="0">
                <a:latin typeface="Gill Sans"/>
                <a:cs typeface="Gill Sans"/>
              </a:rPr>
              <a:t>r</a:t>
            </a:r>
            <a:r>
              <a:rPr sz="3200" b="1" spc="-20" dirty="0">
                <a:latin typeface="Gill Sans"/>
                <a:cs typeface="Gill Sans"/>
              </a:rPr>
              <a:t>sa</a:t>
            </a:r>
            <a:r>
              <a:rPr sz="3200" b="1" dirty="0">
                <a:latin typeface="Gill Sans"/>
                <a:cs typeface="Gill Sans"/>
              </a:rPr>
              <a:t>l</a:t>
            </a:r>
            <a:r>
              <a:rPr sz="3200" b="1" spc="-5" dirty="0">
                <a:latin typeface="Gill Sans"/>
                <a:cs typeface="Gill Sans"/>
              </a:rPr>
              <a:t>-</a:t>
            </a:r>
            <a:r>
              <a:rPr sz="3200" b="1" dirty="0">
                <a:latin typeface="Gill Sans"/>
                <a:cs typeface="Gill Sans"/>
              </a:rPr>
              <a:t>E</a:t>
            </a:r>
            <a:r>
              <a:rPr sz="3200" b="1" spc="-5" dirty="0">
                <a:latin typeface="Gill Sans"/>
                <a:cs typeface="Gill Sans"/>
              </a:rPr>
              <a:t>xt</a:t>
            </a:r>
            <a:r>
              <a:rPr sz="3200" b="1" dirty="0">
                <a:latin typeface="Gill Sans"/>
                <a:cs typeface="Gill Sans"/>
              </a:rPr>
              <a:t>inc</a:t>
            </a:r>
            <a:r>
              <a:rPr sz="3200" b="1" spc="-5" dirty="0">
                <a:latin typeface="Gill Sans"/>
                <a:cs typeface="Gill Sans"/>
              </a:rPr>
              <a:t>t</a:t>
            </a:r>
            <a:r>
              <a:rPr sz="3200" b="1" dirty="0">
                <a:latin typeface="Gill Sans"/>
                <a:cs typeface="Gill Sans"/>
              </a:rPr>
              <a:t>i</a:t>
            </a:r>
            <a:r>
              <a:rPr sz="3200" b="1" spc="-5" dirty="0">
                <a:latin typeface="Gill Sans"/>
                <a:cs typeface="Gill Sans"/>
              </a:rPr>
              <a:t>o</a:t>
            </a:r>
            <a:r>
              <a:rPr sz="3200" b="1" dirty="0">
                <a:latin typeface="Gill Sans"/>
                <a:cs typeface="Gill Sans"/>
              </a:rPr>
              <a:t>n (on</a:t>
            </a:r>
            <a:r>
              <a:rPr sz="3200" b="1" spc="-5" dirty="0">
                <a:latin typeface="Gill Sans"/>
                <a:cs typeface="Gill Sans"/>
              </a:rPr>
              <a:t> b</a:t>
            </a:r>
            <a:r>
              <a:rPr sz="3200" b="1" spc="-50" dirty="0">
                <a:latin typeface="Gill Sans"/>
                <a:cs typeface="Gill Sans"/>
              </a:rPr>
              <a:t>r</a:t>
            </a:r>
            <a:r>
              <a:rPr sz="3200" b="1" spc="20" dirty="0">
                <a:latin typeface="Gill Sans"/>
                <a:cs typeface="Gill Sans"/>
              </a:rPr>
              <a:t>a</a:t>
            </a:r>
            <a:r>
              <a:rPr sz="3200" b="1" spc="-5" dirty="0">
                <a:latin typeface="Gill Sans"/>
                <a:cs typeface="Gill Sans"/>
              </a:rPr>
              <a:t>nches)</a:t>
            </a:r>
            <a:endParaRPr sz="3200">
              <a:latin typeface="Gill Sans"/>
              <a:cs typeface="Gill Sans"/>
            </a:endParaRPr>
          </a:p>
          <a:p>
            <a:pPr marL="1042669" marR="728345" indent="-459105">
              <a:lnSpc>
                <a:spcPts val="3000"/>
              </a:lnSpc>
              <a:spcBef>
                <a:spcPts val="340"/>
              </a:spcBef>
            </a:pPr>
            <a:r>
              <a:rPr sz="2600" i="1" dirty="0">
                <a:latin typeface="Gill Sans"/>
                <a:cs typeface="Gill Sans"/>
              </a:rPr>
              <a:t>d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“d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spersa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expans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  <a:p>
            <a:pPr marL="1017269" marR="558800" indent="-459105" algn="just">
              <a:lnSpc>
                <a:spcPts val="3000"/>
              </a:lnSpc>
              <a:spcBef>
                <a:spcPts val="400"/>
              </a:spcBef>
            </a:pPr>
            <a:r>
              <a:rPr sz="2600" i="1" spc="-15" dirty="0">
                <a:latin typeface="Gill Sans"/>
                <a:cs typeface="Gill Sans"/>
              </a:rPr>
              <a:t>e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</a:t>
            </a:r>
            <a:r>
              <a:rPr sz="2600" dirty="0">
                <a:latin typeface="Gill Sans"/>
                <a:cs typeface="Gill Sans"/>
              </a:rPr>
              <a:t>extincti</a:t>
            </a:r>
            <a:r>
              <a:rPr sz="2600" spc="-15" dirty="0">
                <a:latin typeface="Gill Sans"/>
                <a:cs typeface="Gill Sans"/>
              </a:rPr>
              <a:t>on”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contra</a:t>
            </a:r>
            <a:r>
              <a:rPr sz="2600" dirty="0">
                <a:latin typeface="Gill Sans"/>
                <a:cs typeface="Gill Sans"/>
              </a:rPr>
              <a:t>ct</a:t>
            </a:r>
            <a:r>
              <a:rPr sz="2600" spc="-5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0" dirty="0">
                <a:latin typeface="Gill Sans"/>
                <a:cs typeface="Gill Sans"/>
              </a:rPr>
              <a:t>/ 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oca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dirty="0">
                <a:latin typeface="Gill Sans"/>
                <a:cs typeface="Gill Sans"/>
              </a:rPr>
              <a:t>exti</a:t>
            </a:r>
            <a:r>
              <a:rPr sz="2600" spc="-15" dirty="0">
                <a:latin typeface="Gill Sans"/>
                <a:cs typeface="Gill Sans"/>
              </a:rPr>
              <a:t>rpa</a:t>
            </a:r>
            <a:r>
              <a:rPr sz="2600" dirty="0">
                <a:latin typeface="Gill Sans"/>
                <a:cs typeface="Gill Sans"/>
              </a:rPr>
              <a:t>ti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8600" y="6756572"/>
            <a:ext cx="6202045" cy="157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03200" marR="5060315" indent="-190500">
              <a:lnSpc>
                <a:spcPts val="23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spc="-10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83300" y="4546772"/>
            <a:ext cx="4991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22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21300" y="45467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39000" y="4546772"/>
            <a:ext cx="1689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78500" y="57913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07200" y="5791372"/>
            <a:ext cx="5118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21300" y="2514772"/>
            <a:ext cx="20866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29764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8300" y="5893528"/>
            <a:ext cx="3630929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  <a:p>
            <a:pPr marL="13462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422707" y="6038609"/>
            <a:ext cx="1531039" cy="158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14980" y="6335934"/>
            <a:ext cx="964565" cy="1082675"/>
          </a:xfrm>
          <a:custGeom>
            <a:avLst/>
            <a:gdLst/>
            <a:ahLst/>
            <a:cxnLst/>
            <a:rect l="l" t="t" r="r" b="b"/>
            <a:pathLst>
              <a:path w="964564" h="1082675">
                <a:moveTo>
                  <a:pt x="964248" y="0"/>
                </a:moveTo>
                <a:lnTo>
                  <a:pt x="312789" y="155853"/>
                </a:lnTo>
                <a:lnTo>
                  <a:pt x="473571" y="293654"/>
                </a:lnTo>
                <a:lnTo>
                  <a:pt x="0" y="846199"/>
                </a:lnTo>
                <a:lnTo>
                  <a:pt x="275568" y="1082381"/>
                </a:lnTo>
                <a:lnTo>
                  <a:pt x="749139" y="529835"/>
                </a:lnTo>
                <a:lnTo>
                  <a:pt x="921134" y="529835"/>
                </a:lnTo>
                <a:lnTo>
                  <a:pt x="964248" y="0"/>
                </a:lnTo>
                <a:close/>
              </a:path>
              <a:path w="964564" h="1082675">
                <a:moveTo>
                  <a:pt x="921134" y="529835"/>
                </a:moveTo>
                <a:lnTo>
                  <a:pt x="749139" y="529835"/>
                </a:lnTo>
                <a:lnTo>
                  <a:pt x="909920" y="667635"/>
                </a:lnTo>
                <a:lnTo>
                  <a:pt x="921134" y="52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81100" y="1519334"/>
            <a:ext cx="276923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5" dirty="0">
                <a:latin typeface="Gill Sans"/>
                <a:cs typeface="Gill Sans"/>
              </a:rPr>
              <a:t>rad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ona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dirty="0">
                <a:latin typeface="Gill Sans"/>
                <a:cs typeface="Gill Sans"/>
              </a:rPr>
              <a:t>: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756155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06955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4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06955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4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102600" y="2502628"/>
            <a:ext cx="16490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04200" y="1506634"/>
            <a:ext cx="41014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ent:</a:t>
            </a:r>
            <a:endParaRPr sz="4800">
              <a:latin typeface="Gill Sans"/>
              <a:cs typeface="Gill Sans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581150" y="6610350"/>
          <a:ext cx="2517177" cy="257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26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9201150" y="3219450"/>
          <a:ext cx="2508782" cy="2579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6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62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59763">
                <a:tc>
                  <a:txBody>
                    <a:bodyPr/>
                    <a:lstStyle/>
                    <a:p>
                      <a:endParaRPr sz="48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F</a:t>
                      </a:r>
                      <a:r>
                        <a:rPr sz="2000" b="1" spc="-185" dirty="0">
                          <a:latin typeface="Helvetica"/>
                          <a:cs typeface="Helvetica"/>
                        </a:rPr>
                        <a:t>L</a:t>
                      </a:r>
                      <a:r>
                        <a:rPr sz="2000" b="1" dirty="0">
                          <a:latin typeface="Helvetica"/>
                          <a:cs typeface="Helvetica"/>
                        </a:rPr>
                        <a:t>Y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NOT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763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F</a:t>
                      </a:r>
                      <a:r>
                        <a:rPr sz="2000" b="1" spc="-185" dirty="0">
                          <a:latin typeface="Helvetica"/>
                          <a:cs typeface="Helvetica"/>
                        </a:rPr>
                        <a:t>L</a:t>
                      </a:r>
                      <a:r>
                        <a:rPr sz="2000" b="1" dirty="0">
                          <a:latin typeface="Helvetica"/>
                          <a:cs typeface="Helvetica"/>
                        </a:rPr>
                        <a:t>Y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t12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976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NOT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t21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77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3" y="0"/>
                </a:lnTo>
                <a:lnTo>
                  <a:pt x="4762783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8800" y="541434"/>
            <a:ext cx="7599045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b="1" spc="-40" dirty="0">
                <a:latin typeface="Gill Sans"/>
                <a:cs typeface="Gill Sans"/>
              </a:rPr>
              <a:t>D</a:t>
            </a:r>
            <a:r>
              <a:rPr sz="4800" b="1" dirty="0">
                <a:latin typeface="Gill Sans"/>
                <a:cs typeface="Gill Sans"/>
              </a:rPr>
              <a:t>EC</a:t>
            </a:r>
            <a:r>
              <a:rPr sz="4800" b="1" spc="-5" dirty="0">
                <a:latin typeface="Gill Sans"/>
                <a:cs typeface="Gill Sans"/>
              </a:rPr>
              <a:t> mo</a:t>
            </a:r>
            <a:r>
              <a:rPr sz="4800" b="1" dirty="0">
                <a:latin typeface="Gill Sans"/>
                <a:cs typeface="Gill Sans"/>
              </a:rPr>
              <a:t>del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7766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3277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8000" y="4675604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789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1046" y="4643854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5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4527" y="4675604"/>
            <a:ext cx="433705" cy="0"/>
          </a:xfrm>
          <a:custGeom>
            <a:avLst/>
            <a:gdLst/>
            <a:ahLst/>
            <a:cxnLst/>
            <a:rect l="l" t="t" r="r" b="b"/>
            <a:pathLst>
              <a:path w="433704">
                <a:moveTo>
                  <a:pt x="0" y="0"/>
                </a:moveTo>
                <a:lnTo>
                  <a:pt x="433167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2268" y="4658734"/>
            <a:ext cx="0" cy="1186815"/>
          </a:xfrm>
          <a:custGeom>
            <a:avLst/>
            <a:gdLst/>
            <a:ahLst/>
            <a:cxnLst/>
            <a:rect l="l" t="t" r="r" b="b"/>
            <a:pathLst>
              <a:path h="1186814">
                <a:moveTo>
                  <a:pt x="0" y="0"/>
                </a:moveTo>
                <a:lnTo>
                  <a:pt x="0" y="1186345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2268" y="5921280"/>
            <a:ext cx="0" cy="711835"/>
          </a:xfrm>
          <a:custGeom>
            <a:avLst/>
            <a:gdLst/>
            <a:ahLst/>
            <a:cxnLst/>
            <a:rect l="l" t="t" r="r" b="b"/>
            <a:pathLst>
              <a:path h="711834">
                <a:moveTo>
                  <a:pt x="0" y="0"/>
                </a:moveTo>
                <a:lnTo>
                  <a:pt x="0" y="71181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9"/>
                </a:lnTo>
                <a:lnTo>
                  <a:pt x="0" y="491609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6022" y="58831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485154" y="0"/>
                </a:moveTo>
                <a:lnTo>
                  <a:pt x="447054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6877" y="57307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0700" y="2457345"/>
            <a:ext cx="4251325" cy="291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0" marR="5080" indent="-711200">
              <a:lnSpc>
                <a:spcPts val="3800"/>
              </a:lnSpc>
            </a:pPr>
            <a:r>
              <a:rPr sz="3200" b="1" spc="-30" dirty="0">
                <a:latin typeface="Gill Sans"/>
                <a:cs typeface="Gill Sans"/>
              </a:rPr>
              <a:t>Di</a:t>
            </a:r>
            <a:r>
              <a:rPr sz="3200" b="1" spc="-20" dirty="0">
                <a:latin typeface="Gill Sans"/>
                <a:cs typeface="Gill Sans"/>
              </a:rPr>
              <a:t>spe</a:t>
            </a:r>
            <a:r>
              <a:rPr sz="3200" b="1" spc="-95" dirty="0">
                <a:latin typeface="Gill Sans"/>
                <a:cs typeface="Gill Sans"/>
              </a:rPr>
              <a:t>r</a:t>
            </a:r>
            <a:r>
              <a:rPr sz="3200" b="1" spc="-20" dirty="0">
                <a:latin typeface="Gill Sans"/>
                <a:cs typeface="Gill Sans"/>
              </a:rPr>
              <a:t>sa</a:t>
            </a:r>
            <a:r>
              <a:rPr sz="3200" b="1" dirty="0">
                <a:latin typeface="Gill Sans"/>
                <a:cs typeface="Gill Sans"/>
              </a:rPr>
              <a:t>l</a:t>
            </a:r>
            <a:r>
              <a:rPr sz="3200" b="1" spc="-5" dirty="0">
                <a:latin typeface="Gill Sans"/>
                <a:cs typeface="Gill Sans"/>
              </a:rPr>
              <a:t>-</a:t>
            </a:r>
            <a:r>
              <a:rPr sz="3200" b="1" dirty="0">
                <a:latin typeface="Gill Sans"/>
                <a:cs typeface="Gill Sans"/>
              </a:rPr>
              <a:t>E</a:t>
            </a:r>
            <a:r>
              <a:rPr sz="3200" b="1" spc="-5" dirty="0">
                <a:latin typeface="Gill Sans"/>
                <a:cs typeface="Gill Sans"/>
              </a:rPr>
              <a:t>xt</a:t>
            </a:r>
            <a:r>
              <a:rPr sz="3200" b="1" dirty="0">
                <a:latin typeface="Gill Sans"/>
                <a:cs typeface="Gill Sans"/>
              </a:rPr>
              <a:t>inc</a:t>
            </a:r>
            <a:r>
              <a:rPr sz="3200" b="1" spc="-5" dirty="0">
                <a:latin typeface="Gill Sans"/>
                <a:cs typeface="Gill Sans"/>
              </a:rPr>
              <a:t>t</a:t>
            </a:r>
            <a:r>
              <a:rPr sz="3200" b="1" dirty="0">
                <a:latin typeface="Gill Sans"/>
                <a:cs typeface="Gill Sans"/>
              </a:rPr>
              <a:t>i</a:t>
            </a:r>
            <a:r>
              <a:rPr sz="3200" b="1" spc="-5" dirty="0">
                <a:latin typeface="Gill Sans"/>
                <a:cs typeface="Gill Sans"/>
              </a:rPr>
              <a:t>o</a:t>
            </a:r>
            <a:r>
              <a:rPr sz="3200" b="1" dirty="0">
                <a:latin typeface="Gill Sans"/>
                <a:cs typeface="Gill Sans"/>
              </a:rPr>
              <a:t>n (on</a:t>
            </a:r>
            <a:r>
              <a:rPr sz="3200" b="1" spc="-5" dirty="0">
                <a:latin typeface="Gill Sans"/>
                <a:cs typeface="Gill Sans"/>
              </a:rPr>
              <a:t> b</a:t>
            </a:r>
            <a:r>
              <a:rPr sz="3200" b="1" spc="-50" dirty="0">
                <a:latin typeface="Gill Sans"/>
                <a:cs typeface="Gill Sans"/>
              </a:rPr>
              <a:t>r</a:t>
            </a:r>
            <a:r>
              <a:rPr sz="3200" b="1" spc="20" dirty="0">
                <a:latin typeface="Gill Sans"/>
                <a:cs typeface="Gill Sans"/>
              </a:rPr>
              <a:t>a</a:t>
            </a:r>
            <a:r>
              <a:rPr sz="3200" b="1" spc="-5" dirty="0">
                <a:latin typeface="Gill Sans"/>
                <a:cs typeface="Gill Sans"/>
              </a:rPr>
              <a:t>nches)</a:t>
            </a:r>
            <a:endParaRPr sz="3200">
              <a:latin typeface="Gill Sans"/>
              <a:cs typeface="Gill Sans"/>
            </a:endParaRPr>
          </a:p>
          <a:p>
            <a:pPr marL="1042669" marR="728345" indent="-459105">
              <a:lnSpc>
                <a:spcPts val="3000"/>
              </a:lnSpc>
              <a:spcBef>
                <a:spcPts val="340"/>
              </a:spcBef>
            </a:pPr>
            <a:r>
              <a:rPr sz="2600" i="1" dirty="0">
                <a:latin typeface="Gill Sans"/>
                <a:cs typeface="Gill Sans"/>
              </a:rPr>
              <a:t>d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“d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spersa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expans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  <a:p>
            <a:pPr marL="1017269" marR="558800" indent="-459105" algn="just">
              <a:lnSpc>
                <a:spcPts val="3000"/>
              </a:lnSpc>
              <a:spcBef>
                <a:spcPts val="400"/>
              </a:spcBef>
            </a:pPr>
            <a:r>
              <a:rPr sz="2600" i="1" spc="-15" dirty="0">
                <a:latin typeface="Gill Sans"/>
                <a:cs typeface="Gill Sans"/>
              </a:rPr>
              <a:t>e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</a:t>
            </a:r>
            <a:r>
              <a:rPr sz="2600" dirty="0">
                <a:latin typeface="Gill Sans"/>
                <a:cs typeface="Gill Sans"/>
              </a:rPr>
              <a:t>extincti</a:t>
            </a:r>
            <a:r>
              <a:rPr sz="2600" spc="-15" dirty="0">
                <a:latin typeface="Gill Sans"/>
                <a:cs typeface="Gill Sans"/>
              </a:rPr>
              <a:t>on”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contra</a:t>
            </a:r>
            <a:r>
              <a:rPr sz="2600" dirty="0">
                <a:latin typeface="Gill Sans"/>
                <a:cs typeface="Gill Sans"/>
              </a:rPr>
              <a:t>ct</a:t>
            </a:r>
            <a:r>
              <a:rPr sz="2600" spc="-5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0" dirty="0">
                <a:latin typeface="Gill Sans"/>
                <a:cs typeface="Gill Sans"/>
              </a:rPr>
              <a:t>/ 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oca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dirty="0">
                <a:latin typeface="Gill Sans"/>
                <a:cs typeface="Gill Sans"/>
              </a:rPr>
              <a:t>exti</a:t>
            </a:r>
            <a:r>
              <a:rPr sz="2600" spc="-15" dirty="0">
                <a:latin typeface="Gill Sans"/>
                <a:cs typeface="Gill Sans"/>
              </a:rPr>
              <a:t>rpa</a:t>
            </a:r>
            <a:r>
              <a:rPr sz="2600" dirty="0">
                <a:latin typeface="Gill Sans"/>
                <a:cs typeface="Gill Sans"/>
              </a:rPr>
              <a:t>ti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8600" y="7760428"/>
            <a:ext cx="114681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5080" indent="-190500">
              <a:lnSpc>
                <a:spcPts val="23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spc="-10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35700" y="67565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83300" y="4546772"/>
            <a:ext cx="4991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22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21300" y="45467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39000" y="4546772"/>
            <a:ext cx="1689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78500" y="57913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07200" y="5791372"/>
            <a:ext cx="5118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21300" y="2514772"/>
            <a:ext cx="20866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29764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8300" y="5893528"/>
            <a:ext cx="3630929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  <a:p>
            <a:pPr marL="13462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22707" y="6038609"/>
            <a:ext cx="1531039" cy="158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14980" y="6335934"/>
            <a:ext cx="964565" cy="1082675"/>
          </a:xfrm>
          <a:custGeom>
            <a:avLst/>
            <a:gdLst/>
            <a:ahLst/>
            <a:cxnLst/>
            <a:rect l="l" t="t" r="r" b="b"/>
            <a:pathLst>
              <a:path w="964564" h="1082675">
                <a:moveTo>
                  <a:pt x="964248" y="0"/>
                </a:moveTo>
                <a:lnTo>
                  <a:pt x="312789" y="155853"/>
                </a:lnTo>
                <a:lnTo>
                  <a:pt x="473571" y="293654"/>
                </a:lnTo>
                <a:lnTo>
                  <a:pt x="0" y="846199"/>
                </a:lnTo>
                <a:lnTo>
                  <a:pt x="275568" y="1082381"/>
                </a:lnTo>
                <a:lnTo>
                  <a:pt x="749139" y="529835"/>
                </a:lnTo>
                <a:lnTo>
                  <a:pt x="921134" y="529835"/>
                </a:lnTo>
                <a:lnTo>
                  <a:pt x="964248" y="0"/>
                </a:lnTo>
                <a:close/>
              </a:path>
              <a:path w="964564" h="1082675">
                <a:moveTo>
                  <a:pt x="921134" y="529835"/>
                </a:moveTo>
                <a:lnTo>
                  <a:pt x="749139" y="529835"/>
                </a:lnTo>
                <a:lnTo>
                  <a:pt x="909920" y="667635"/>
                </a:lnTo>
                <a:lnTo>
                  <a:pt x="921134" y="52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181100" y="1519334"/>
            <a:ext cx="276923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5" dirty="0">
                <a:latin typeface="Gill Sans"/>
                <a:cs typeface="Gill Sans"/>
              </a:rPr>
              <a:t>rad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ona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dirty="0">
                <a:latin typeface="Gill Sans"/>
                <a:cs typeface="Gill Sans"/>
              </a:rPr>
              <a:t>: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756155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06955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4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06955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4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848600" y="7760428"/>
            <a:ext cx="114681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5080" indent="-190500">
              <a:lnSpc>
                <a:spcPts val="23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spc="-10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309100" y="6261828"/>
            <a:ext cx="2297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102600" y="2502628"/>
            <a:ext cx="16490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204200" y="1506634"/>
            <a:ext cx="41014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ent:</a:t>
            </a:r>
            <a:endParaRPr sz="4800">
              <a:latin typeface="Gill Sans"/>
              <a:cs typeface="Gill Sans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581150" y="6610350"/>
          <a:ext cx="2517177" cy="257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26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9201150" y="6610350"/>
          <a:ext cx="2517177" cy="27949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48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9201150" y="3219450"/>
          <a:ext cx="2508782" cy="2579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6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62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59763">
                <a:tc>
                  <a:txBody>
                    <a:bodyPr/>
                    <a:lstStyle/>
                    <a:p>
                      <a:endParaRPr sz="48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F</a:t>
                      </a:r>
                      <a:r>
                        <a:rPr sz="2000" b="1" spc="-185" dirty="0">
                          <a:latin typeface="Helvetica"/>
                          <a:cs typeface="Helvetica"/>
                        </a:rPr>
                        <a:t>L</a:t>
                      </a:r>
                      <a:r>
                        <a:rPr sz="2000" b="1" dirty="0">
                          <a:latin typeface="Helvetica"/>
                          <a:cs typeface="Helvetica"/>
                        </a:rPr>
                        <a:t>Y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NOT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763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F</a:t>
                      </a:r>
                      <a:r>
                        <a:rPr sz="2000" b="1" spc="-185" dirty="0">
                          <a:latin typeface="Helvetica"/>
                          <a:cs typeface="Helvetica"/>
                        </a:rPr>
                        <a:t>L</a:t>
                      </a:r>
                      <a:r>
                        <a:rPr sz="2000" b="1" dirty="0">
                          <a:latin typeface="Helvetica"/>
                          <a:cs typeface="Helvetica"/>
                        </a:rPr>
                        <a:t>Y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t12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976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NOT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t21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47528" y="1404288"/>
            <a:ext cx="279400" cy="194881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ncestor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5800" y="3487"/>
            <a:ext cx="3615054" cy="1064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000"/>
              </a:lnSpc>
            </a:pPr>
            <a:r>
              <a:rPr sz="2600" b="1" spc="-25" dirty="0">
                <a:latin typeface="Gill Sans"/>
                <a:cs typeface="Gill Sans"/>
              </a:rPr>
              <a:t>Geo</a:t>
            </a:r>
            <a:r>
              <a:rPr sz="2600" b="1" spc="95" dirty="0">
                <a:latin typeface="Gill Sans"/>
                <a:cs typeface="Gill Sans"/>
              </a:rPr>
              <a:t>g</a:t>
            </a:r>
            <a:r>
              <a:rPr sz="2600" b="1" spc="-40" dirty="0">
                <a:latin typeface="Gill Sans"/>
                <a:cs typeface="Gill Sans"/>
              </a:rPr>
              <a:t>r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phy</a:t>
            </a:r>
            <a:r>
              <a:rPr sz="2600" b="1" spc="-5" dirty="0">
                <a:latin typeface="Gill Sans"/>
                <a:cs typeface="Gill Sans"/>
              </a:rPr>
              <a:t> </a:t>
            </a:r>
            <a:r>
              <a:rPr sz="2600" b="1" dirty="0">
                <a:latin typeface="Gill Sans"/>
                <a:cs typeface="Gill Sans"/>
              </a:rPr>
              <a:t>t</a:t>
            </a:r>
            <a:r>
              <a:rPr sz="2600" b="1" spc="-40" dirty="0">
                <a:latin typeface="Gill Sans"/>
                <a:cs typeface="Gill Sans"/>
              </a:rPr>
              <a:t>r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n</a:t>
            </a:r>
            <a:r>
              <a:rPr sz="2600" b="1" spc="-15" dirty="0">
                <a:latin typeface="Gill Sans"/>
                <a:cs typeface="Gill Sans"/>
              </a:rPr>
              <a:t>s</a:t>
            </a:r>
            <a:r>
              <a:rPr sz="2600" b="1" dirty="0">
                <a:latin typeface="Gill Sans"/>
                <a:cs typeface="Gill Sans"/>
              </a:rPr>
              <a:t>ition m</a:t>
            </a:r>
            <a:r>
              <a:rPr sz="2600" b="1" spc="-15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t</a:t>
            </a:r>
            <a:r>
              <a:rPr sz="2600" b="1" spc="-114" dirty="0">
                <a:latin typeface="Gill Sans"/>
                <a:cs typeface="Gill Sans"/>
              </a:rPr>
              <a:t>r</a:t>
            </a:r>
            <a:r>
              <a:rPr sz="2600" b="1" dirty="0">
                <a:latin typeface="Gill Sans"/>
                <a:cs typeface="Gill Sans"/>
              </a:rPr>
              <a:t>ix</a:t>
            </a:r>
            <a:r>
              <a:rPr sz="2600" b="1" spc="-5" dirty="0">
                <a:latin typeface="Gill Sans"/>
                <a:cs typeface="Gill Sans"/>
              </a:rPr>
              <a:t> </a:t>
            </a:r>
            <a:r>
              <a:rPr sz="2600" b="1" spc="-10" dirty="0">
                <a:latin typeface="Gill Sans"/>
                <a:cs typeface="Gill Sans"/>
              </a:rPr>
              <a:t>(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n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genetic</a:t>
            </a:r>
            <a:r>
              <a:rPr sz="2600" b="1" spc="-10" dirty="0">
                <a:latin typeface="Gill Sans"/>
                <a:cs typeface="Gill Sans"/>
              </a:rPr>
              <a:t>):</a:t>
            </a:r>
            <a:endParaRPr sz="2600">
              <a:latin typeface="Gill Sans"/>
              <a:cs typeface="Gill Sans"/>
            </a:endParaRPr>
          </a:p>
          <a:p>
            <a:pPr marL="9652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94800" y="2186585"/>
            <a:ext cx="53403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1" spc="-40" dirty="0">
                <a:latin typeface="Gill Sans"/>
                <a:cs typeface="Gill Sans"/>
              </a:rPr>
              <a:t>=</a:t>
            </a:r>
            <a:endParaRPr sz="60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5600" y="2021485"/>
            <a:ext cx="53403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1" spc="-40" dirty="0">
                <a:latin typeface="Gill Sans"/>
                <a:cs typeface="Gill Sans"/>
              </a:rPr>
              <a:t>+</a:t>
            </a:r>
            <a:endParaRPr sz="600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5985186"/>
            <a:ext cx="2183765" cy="187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000"/>
              </a:lnSpc>
            </a:pPr>
            <a:r>
              <a:rPr sz="2600" b="1" dirty="0">
                <a:latin typeface="Gill Sans"/>
                <a:cs typeface="Gill Sans"/>
              </a:rPr>
              <a:t>Combined t</a:t>
            </a:r>
            <a:r>
              <a:rPr sz="2600" b="1" spc="-40" dirty="0">
                <a:latin typeface="Gill Sans"/>
                <a:cs typeface="Gill Sans"/>
              </a:rPr>
              <a:t>r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spc="-5" dirty="0">
                <a:latin typeface="Gill Sans"/>
                <a:cs typeface="Gill Sans"/>
              </a:rPr>
              <a:t>i</a:t>
            </a:r>
            <a:r>
              <a:rPr sz="2600" b="1" dirty="0">
                <a:latin typeface="Gill Sans"/>
                <a:cs typeface="Gill Sans"/>
              </a:rPr>
              <a:t>t </a:t>
            </a:r>
            <a:r>
              <a:rPr sz="2600" b="1" spc="-20" dirty="0">
                <a:latin typeface="Gill Sans"/>
                <a:cs typeface="Gill Sans"/>
              </a:rPr>
              <a:t>+</a:t>
            </a:r>
            <a:r>
              <a:rPr sz="2600" b="1" spc="-10" dirty="0">
                <a:latin typeface="Gill Sans"/>
                <a:cs typeface="Gill Sans"/>
              </a:rPr>
              <a:t> </a:t>
            </a:r>
            <a:r>
              <a:rPr sz="2600" b="1" dirty="0">
                <a:latin typeface="Gill Sans"/>
                <a:cs typeface="Gill Sans"/>
              </a:rPr>
              <a:t>geo</a:t>
            </a:r>
            <a:r>
              <a:rPr sz="2600" b="1" spc="95" dirty="0">
                <a:latin typeface="Gill Sans"/>
                <a:cs typeface="Gill Sans"/>
              </a:rPr>
              <a:t>g</a:t>
            </a:r>
            <a:r>
              <a:rPr sz="2600" b="1" spc="-40" dirty="0">
                <a:latin typeface="Gill Sans"/>
                <a:cs typeface="Gill Sans"/>
              </a:rPr>
              <a:t>r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phy ma</a:t>
            </a:r>
            <a:r>
              <a:rPr sz="2600" b="1" spc="-5" dirty="0">
                <a:latin typeface="Gill Sans"/>
                <a:cs typeface="Gill Sans"/>
              </a:rPr>
              <a:t>t</a:t>
            </a:r>
            <a:r>
              <a:rPr sz="2600" b="1" spc="-110" dirty="0">
                <a:latin typeface="Gill Sans"/>
                <a:cs typeface="Gill Sans"/>
              </a:rPr>
              <a:t>r</a:t>
            </a:r>
            <a:r>
              <a:rPr sz="2600" b="1" dirty="0">
                <a:latin typeface="Gill Sans"/>
                <a:cs typeface="Gill Sans"/>
              </a:rPr>
              <a:t>ix </a:t>
            </a:r>
            <a:r>
              <a:rPr sz="2600" b="1" spc="-10" dirty="0">
                <a:latin typeface="Gill Sans"/>
                <a:cs typeface="Gill Sans"/>
              </a:rPr>
              <a:t>(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n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genetic</a:t>
            </a:r>
            <a:r>
              <a:rPr sz="2600" b="1" spc="-10" dirty="0">
                <a:latin typeface="Gill Sans"/>
                <a:cs typeface="Gill Sans"/>
              </a:rPr>
              <a:t>):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6325">
              <a:lnSpc>
                <a:spcPct val="100000"/>
              </a:lnSpc>
            </a:pPr>
            <a:r>
              <a:rPr sz="2600" spc="-75" dirty="0">
                <a:latin typeface="Gill Sans"/>
                <a:cs typeface="Gill Sans"/>
              </a:rPr>
              <a:t>T</a:t>
            </a:r>
            <a:r>
              <a:rPr sz="2600" spc="-40" dirty="0">
                <a:latin typeface="Gill Sans"/>
                <a:cs typeface="Gill Sans"/>
              </a:rPr>
              <a:t>r</a:t>
            </a:r>
            <a:r>
              <a:rPr sz="2600" spc="20" dirty="0">
                <a:latin typeface="Gill Sans"/>
                <a:cs typeface="Gill Sans"/>
              </a:rPr>
              <a:t>a</a:t>
            </a:r>
            <a:r>
              <a:rPr sz="2600" dirty="0">
                <a:latin typeface="Gill Sans"/>
                <a:cs typeface="Gill Sans"/>
              </a:rPr>
              <a:t>it m</a:t>
            </a:r>
            <a:r>
              <a:rPr sz="2600" spc="-15" dirty="0">
                <a:latin typeface="Gill Sans"/>
                <a:cs typeface="Gill Sans"/>
              </a:rPr>
              <a:t>a</a:t>
            </a:r>
            <a:r>
              <a:rPr sz="2600" dirty="0">
                <a:latin typeface="Gill Sans"/>
                <a:cs typeface="Gill Sans"/>
              </a:rPr>
              <a:t>t</a:t>
            </a:r>
            <a:r>
              <a:rPr sz="2600" spc="-114" dirty="0">
                <a:latin typeface="Gill Sans"/>
                <a:cs typeface="Gill Sans"/>
              </a:rPr>
              <a:t>r</a:t>
            </a:r>
            <a:r>
              <a:rPr sz="2600" dirty="0">
                <a:latin typeface="Gill Sans"/>
                <a:cs typeface="Gill Sans"/>
              </a:rPr>
              <a:t>ix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1100" y="397187"/>
            <a:ext cx="264096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spc="-10" dirty="0">
                <a:latin typeface="Gill Sans"/>
                <a:cs typeface="Gill Sans"/>
              </a:rPr>
              <a:t>(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n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genetic</a:t>
            </a:r>
            <a:r>
              <a:rPr sz="2600" b="1" spc="-10" dirty="0">
                <a:latin typeface="Gill Sans"/>
                <a:cs typeface="Gill Sans"/>
              </a:rPr>
              <a:t>):</a:t>
            </a:r>
            <a:endParaRPr sz="2600">
              <a:latin typeface="Gill Sans"/>
              <a:cs typeface="Gill Sans"/>
            </a:endParaRPr>
          </a:p>
          <a:p>
            <a:pPr marL="4953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Gill Sans"/>
                <a:cs typeface="Gill Sans"/>
              </a:rPr>
              <a:t>descend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</a:t>
            </a:r>
            <a:r>
              <a:rPr sz="2000" b="1" dirty="0">
                <a:latin typeface="Gill Sans"/>
                <a:cs typeface="Gill Sans"/>
              </a:rPr>
              <a:t>t t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it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01028" y="1557213"/>
            <a:ext cx="279400" cy="1808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 t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i</a:t>
            </a:r>
            <a:r>
              <a:rPr sz="2000" b="1" dirty="0">
                <a:latin typeface="Gill Sans"/>
                <a:cs typeface="Gill Sans"/>
              </a:rPr>
              <a:t>t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64728" y="4812308"/>
            <a:ext cx="279400" cy="41922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ncestor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dirty="0">
                <a:latin typeface="Gill Sans"/>
                <a:cs typeface="Gill Sans"/>
              </a:rPr>
              <a:t>t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it+geo</a:t>
            </a:r>
            <a:r>
              <a:rPr sz="2000" b="1" spc="85" dirty="0">
                <a:latin typeface="Gill Sans"/>
                <a:cs typeface="Gill Sans"/>
              </a:rPr>
              <a:t>g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phic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80000" y="3861528"/>
            <a:ext cx="45408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dirty="0">
                <a:latin typeface="Gill Sans"/>
                <a:cs typeface="Gill Sans"/>
              </a:rPr>
              <a:t>t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it+geo</a:t>
            </a:r>
            <a:r>
              <a:rPr sz="2000" b="1" spc="70" dirty="0">
                <a:latin typeface="Gill Sans"/>
                <a:cs typeface="Gill Sans"/>
              </a:rPr>
              <a:t>g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phic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610350" y="1123950"/>
          <a:ext cx="2517177" cy="257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749550" y="1123950"/>
          <a:ext cx="2508782" cy="2579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62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62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59763">
                <a:tc>
                  <a:txBody>
                    <a:bodyPr/>
                    <a:lstStyle/>
                    <a:p>
                      <a:endParaRPr sz="20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8455" marR="113030" indent="-2286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state 1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40360" marR="111125" indent="-2286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state 2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763">
                <a:tc>
                  <a:txBody>
                    <a:bodyPr/>
                    <a:lstStyle/>
                    <a:p>
                      <a:pPr marL="336550" marR="102235" indent="-2159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state 1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12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9764">
                <a:tc>
                  <a:txBody>
                    <a:bodyPr/>
                    <a:lstStyle/>
                    <a:p>
                      <a:pPr marL="336550" marR="102235" indent="-2159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state 2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21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387850" y="4146550"/>
          <a:ext cx="5914825" cy="58115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2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72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72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612141">
                <a:tc>
                  <a:txBody>
                    <a:bodyPr/>
                    <a:lstStyle/>
                    <a:p>
                      <a:endParaRPr sz="60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1,null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1,A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1,AB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2,null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2,A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2,AB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1,null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12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1,A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i="1" dirty="0">
                          <a:latin typeface="Helvetica Light"/>
                          <a:cs typeface="Helvetica Light"/>
                        </a:rPr>
                        <a:t>m</a:t>
                      </a:r>
                      <a:r>
                        <a:rPr sz="1575" baseline="-5291" dirty="0">
                          <a:latin typeface="Helvetica Light"/>
                          <a:cs typeface="Helvetica Light"/>
                        </a:rPr>
                        <a:t>1</a:t>
                      </a:r>
                      <a:r>
                        <a:rPr sz="1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12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2142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i="1" dirty="0">
                          <a:latin typeface="Helvetica Light"/>
                          <a:cs typeface="Helvetica Light"/>
                        </a:rPr>
                        <a:t>m</a:t>
                      </a:r>
                      <a:r>
                        <a:rPr sz="1575" baseline="-5291" dirty="0">
                          <a:latin typeface="Helvetica Light"/>
                          <a:cs typeface="Helvetica Light"/>
                        </a:rPr>
                        <a:t>1</a:t>
                      </a:r>
                      <a:r>
                        <a:rPr sz="1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12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1,AB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12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2142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2,null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21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2,A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21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i="1" dirty="0">
                          <a:latin typeface="Helvetica Light"/>
                          <a:cs typeface="Helvetica Light"/>
                        </a:rPr>
                        <a:t>m</a:t>
                      </a:r>
                      <a:r>
                        <a:rPr sz="1575" baseline="-5291" dirty="0">
                          <a:latin typeface="Helvetica Light"/>
                          <a:cs typeface="Helvetica Light"/>
                        </a:rPr>
                        <a:t>2</a:t>
                      </a:r>
                      <a:r>
                        <a:rPr sz="1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12142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21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i="1" dirty="0">
                          <a:latin typeface="Helvetica Light"/>
                          <a:cs typeface="Helvetica Light"/>
                        </a:rPr>
                        <a:t>m</a:t>
                      </a:r>
                      <a:r>
                        <a:rPr sz="1575" baseline="-5291" dirty="0">
                          <a:latin typeface="Helvetica Light"/>
                          <a:cs typeface="Helvetica Light"/>
                        </a:rPr>
                        <a:t>2</a:t>
                      </a:r>
                      <a:r>
                        <a:rPr sz="1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2,AB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21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2956" y="620199"/>
            <a:ext cx="7586980" cy="86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spc="5" dirty="0">
                <a:latin typeface="Calibri"/>
                <a:cs typeface="Calibri"/>
              </a:rPr>
              <a:t>Ta</a:t>
            </a:r>
            <a:r>
              <a:rPr sz="1900" b="1" dirty="0">
                <a:latin typeface="Calibri"/>
                <a:cs typeface="Calibri"/>
              </a:rPr>
              <a:t>ble D. </a:t>
            </a:r>
            <a:r>
              <a:rPr sz="1900" spc="5" dirty="0">
                <a:latin typeface="Calibri"/>
                <a:cs typeface="Calibri"/>
              </a:rPr>
              <a:t>Statistical model comparison with sample-size corrected AIC (AICc).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1530985">
              <a:lnSpc>
                <a:spcPct val="100000"/>
              </a:lnSpc>
            </a:pPr>
            <a:r>
              <a:rPr sz="1900" b="1" spc="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447" y="2387976"/>
            <a:ext cx="3709670" cy="2101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>
              <a:lnSpc>
                <a:spcPct val="100000"/>
              </a:lnSpc>
            </a:pPr>
            <a:r>
              <a:rPr sz="1900" b="1" spc="5" dirty="0">
                <a:latin typeface="Calibri"/>
                <a:cs typeface="Calibri"/>
              </a:rPr>
              <a:t>2.</a:t>
            </a:r>
            <a:r>
              <a:rPr sz="1900" spc="5" dirty="0">
                <a:latin typeface="Calibri"/>
                <a:cs typeface="Calibri"/>
              </a:rPr>
              <a:t> DEC+J+x (distance-based </a:t>
            </a:r>
            <a:endParaRPr sz="19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u="heavy" spc="-130" dirty="0">
                <a:latin typeface="Calibri"/>
                <a:cs typeface="Calibri"/>
              </a:rPr>
              <a:t> </a:t>
            </a:r>
            <a:r>
              <a:rPr sz="1900" u="heavy" spc="5" dirty="0">
                <a:latin typeface="Calibri"/>
                <a:cs typeface="Calibri"/>
              </a:rPr>
              <a:t>dispersal)</a:t>
            </a:r>
            <a:r>
              <a:rPr sz="1900" u="heavy" dirty="0">
                <a:latin typeface="Calibri"/>
                <a:cs typeface="Calibri"/>
              </a:rPr>
              <a:t>,</a:t>
            </a:r>
            <a:r>
              <a:rPr sz="1900" u="heavy" spc="5" dirty="0">
                <a:latin typeface="Calibri"/>
                <a:cs typeface="Calibri"/>
              </a:rPr>
              <a:t> with trait transitions </a:t>
            </a:r>
            <a:endParaRPr sz="1900" dirty="0">
              <a:latin typeface="Calibri"/>
              <a:cs typeface="Calibri"/>
            </a:endParaRPr>
          </a:p>
          <a:p>
            <a:pPr marL="53975"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latin typeface="Calibri"/>
                <a:cs typeface="Calibri"/>
              </a:rPr>
              <a:t>3.</a:t>
            </a:r>
            <a:r>
              <a:rPr sz="1900" spc="5" dirty="0">
                <a:latin typeface="Calibri"/>
                <a:cs typeface="Calibri"/>
              </a:rPr>
              <a:t> DEC+J, with trait transitions, and </a:t>
            </a:r>
            <a:endParaRPr sz="1900" dirty="0">
              <a:latin typeface="Calibri"/>
              <a:cs typeface="Calibri"/>
            </a:endParaRPr>
          </a:p>
          <a:p>
            <a:pPr marL="51435" marR="5080" indent="-39370">
              <a:lnSpc>
                <a:spcPct val="105400"/>
              </a:lnSpc>
            </a:pPr>
            <a:r>
              <a:rPr sz="1900" u="heavy" spc="-105" dirty="0">
                <a:latin typeface="Calibri"/>
                <a:cs typeface="Calibri"/>
              </a:rPr>
              <a:t> </a:t>
            </a:r>
            <a:r>
              <a:rPr sz="1900" u="heavy" spc="5" dirty="0">
                <a:latin typeface="Calibri"/>
                <a:cs typeface="Calibri"/>
              </a:rPr>
              <a:t>dispersal multiplier for trait 'littoral' 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b="1" spc="5" dirty="0">
                <a:latin typeface="Calibri"/>
                <a:cs typeface="Calibri"/>
              </a:rPr>
              <a:t>4.</a:t>
            </a:r>
            <a:r>
              <a:rPr sz="1900" spc="5" dirty="0">
                <a:latin typeface="Calibri"/>
                <a:cs typeface="Calibri"/>
              </a:rPr>
              <a:t> DEC+J+x (distance-based dispersal)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with trait transitions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and dispersal multiplier for trait 'littoral'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4147" y="2357947"/>
            <a:ext cx="3768090" cy="0"/>
          </a:xfrm>
          <a:custGeom>
            <a:avLst/>
            <a:gdLst/>
            <a:ahLst/>
            <a:cxnLst/>
            <a:rect l="l" t="t" r="r" b="b"/>
            <a:pathLst>
              <a:path w="3768090">
                <a:moveTo>
                  <a:pt x="0" y="0"/>
                </a:moveTo>
                <a:lnTo>
                  <a:pt x="3767514" y="0"/>
                </a:lnTo>
              </a:path>
            </a:pathLst>
          </a:custGeom>
          <a:ln w="19533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147" y="988164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5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4147" y="1637652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5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2956" y="1889873"/>
            <a:ext cx="301180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spc="5" dirty="0">
                <a:latin typeface="Calibri"/>
                <a:cs typeface="Calibri"/>
              </a:rPr>
              <a:t>1.</a:t>
            </a:r>
            <a:r>
              <a:rPr sz="1900" spc="5" dirty="0">
                <a:latin typeface="Calibri"/>
                <a:cs typeface="Calibri"/>
              </a:rPr>
              <a:t> DEC+J, with trait transitions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6132" y="1889873"/>
            <a:ext cx="10033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5" dirty="0">
                <a:latin typeface="Calibri"/>
                <a:cs typeface="Calibri"/>
              </a:rPr>
              <a:t>-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4147" y="4504185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4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874949" y="1016227"/>
          <a:ext cx="7574836" cy="3190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5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14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97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290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610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49612">
                <a:tc rowSpan="2" gridSpan="3">
                  <a:txBody>
                    <a:bodyPr/>
                    <a:lstStyle/>
                    <a:p>
                      <a:pPr marL="1308735" marR="437515" indent="-1191895">
                        <a:lnSpc>
                          <a:spcPct val="105400"/>
                        </a:lnSpc>
                        <a:tabLst>
                          <a:tab pos="1470025" algn="l"/>
                          <a:tab pos="3289300" algn="l"/>
                        </a:tabLst>
                      </a:pPr>
                      <a:r>
                        <a:rPr sz="2850" b="1" baseline="-35087" dirty="0">
                          <a:latin typeface="Calibri"/>
                          <a:cs typeface="Calibri"/>
                        </a:rPr>
                        <a:t>LnL		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# of free par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me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ers	</a:t>
                      </a:r>
                      <a:r>
                        <a:rPr sz="2850" b="1" baseline="35087" dirty="0">
                          <a:latin typeface="Calibri"/>
                          <a:cs typeface="Calibri"/>
                        </a:rPr>
                        <a:t>AICc</a:t>
                      </a:r>
                      <a:endParaRPr sz="2850" baseline="35087">
                        <a:latin typeface="Calibri"/>
                        <a:cs typeface="Calibri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  <a:spcBef>
                          <a:spcPts val="1795"/>
                        </a:spcBef>
                        <a:tabLst>
                          <a:tab pos="1833880" algn="l"/>
                          <a:tab pos="3233420" algn="l"/>
                        </a:tabLst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106.5	5	224.2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3410" marR="132715" indent="-224790">
                        <a:lnSpc>
                          <a:spcPct val="105400"/>
                        </a:lnSpc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AICc model we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t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335" marR="121920" indent="128270">
                        <a:lnSpc>
                          <a:spcPct val="105400"/>
                        </a:lnSpc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Perce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nta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ge m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od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 we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t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1874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276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42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-98.8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211.5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276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0.01%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042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-95.5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204.8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276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0.22%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7983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-88.0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7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192.6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0.998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99.77%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2956" y="620199"/>
            <a:ext cx="7586980" cy="86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spc="5" dirty="0">
                <a:latin typeface="Calibri"/>
                <a:cs typeface="Calibri"/>
              </a:rPr>
              <a:t>Ta</a:t>
            </a:r>
            <a:r>
              <a:rPr sz="1900" b="1" dirty="0">
                <a:latin typeface="Calibri"/>
                <a:cs typeface="Calibri"/>
              </a:rPr>
              <a:t>bl</a:t>
            </a:r>
            <a:r>
              <a:rPr sz="1900" b="1" spc="5" dirty="0">
                <a:latin typeface="Calibri"/>
                <a:cs typeface="Calibri"/>
              </a:rPr>
              <a:t>e</a:t>
            </a:r>
            <a:r>
              <a:rPr sz="1900" b="1" dirty="0">
                <a:latin typeface="Calibri"/>
                <a:cs typeface="Calibri"/>
              </a:rPr>
              <a:t> </a:t>
            </a:r>
            <a:r>
              <a:rPr sz="1900" b="1" spc="5" dirty="0">
                <a:latin typeface="Calibri"/>
                <a:cs typeface="Calibri"/>
              </a:rPr>
              <a:t>D. </a:t>
            </a:r>
            <a:r>
              <a:rPr sz="1900" spc="5" dirty="0">
                <a:latin typeface="Calibri"/>
                <a:cs typeface="Calibri"/>
              </a:rPr>
              <a:t>Statistical model comparison with sample-size corrected AIC (AICc).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1530985">
              <a:lnSpc>
                <a:spcPct val="100000"/>
              </a:lnSpc>
            </a:pPr>
            <a:r>
              <a:rPr sz="1900" b="1" spc="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956" y="1889873"/>
            <a:ext cx="301180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spc="5" dirty="0">
                <a:latin typeface="Calibri"/>
                <a:cs typeface="Calibri"/>
              </a:rPr>
              <a:t>1. </a:t>
            </a:r>
            <a:r>
              <a:rPr sz="1900" spc="5" dirty="0">
                <a:latin typeface="Calibri"/>
                <a:cs typeface="Calibri"/>
              </a:rPr>
              <a:t>DEC+J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with trait transitions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6132" y="1889873"/>
            <a:ext cx="10033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5" dirty="0">
                <a:latin typeface="Calibri"/>
                <a:cs typeface="Calibri"/>
              </a:rPr>
              <a:t>-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447" y="2387976"/>
            <a:ext cx="3671570" cy="2101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 indent="2540">
              <a:lnSpc>
                <a:spcPct val="100000"/>
              </a:lnSpc>
              <a:buFont typeface="Calibri"/>
              <a:buAutoNum type="arabicPeriod" startAt="2"/>
              <a:tabLst>
                <a:tab pos="298450" algn="l"/>
              </a:tabLst>
            </a:pPr>
            <a:r>
              <a:rPr sz="1900" spc="5" dirty="0">
                <a:latin typeface="Calibri"/>
                <a:cs typeface="Calibri"/>
              </a:rPr>
              <a:t>DEC+J+x (distance-based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u="heavy" spc="-130" dirty="0">
                <a:latin typeface="Calibri"/>
                <a:cs typeface="Calibri"/>
              </a:rPr>
              <a:t> </a:t>
            </a:r>
            <a:r>
              <a:rPr sz="1900" u="heavy" spc="5" dirty="0">
                <a:latin typeface="Calibri"/>
                <a:cs typeface="Calibri"/>
              </a:rPr>
              <a:t>dispersal)</a:t>
            </a:r>
            <a:r>
              <a:rPr sz="1900" u="heavy" dirty="0">
                <a:latin typeface="Calibri"/>
                <a:cs typeface="Calibri"/>
              </a:rPr>
              <a:t>,</a:t>
            </a:r>
            <a:r>
              <a:rPr sz="1900" u="heavy" spc="5" dirty="0">
                <a:latin typeface="Calibri"/>
                <a:cs typeface="Calibri"/>
              </a:rPr>
              <a:t> with trait transitions </a:t>
            </a:r>
            <a:endParaRPr sz="1900">
              <a:latin typeface="Calibri"/>
              <a:cs typeface="Calibri"/>
            </a:endParaRPr>
          </a:p>
          <a:p>
            <a:pPr marL="297815" indent="-243840">
              <a:lnSpc>
                <a:spcPct val="100000"/>
              </a:lnSpc>
              <a:spcBef>
                <a:spcPts val="120"/>
              </a:spcBef>
              <a:buFont typeface="Calibri"/>
              <a:buAutoNum type="arabicPeriod" startAt="3"/>
              <a:tabLst>
                <a:tab pos="298450" algn="l"/>
              </a:tabLst>
            </a:pPr>
            <a:r>
              <a:rPr sz="1900" spc="5" dirty="0">
                <a:latin typeface="Calibri"/>
                <a:cs typeface="Calibri"/>
              </a:rPr>
              <a:t>DEC+J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with trait transitions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and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u="heavy" spc="-105" dirty="0">
                <a:latin typeface="Calibri"/>
                <a:cs typeface="Calibri"/>
              </a:rPr>
              <a:t> </a:t>
            </a:r>
            <a:r>
              <a:rPr sz="1900" u="heavy" spc="5" dirty="0">
                <a:latin typeface="Calibri"/>
                <a:cs typeface="Calibri"/>
              </a:rPr>
              <a:t>dispersal multiplier for trait 'littoral' </a:t>
            </a:r>
            <a:endParaRPr sz="1900">
              <a:latin typeface="Calibri"/>
              <a:cs typeface="Calibri"/>
            </a:endParaRPr>
          </a:p>
          <a:p>
            <a:pPr marL="51435" marR="21590" indent="2540">
              <a:lnSpc>
                <a:spcPct val="105400"/>
              </a:lnSpc>
              <a:buFont typeface="Calibri"/>
              <a:buAutoNum type="arabicPeriod" startAt="4"/>
              <a:tabLst>
                <a:tab pos="298450" algn="l"/>
              </a:tabLst>
            </a:pPr>
            <a:r>
              <a:rPr sz="1900" spc="5" dirty="0">
                <a:latin typeface="Calibri"/>
                <a:cs typeface="Calibri"/>
              </a:rPr>
              <a:t>DEC+J+x (distance-based dispersal)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with trait transitions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and dispersal multiplier for trait 'littoral'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147" y="2357947"/>
            <a:ext cx="3768090" cy="0"/>
          </a:xfrm>
          <a:custGeom>
            <a:avLst/>
            <a:gdLst/>
            <a:ahLst/>
            <a:cxnLst/>
            <a:rect l="l" t="t" r="r" b="b"/>
            <a:pathLst>
              <a:path w="3768090">
                <a:moveTo>
                  <a:pt x="0" y="0"/>
                </a:moveTo>
                <a:lnTo>
                  <a:pt x="3767514" y="0"/>
                </a:lnTo>
              </a:path>
            </a:pathLst>
          </a:custGeom>
          <a:ln w="19533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147" y="988164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5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4147" y="1637652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5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4147" y="4504185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4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583" y="3583183"/>
            <a:ext cx="12011025" cy="999490"/>
          </a:xfrm>
          <a:custGeom>
            <a:avLst/>
            <a:gdLst/>
            <a:ahLst/>
            <a:cxnLst/>
            <a:rect l="l" t="t" r="r" b="b"/>
            <a:pathLst>
              <a:path w="12011025" h="999489">
                <a:moveTo>
                  <a:pt x="0" y="0"/>
                </a:moveTo>
                <a:lnTo>
                  <a:pt x="12010646" y="0"/>
                </a:lnTo>
                <a:lnTo>
                  <a:pt x="12010646" y="999305"/>
                </a:lnTo>
                <a:lnTo>
                  <a:pt x="0" y="999305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74949" y="1016227"/>
          <a:ext cx="7588278" cy="3190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5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14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97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0145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0714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49612">
                <a:tc rowSpan="2" gridSpan="3">
                  <a:txBody>
                    <a:bodyPr/>
                    <a:lstStyle/>
                    <a:p>
                      <a:pPr marL="117475" marR="437515" algn="ctr">
                        <a:lnSpc>
                          <a:spcPct val="105400"/>
                        </a:lnSpc>
                        <a:tabLst>
                          <a:tab pos="1470025" algn="l"/>
                          <a:tab pos="3289300" algn="l"/>
                        </a:tabLst>
                      </a:pPr>
                      <a:r>
                        <a:rPr sz="2850" b="1" baseline="-35087" dirty="0">
                          <a:latin typeface="Calibri"/>
                          <a:cs typeface="Calibri"/>
                        </a:rPr>
                        <a:t>LnL	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#</a:t>
                      </a:r>
                      <a:r>
                        <a:rPr sz="19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9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free	</a:t>
                      </a:r>
                      <a:r>
                        <a:rPr sz="2850" b="1" baseline="-35087" dirty="0">
                          <a:latin typeface="Calibri"/>
                          <a:cs typeface="Calibri"/>
                        </a:rPr>
                        <a:t>AICc 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me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ers</a:t>
                      </a:r>
                      <a:endParaRPr sz="19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332740" algn="ctr">
                        <a:lnSpc>
                          <a:spcPct val="100000"/>
                        </a:lnSpc>
                        <a:tabLst>
                          <a:tab pos="1785620" algn="l"/>
                          <a:tab pos="3184525" algn="l"/>
                        </a:tabLst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106.5	5	224.2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3410" marR="160655" indent="-224790">
                        <a:lnSpc>
                          <a:spcPct val="105400"/>
                        </a:lnSpc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AICc</a:t>
                      </a:r>
                      <a:r>
                        <a:rPr sz="19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model we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t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 marR="135255" indent="128270">
                        <a:lnSpc>
                          <a:spcPct val="105400"/>
                        </a:lnSpc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Perce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nta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ge m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od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9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t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1874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070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042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-98.8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211.5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070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0.01%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31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-95.5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76199">
                      <a:solidFill>
                        <a:srgbClr val="FF330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76199">
                      <a:solidFill>
                        <a:srgbClr val="FF330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204.8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76199">
                      <a:solidFill>
                        <a:srgbClr val="FF330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76199">
                      <a:solidFill>
                        <a:srgbClr val="FF330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070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0.22%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76199">
                      <a:solidFill>
                        <a:srgbClr val="FF330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8525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-88.0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199">
                      <a:solidFill>
                        <a:srgbClr val="FF330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7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199">
                      <a:solidFill>
                        <a:srgbClr val="FF330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192.6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199">
                      <a:solidFill>
                        <a:srgbClr val="FF330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0.998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199">
                      <a:solidFill>
                        <a:srgbClr val="FF330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99.77%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6199">
                      <a:solidFill>
                        <a:srgbClr val="FF330B"/>
                      </a:solidFill>
                      <a:prstDash val="solid"/>
                    </a:lnR>
                    <a:lnT w="76199">
                      <a:solidFill>
                        <a:srgbClr val="FF330B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0076" y="2235583"/>
            <a:ext cx="11938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1479" y="2235583"/>
            <a:ext cx="1130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1322" y="2235583"/>
            <a:ext cx="711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dirty="0">
                <a:latin typeface="Calibri"/>
                <a:cs typeface="Calibri"/>
              </a:rPr>
              <a:t>j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83400" y="1992059"/>
            <a:ext cx="1593215" cy="447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P</a:t>
            </a:r>
            <a:r>
              <a:rPr sz="1400" b="1" spc="-15" dirty="0">
                <a:latin typeface="Calibri"/>
                <a:cs typeface="Calibri"/>
              </a:rPr>
              <a:t>a</a:t>
            </a:r>
            <a:r>
              <a:rPr sz="1400" b="1" spc="-5" dirty="0">
                <a:latin typeface="Calibri"/>
                <a:cs typeface="Calibri"/>
              </a:rPr>
              <a:t>rameters </a:t>
            </a:r>
            <a:r>
              <a:rPr sz="1400" b="1" dirty="0">
                <a:latin typeface="Calibri"/>
                <a:cs typeface="Calibri"/>
              </a:rPr>
              <a:t>(</a:t>
            </a:r>
            <a:r>
              <a:rPr sz="1400" b="1" spc="-15" dirty="0">
                <a:latin typeface="Calibri"/>
                <a:cs typeface="Calibri"/>
              </a:rPr>
              <a:t>d</a:t>
            </a:r>
            <a:r>
              <a:rPr sz="1400" b="1" spc="-5" dirty="0">
                <a:latin typeface="Calibri"/>
                <a:cs typeface="Calibri"/>
              </a:rPr>
              <a:t>efi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ed)</a:t>
            </a:r>
            <a:endParaRPr sz="1400">
              <a:latin typeface="Calibri"/>
              <a:cs typeface="Calibri"/>
            </a:endParaRPr>
          </a:p>
          <a:p>
            <a:pPr marR="100330" algn="ctr">
              <a:lnSpc>
                <a:spcPct val="100000"/>
              </a:lnSpc>
              <a:spcBef>
                <a:spcPts val="235"/>
              </a:spcBef>
              <a:tabLst>
                <a:tab pos="1089025" algn="l"/>
              </a:tabLst>
            </a:pPr>
            <a:r>
              <a:rPr sz="1400" b="1" i="1" dirty="0">
                <a:latin typeface="Calibri"/>
                <a:cs typeface="Calibri"/>
              </a:rPr>
              <a:t>x	</a:t>
            </a:r>
            <a:r>
              <a:rPr sz="1400" b="1" i="1" spc="-10" dirty="0">
                <a:latin typeface="Calibri"/>
                <a:cs typeface="Calibri"/>
              </a:rPr>
              <a:t>t12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7088" y="2235583"/>
            <a:ext cx="2673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t21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16703" y="2235583"/>
            <a:ext cx="2584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m1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60985" y="2235583"/>
            <a:ext cx="2584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m2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9028" y="2916383"/>
            <a:ext cx="50545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Mode</a:t>
            </a:r>
            <a:r>
              <a:rPr sz="1400" b="1" spc="-5" dirty="0">
                <a:latin typeface="Calibri"/>
                <a:cs typeface="Calibri"/>
              </a:rPr>
              <a:t>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76813" y="2694190"/>
            <a:ext cx="122301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sal/</a:t>
            </a:r>
            <a:r>
              <a:rPr sz="1400" b="1" spc="-10" dirty="0">
                <a:latin typeface="Calibri"/>
                <a:cs typeface="Calibri"/>
              </a:rPr>
              <a:t>rang</a:t>
            </a:r>
            <a:r>
              <a:rPr sz="1400" b="1" dirty="0">
                <a:latin typeface="Calibri"/>
                <a:cs typeface="Calibri"/>
              </a:rPr>
              <a:t>e </a:t>
            </a:r>
            <a:r>
              <a:rPr sz="1400" b="1" spc="-10" dirty="0">
                <a:latin typeface="Calibri"/>
                <a:cs typeface="Calibri"/>
              </a:rPr>
              <a:t>gai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(anag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4907" y="2804398"/>
            <a:ext cx="94551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8900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a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ge </a:t>
            </a:r>
            <a:r>
              <a:rPr sz="1400" b="1" spc="-5" dirty="0">
                <a:latin typeface="Calibri"/>
                <a:cs typeface="Calibri"/>
              </a:rPr>
              <a:t>l</a:t>
            </a:r>
            <a:r>
              <a:rPr sz="1400" b="1" spc="-15" dirty="0">
                <a:latin typeface="Calibri"/>
                <a:cs typeface="Calibri"/>
              </a:rPr>
              <a:t>oss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(anag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5735" y="2582204"/>
            <a:ext cx="120015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96240">
              <a:lnSpc>
                <a:spcPct val="104099"/>
              </a:lnSpc>
            </a:pPr>
            <a:r>
              <a:rPr sz="1400" b="1" spc="-5" dirty="0">
                <a:latin typeface="Calibri"/>
                <a:cs typeface="Calibri"/>
              </a:rPr>
              <a:t>j</a:t>
            </a:r>
            <a:r>
              <a:rPr sz="1400" b="1" spc="-15" dirty="0">
                <a:latin typeface="Calibri"/>
                <a:cs typeface="Calibri"/>
              </a:rPr>
              <a:t>u</a:t>
            </a:r>
            <a:r>
              <a:rPr sz="1400" b="1" spc="-5" dirty="0">
                <a:latin typeface="Calibri"/>
                <a:cs typeface="Calibri"/>
              </a:rPr>
              <a:t>mp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sal/</a:t>
            </a:r>
            <a:r>
              <a:rPr sz="1400" b="1" spc="-10" dirty="0">
                <a:latin typeface="Calibri"/>
                <a:cs typeface="Calibri"/>
              </a:rPr>
              <a:t>found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15451" y="3026591"/>
            <a:ext cx="232600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 marR="5080" indent="-64769">
              <a:lnSpc>
                <a:spcPct val="104099"/>
              </a:lnSpc>
              <a:tabLst>
                <a:tab pos="1395730" algn="l"/>
              </a:tabLst>
            </a:pPr>
            <a:r>
              <a:rPr sz="1400" b="1" dirty="0">
                <a:latin typeface="Calibri"/>
                <a:cs typeface="Calibri"/>
              </a:rPr>
              <a:t>er-even</a:t>
            </a:r>
            <a:r>
              <a:rPr sz="1400" b="1" spc="-10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 we</a:t>
            </a:r>
            <a:r>
              <a:rPr sz="1400" b="1" spc="-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spc="-15" dirty="0">
                <a:latin typeface="Calibri"/>
                <a:cs typeface="Calibri"/>
              </a:rPr>
              <a:t>ht</a:t>
            </a:r>
            <a:r>
              <a:rPr sz="1400" b="1" dirty="0">
                <a:latin typeface="Calibri"/>
                <a:cs typeface="Calibri"/>
              </a:rPr>
              <a:t>  </a:t>
            </a:r>
            <a:r>
              <a:rPr sz="1400" b="1" spc="-8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d </a:t>
            </a:r>
            <a:r>
              <a:rPr sz="1400" b="1" spc="-15" dirty="0">
                <a:latin typeface="Calibri"/>
                <a:cs typeface="Calibri"/>
              </a:rPr>
              <a:t>by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(c</a:t>
            </a:r>
            <a:r>
              <a:rPr sz="1400" b="1" spc="-15" dirty="0">
                <a:latin typeface="Calibri"/>
                <a:cs typeface="Calibri"/>
              </a:rPr>
              <a:t>lado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distan</a:t>
            </a:r>
            <a:r>
              <a:rPr sz="1400" b="1" spc="-15" dirty="0">
                <a:latin typeface="Calibri"/>
                <a:cs typeface="Calibri"/>
              </a:rPr>
              <a:t>c</a:t>
            </a:r>
            <a:r>
              <a:rPr sz="1400" b="1" dirty="0">
                <a:latin typeface="Calibri"/>
                <a:cs typeface="Calibri"/>
              </a:rPr>
              <a:t>e^</a:t>
            </a:r>
            <a:r>
              <a:rPr sz="1400" b="1" i="1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83158" y="2582204"/>
            <a:ext cx="87566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4295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sal </a:t>
            </a:r>
            <a:r>
              <a:rPr sz="1400" b="1" dirty="0">
                <a:latin typeface="Calibri"/>
                <a:cs typeface="Calibri"/>
              </a:rPr>
              <a:t>pr</a:t>
            </a:r>
            <a:r>
              <a:rPr sz="1400" b="1" spc="-10" dirty="0">
                <a:latin typeface="Calibri"/>
                <a:cs typeface="Calibri"/>
              </a:rPr>
              <a:t>obability 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8191" y="2582204"/>
            <a:ext cx="1127125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tr</a:t>
            </a:r>
            <a:r>
              <a:rPr sz="1400" b="1" spc="-10" dirty="0">
                <a:latin typeface="Calibri"/>
                <a:cs typeface="Calibri"/>
              </a:rPr>
              <a:t>ansition rate</a:t>
            </a:r>
            <a:r>
              <a:rPr sz="1400" b="1" dirty="0">
                <a:latin typeface="Calibri"/>
                <a:cs typeface="Calibri"/>
              </a:rPr>
              <a:t> fr</a:t>
            </a:r>
            <a:r>
              <a:rPr sz="1400" b="1" spc="-5" dirty="0">
                <a:latin typeface="Calibri"/>
                <a:cs typeface="Calibri"/>
              </a:rPr>
              <a:t>om </a:t>
            </a:r>
            <a:r>
              <a:rPr sz="1400" b="1" spc="-10" dirty="0">
                <a:latin typeface="Calibri"/>
                <a:cs typeface="Calibri"/>
              </a:rPr>
              <a:t>nonlittoral </a:t>
            </a:r>
            <a:r>
              <a:rPr sz="1400" b="1" spc="-15" dirty="0">
                <a:latin typeface="Calibri"/>
                <a:cs typeface="Calibri"/>
              </a:rPr>
              <a:t>to </a:t>
            </a:r>
            <a:r>
              <a:rPr sz="1400" b="1" spc="-5" dirty="0">
                <a:latin typeface="Calibri"/>
                <a:cs typeface="Calibri"/>
              </a:rPr>
              <a:t>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36001" y="2694190"/>
            <a:ext cx="366204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ct val="104099"/>
              </a:lnSpc>
              <a:tabLst>
                <a:tab pos="1328420" algn="l"/>
                <a:tab pos="2573020" algn="l"/>
              </a:tabLst>
            </a:pPr>
            <a:r>
              <a:rPr sz="1400" b="1" dirty="0">
                <a:latin typeface="Calibri"/>
                <a:cs typeface="Calibri"/>
              </a:rPr>
              <a:t>tr</a:t>
            </a:r>
            <a:r>
              <a:rPr sz="1400" b="1" spc="-10" dirty="0">
                <a:latin typeface="Calibri"/>
                <a:cs typeface="Calibri"/>
              </a:rPr>
              <a:t>ansition rate</a:t>
            </a:r>
            <a:r>
              <a:rPr sz="1400" b="1" dirty="0">
                <a:latin typeface="Calibri"/>
                <a:cs typeface="Calibri"/>
              </a:rPr>
              <a:t> 	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dirty="0">
                <a:latin typeface="Calibri"/>
                <a:cs typeface="Calibri"/>
              </a:rPr>
              <a:t>er o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 	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dirty="0">
                <a:latin typeface="Calibri"/>
                <a:cs typeface="Calibri"/>
              </a:rPr>
              <a:t>er o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 fr</a:t>
            </a:r>
            <a:r>
              <a:rPr sz="1400" b="1" spc="-5" dirty="0">
                <a:latin typeface="Calibri"/>
                <a:cs typeface="Calibri"/>
              </a:rPr>
              <a:t>om </a:t>
            </a:r>
            <a:r>
              <a:rPr sz="1400" b="1" dirty="0">
                <a:latin typeface="Calibri"/>
                <a:cs typeface="Calibri"/>
              </a:rPr>
              <a:t>l</a:t>
            </a:r>
            <a:r>
              <a:rPr sz="1400" b="1" spc="-15" dirty="0">
                <a:latin typeface="Calibri"/>
                <a:cs typeface="Calibri"/>
              </a:rPr>
              <a:t>itto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a</a:t>
            </a:r>
            <a:r>
              <a:rPr sz="1400" b="1" spc="-10" dirty="0">
                <a:latin typeface="Calibri"/>
                <a:cs typeface="Calibri"/>
              </a:rPr>
              <a:t>l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to</a:t>
            </a:r>
            <a:r>
              <a:rPr sz="1400" b="1" dirty="0">
                <a:latin typeface="Calibri"/>
                <a:cs typeface="Calibri"/>
              </a:rPr>
              <a:t>   </a:t>
            </a:r>
            <a:r>
              <a:rPr sz="1400" b="1" spc="-16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whe</a:t>
            </a:r>
            <a:r>
              <a:rPr sz="1400" b="1" spc="-10" dirty="0">
                <a:latin typeface="Calibri"/>
                <a:cs typeface="Calibri"/>
              </a:rPr>
              <a:t>n 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8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whe</a:t>
            </a:r>
            <a:r>
              <a:rPr sz="1400" b="1" spc="-10" dirty="0">
                <a:latin typeface="Calibri"/>
                <a:cs typeface="Calibri"/>
              </a:rPr>
              <a:t>n </a:t>
            </a:r>
            <a:endParaRPr sz="1400">
              <a:latin typeface="Calibri"/>
              <a:cs typeface="Calibri"/>
            </a:endParaRPr>
          </a:p>
          <a:p>
            <a:pPr marL="168910">
              <a:lnSpc>
                <a:spcPct val="100000"/>
              </a:lnSpc>
              <a:spcBef>
                <a:spcPts val="70"/>
              </a:spcBef>
              <a:tabLst>
                <a:tab pos="1414145" algn="l"/>
                <a:tab pos="2802255" algn="l"/>
              </a:tabLst>
            </a:pPr>
            <a:r>
              <a:rPr sz="1400" b="1" spc="-10" dirty="0">
                <a:latin typeface="Calibri"/>
                <a:cs typeface="Calibri"/>
              </a:rPr>
              <a:t>nonlittoral	nonlittoral	</a:t>
            </a:r>
            <a:r>
              <a:rPr sz="1400" b="1" spc="-5" dirty="0">
                <a:latin typeface="Calibri"/>
                <a:cs typeface="Calibri"/>
              </a:rPr>
              <a:t>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395" y="1430355"/>
            <a:ext cx="1211580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Tabl</a:t>
            </a:r>
            <a:r>
              <a:rPr sz="1400" b="1" spc="-5" dirty="0">
                <a:latin typeface="Calibri"/>
                <a:cs typeface="Calibri"/>
              </a:rPr>
              <a:t>e B</a:t>
            </a:r>
            <a:r>
              <a:rPr sz="1400" b="1" dirty="0">
                <a:latin typeface="Calibri"/>
                <a:cs typeface="Calibri"/>
              </a:rPr>
              <a:t>.</a:t>
            </a:r>
            <a:r>
              <a:rPr sz="1400" dirty="0">
                <a:latin typeface="Calibri"/>
                <a:cs typeface="Calibri"/>
              </a:rPr>
              <a:t> Maxi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-li</a:t>
            </a:r>
            <a:r>
              <a:rPr sz="1400" spc="-10" dirty="0">
                <a:latin typeface="Calibri"/>
                <a:cs typeface="Calibri"/>
              </a:rPr>
              <a:t>ke</a:t>
            </a:r>
            <a:r>
              <a:rPr sz="1400" dirty="0">
                <a:latin typeface="Calibri"/>
                <a:cs typeface="Calibri"/>
              </a:rPr>
              <a:t>lihood 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sti</a:t>
            </a:r>
            <a:r>
              <a:rPr sz="1400" spc="-10" dirty="0">
                <a:latin typeface="Calibri"/>
                <a:cs typeface="Calibri"/>
              </a:rPr>
              <a:t>mate</a:t>
            </a:r>
            <a:r>
              <a:rPr sz="1400" dirty="0">
                <a:latin typeface="Calibri"/>
                <a:cs typeface="Calibri"/>
              </a:rPr>
              <a:t>s of p</a:t>
            </a:r>
            <a:r>
              <a:rPr sz="1400" spc="-10" dirty="0">
                <a:latin typeface="Calibri"/>
                <a:cs typeface="Calibri"/>
              </a:rPr>
              <a:t>arameter</a:t>
            </a:r>
            <a:r>
              <a:rPr sz="1400" dirty="0">
                <a:latin typeface="Calibri"/>
                <a:cs typeface="Calibri"/>
              </a:rPr>
              <a:t>s inf</a:t>
            </a:r>
            <a:r>
              <a:rPr sz="1400" spc="-10" dirty="0">
                <a:latin typeface="Calibri"/>
                <a:cs typeface="Calibri"/>
              </a:rPr>
              <a:t>erre</a:t>
            </a:r>
            <a:r>
              <a:rPr sz="1400" dirty="0">
                <a:latin typeface="Calibri"/>
                <a:cs typeface="Calibri"/>
              </a:rPr>
              <a:t>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io</a:t>
            </a:r>
            <a:r>
              <a:rPr sz="1400" spc="-10" dirty="0">
                <a:latin typeface="Calibri"/>
                <a:cs typeface="Calibri"/>
              </a:rPr>
              <a:t>Ge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RS fo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 th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 DEC</a:t>
            </a:r>
            <a:r>
              <a:rPr sz="1400" spc="-10" dirty="0">
                <a:latin typeface="Calibri"/>
                <a:cs typeface="Calibri"/>
              </a:rPr>
              <a:t>+J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od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and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ithout distan</a:t>
            </a:r>
            <a:r>
              <a:rPr sz="1400" spc="-10" dirty="0">
                <a:latin typeface="Calibri"/>
                <a:cs typeface="Calibri"/>
              </a:rPr>
              <a:t>ce</a:t>
            </a:r>
            <a:r>
              <a:rPr sz="1400" dirty="0">
                <a:latin typeface="Calibri"/>
                <a:cs typeface="Calibri"/>
              </a:rPr>
              <a:t>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disp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10" dirty="0">
                <a:latin typeface="Calibri"/>
                <a:cs typeface="Calibri"/>
              </a:rPr>
              <a:t>x</a:t>
            </a:r>
            <a:r>
              <a:rPr sz="1400" dirty="0">
                <a:latin typeface="Calibri"/>
                <a:cs typeface="Calibri"/>
              </a:rPr>
              <a:t>) and </a:t>
            </a:r>
            <a:r>
              <a:rPr sz="1400" spc="-5" dirty="0">
                <a:latin typeface="Calibri"/>
                <a:cs typeface="Calibri"/>
              </a:rPr>
              <a:t>tr</a:t>
            </a:r>
            <a:r>
              <a:rPr sz="1400" dirty="0">
                <a:latin typeface="Calibri"/>
                <a:cs typeface="Calibri"/>
              </a:rPr>
              <a:t>ait-bas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disp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-15" dirty="0">
                <a:latin typeface="Calibri"/>
                <a:cs typeface="Calibri"/>
              </a:rPr>
              <a:t>m</a:t>
            </a:r>
            <a:r>
              <a:rPr sz="1400" i="1" dirty="0">
                <a:latin typeface="Calibri"/>
                <a:cs typeface="Calibri"/>
              </a:rPr>
              <a:t>2</a:t>
            </a:r>
            <a:r>
              <a:rPr sz="1400" dirty="0">
                <a:latin typeface="Calibri"/>
                <a:cs typeface="Calibri"/>
              </a:rPr>
              <a:t>).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57346" y="5864699"/>
            <a:ext cx="4949190" cy="224154"/>
          </a:xfrm>
          <a:prstGeom prst="rect">
            <a:avLst/>
          </a:prstGeom>
          <a:solidFill>
            <a:srgbClr val="BFBFBF"/>
          </a:solidFill>
        </p:spPr>
        <p:txBody>
          <a:bodyPr vert="horz" wrap="square" lIns="0" tIns="0" rIns="0" bIns="0" rtlCol="0">
            <a:spAutoFit/>
          </a:bodyPr>
          <a:lstStyle/>
          <a:p>
            <a:pPr marL="13081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(p</a:t>
            </a:r>
            <a:r>
              <a:rPr sz="1400" spc="-10" dirty="0">
                <a:latin typeface="Calibri"/>
                <a:cs typeface="Calibri"/>
              </a:rPr>
              <a:t>arameter is fixed to this value)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5877" y="1959431"/>
            <a:ext cx="12400280" cy="0"/>
          </a:xfrm>
          <a:custGeom>
            <a:avLst/>
            <a:gdLst/>
            <a:ahLst/>
            <a:cxnLst/>
            <a:rect l="l" t="t" r="r" b="b"/>
            <a:pathLst>
              <a:path w="12400280">
                <a:moveTo>
                  <a:pt x="0" y="0"/>
                </a:moveTo>
                <a:lnTo>
                  <a:pt x="12400155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46852" y="2210065"/>
            <a:ext cx="9659620" cy="0"/>
          </a:xfrm>
          <a:custGeom>
            <a:avLst/>
            <a:gdLst/>
            <a:ahLst/>
            <a:cxnLst/>
            <a:rect l="l" t="t" r="r" b="b"/>
            <a:pathLst>
              <a:path w="9659620">
                <a:moveTo>
                  <a:pt x="0" y="0"/>
                </a:moveTo>
                <a:lnTo>
                  <a:pt x="9659180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46852" y="2446478"/>
            <a:ext cx="9659620" cy="0"/>
          </a:xfrm>
          <a:custGeom>
            <a:avLst/>
            <a:gdLst/>
            <a:ahLst/>
            <a:cxnLst/>
            <a:rect l="l" t="t" r="r" b="b"/>
            <a:pathLst>
              <a:path w="9659620">
                <a:moveTo>
                  <a:pt x="0" y="0"/>
                </a:moveTo>
                <a:lnTo>
                  <a:pt x="9659180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83911" y="3549700"/>
          <a:ext cx="12400151" cy="24819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8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07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3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836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69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275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2902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4605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124428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472828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DEC+J, with trait transitions</a:t>
                      </a: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0.0017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marL="27940" marR="604520" indent="1270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DEC+J+x (distance-based dispersal), with trait transitions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0.0244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0.174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-1.23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marL="29845" marR="276225" indent="-635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DEC+J, with trait transitions, and dispersal multiplier for trait 'littoral'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0.0007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8.51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5018">
                <a:tc>
                  <a:txBody>
                    <a:bodyPr/>
                    <a:lstStyle/>
                    <a:p>
                      <a:pPr marL="27940" marR="208279" indent="1270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4.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DEC+J+x (distance-based dispersal), with trait transitions, and dispersal multiplier for trait 'littoral'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0.0125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0.095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-1.23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6.12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0076" y="2235583"/>
            <a:ext cx="11938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1479" y="2235583"/>
            <a:ext cx="1130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1322" y="2235583"/>
            <a:ext cx="711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dirty="0">
                <a:latin typeface="Calibri"/>
                <a:cs typeface="Calibri"/>
              </a:rPr>
              <a:t>j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83400" y="1992059"/>
            <a:ext cx="1593215" cy="447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P</a:t>
            </a:r>
            <a:r>
              <a:rPr sz="1400" b="1" spc="-15" dirty="0">
                <a:latin typeface="Calibri"/>
                <a:cs typeface="Calibri"/>
              </a:rPr>
              <a:t>a</a:t>
            </a:r>
            <a:r>
              <a:rPr sz="1400" b="1" spc="-5" dirty="0">
                <a:latin typeface="Calibri"/>
                <a:cs typeface="Calibri"/>
              </a:rPr>
              <a:t>rameter</a:t>
            </a:r>
            <a:r>
              <a:rPr sz="1400" b="1" dirty="0">
                <a:latin typeface="Calibri"/>
                <a:cs typeface="Calibri"/>
              </a:rPr>
              <a:t>s </a:t>
            </a:r>
            <a:r>
              <a:rPr sz="1400" b="1" spc="-15" dirty="0">
                <a:latin typeface="Calibri"/>
                <a:cs typeface="Calibri"/>
              </a:rPr>
              <a:t>(d</a:t>
            </a:r>
            <a:r>
              <a:rPr sz="1400" b="1" spc="-5" dirty="0">
                <a:latin typeface="Calibri"/>
                <a:cs typeface="Calibri"/>
              </a:rPr>
              <a:t>efi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ed)</a:t>
            </a:r>
            <a:endParaRPr sz="1400">
              <a:latin typeface="Calibri"/>
              <a:cs typeface="Calibri"/>
            </a:endParaRPr>
          </a:p>
          <a:p>
            <a:pPr marR="100330" algn="ctr">
              <a:lnSpc>
                <a:spcPct val="100000"/>
              </a:lnSpc>
              <a:spcBef>
                <a:spcPts val="235"/>
              </a:spcBef>
              <a:tabLst>
                <a:tab pos="1089025" algn="l"/>
              </a:tabLst>
            </a:pPr>
            <a:r>
              <a:rPr sz="1400" b="1" i="1" dirty="0">
                <a:latin typeface="Calibri"/>
                <a:cs typeface="Calibri"/>
              </a:rPr>
              <a:t>x	</a:t>
            </a:r>
            <a:r>
              <a:rPr sz="1400" b="1" i="1" spc="-10" dirty="0">
                <a:latin typeface="Calibri"/>
                <a:cs typeface="Calibri"/>
              </a:rPr>
              <a:t>t12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7088" y="2235583"/>
            <a:ext cx="2673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t21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16703" y="2235583"/>
            <a:ext cx="2584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m1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60985" y="2235583"/>
            <a:ext cx="2584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m2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9028" y="2916383"/>
            <a:ext cx="50545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Mode</a:t>
            </a:r>
            <a:r>
              <a:rPr sz="1400" b="1" spc="-5" dirty="0">
                <a:latin typeface="Calibri"/>
                <a:cs typeface="Calibri"/>
              </a:rPr>
              <a:t>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76813" y="2694190"/>
            <a:ext cx="118237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sal/</a:t>
            </a:r>
            <a:r>
              <a:rPr sz="1400" b="1" spc="-10" dirty="0">
                <a:latin typeface="Calibri"/>
                <a:cs typeface="Calibri"/>
              </a:rPr>
              <a:t>rang</a:t>
            </a:r>
            <a:r>
              <a:rPr sz="1400" b="1" dirty="0">
                <a:latin typeface="Calibri"/>
                <a:cs typeface="Calibri"/>
              </a:rPr>
              <a:t>e </a:t>
            </a:r>
            <a:r>
              <a:rPr sz="1400" b="1" spc="-10" dirty="0">
                <a:latin typeface="Calibri"/>
                <a:cs typeface="Calibri"/>
              </a:rPr>
              <a:t>gain (anag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4907" y="2804398"/>
            <a:ext cx="94551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8900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a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ge </a:t>
            </a:r>
            <a:r>
              <a:rPr sz="1400" b="1" spc="-15" dirty="0">
                <a:latin typeface="Calibri"/>
                <a:cs typeface="Calibri"/>
              </a:rPr>
              <a:t>los</a:t>
            </a:r>
            <a:r>
              <a:rPr sz="1400" b="1" spc="-10" dirty="0">
                <a:latin typeface="Calibri"/>
                <a:cs typeface="Calibri"/>
              </a:rPr>
              <a:t>s (anag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5451" y="2582204"/>
            <a:ext cx="1200785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4099"/>
              </a:lnSpc>
            </a:pPr>
            <a:r>
              <a:rPr sz="1400" b="1" spc="-5" dirty="0">
                <a:latin typeface="Calibri"/>
                <a:cs typeface="Calibri"/>
              </a:rPr>
              <a:t>j</a:t>
            </a:r>
            <a:r>
              <a:rPr sz="1400" b="1" spc="-15" dirty="0">
                <a:latin typeface="Calibri"/>
                <a:cs typeface="Calibri"/>
              </a:rPr>
              <a:t>u</a:t>
            </a:r>
            <a:r>
              <a:rPr sz="1400" b="1" spc="-5" dirty="0">
                <a:latin typeface="Calibri"/>
                <a:cs typeface="Calibri"/>
              </a:rPr>
              <a:t>mp </a:t>
            </a: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sal/</a:t>
            </a:r>
            <a:r>
              <a:rPr sz="1400" b="1" spc="-10" dirty="0">
                <a:latin typeface="Calibri"/>
                <a:cs typeface="Calibri"/>
              </a:rPr>
              <a:t>found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er-even</a:t>
            </a:r>
            <a:r>
              <a:rPr sz="1400" b="1" spc="-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 we</a:t>
            </a:r>
            <a:r>
              <a:rPr sz="1400" b="1" spc="-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spc="-15" dirty="0">
                <a:latin typeface="Calibri"/>
                <a:cs typeface="Calibri"/>
              </a:rPr>
              <a:t>h</a:t>
            </a:r>
            <a:r>
              <a:rPr sz="1400" b="1" spc="-5" dirty="0">
                <a:latin typeface="Calibri"/>
                <a:cs typeface="Calibri"/>
              </a:rPr>
              <a:t>t (c</a:t>
            </a:r>
            <a:r>
              <a:rPr sz="1400" b="1" spc="-15" dirty="0">
                <a:latin typeface="Calibri"/>
                <a:cs typeface="Calibri"/>
              </a:rPr>
              <a:t>lado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99575" y="2582204"/>
            <a:ext cx="1002030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pr</a:t>
            </a:r>
            <a:r>
              <a:rPr sz="1400" b="1" spc="-10" dirty="0">
                <a:latin typeface="Calibri"/>
                <a:cs typeface="Calibri"/>
              </a:rPr>
              <a:t>obability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dirty="0">
                <a:latin typeface="Calibri"/>
                <a:cs typeface="Calibri"/>
              </a:rPr>
              <a:t>ed </a:t>
            </a:r>
            <a:r>
              <a:rPr sz="1400" b="1" spc="-15" dirty="0">
                <a:latin typeface="Calibri"/>
                <a:cs typeface="Calibri"/>
              </a:rPr>
              <a:t>b</a:t>
            </a:r>
            <a:r>
              <a:rPr sz="1400" b="1" spc="-10" dirty="0">
                <a:latin typeface="Calibri"/>
                <a:cs typeface="Calibri"/>
              </a:rPr>
              <a:t>y distan</a:t>
            </a:r>
            <a:r>
              <a:rPr sz="1400" b="1" spc="-15" dirty="0">
                <a:latin typeface="Calibri"/>
                <a:cs typeface="Calibri"/>
              </a:rPr>
              <a:t>c</a:t>
            </a:r>
            <a:r>
              <a:rPr sz="1400" b="1" dirty="0">
                <a:latin typeface="Calibri"/>
                <a:cs typeface="Calibri"/>
              </a:rPr>
              <a:t>e^</a:t>
            </a:r>
            <a:r>
              <a:rPr sz="1400" b="1" i="1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8191" y="2582204"/>
            <a:ext cx="1086485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tr</a:t>
            </a:r>
            <a:r>
              <a:rPr sz="1400" b="1" spc="-10" dirty="0">
                <a:latin typeface="Calibri"/>
                <a:cs typeface="Calibri"/>
              </a:rPr>
              <a:t>ansition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ate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fr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m </a:t>
            </a:r>
            <a:r>
              <a:rPr sz="1400" b="1" spc="-10" dirty="0">
                <a:latin typeface="Calibri"/>
                <a:cs typeface="Calibri"/>
              </a:rPr>
              <a:t>nonlittoral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to</a:t>
            </a:r>
            <a:r>
              <a:rPr sz="1400" b="1" spc="-5" dirty="0">
                <a:latin typeface="Calibri"/>
                <a:cs typeface="Calibri"/>
              </a:rPr>
              <a:t> 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36001" y="2694190"/>
            <a:ext cx="112331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445" algn="ctr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tr</a:t>
            </a:r>
            <a:r>
              <a:rPr sz="1400" b="1" spc="-10" dirty="0">
                <a:latin typeface="Calibri"/>
                <a:cs typeface="Calibri"/>
              </a:rPr>
              <a:t>ansition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ate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fr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m </a:t>
            </a:r>
            <a:r>
              <a:rPr sz="1400" b="1" spc="-10" dirty="0">
                <a:latin typeface="Calibri"/>
                <a:cs typeface="Calibri"/>
              </a:rPr>
              <a:t>litto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al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to nonlittoral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74286" y="2694190"/>
            <a:ext cx="113919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2540" algn="ctr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 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n 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</a:t>
            </a:r>
            <a:r>
              <a:rPr sz="1400" b="1" spc="-5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 whe</a:t>
            </a:r>
            <a:r>
              <a:rPr sz="1400" b="1" spc="-10" dirty="0">
                <a:latin typeface="Calibri"/>
                <a:cs typeface="Calibri"/>
              </a:rPr>
              <a:t>n nonlittoral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18568" y="2694190"/>
            <a:ext cx="113919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2540" algn="ctr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 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n 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</a:t>
            </a:r>
            <a:r>
              <a:rPr sz="1400" b="1" spc="-5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 whe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 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3395" y="1430355"/>
            <a:ext cx="1207579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Tabl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B</a:t>
            </a:r>
            <a:r>
              <a:rPr sz="1400" b="1" dirty="0">
                <a:latin typeface="Calibri"/>
                <a:cs typeface="Calibri"/>
              </a:rPr>
              <a:t>. </a:t>
            </a:r>
            <a:r>
              <a:rPr sz="1400" dirty="0">
                <a:latin typeface="Calibri"/>
                <a:cs typeface="Calibri"/>
              </a:rPr>
              <a:t>Maxi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-li</a:t>
            </a:r>
            <a:r>
              <a:rPr sz="1400" spc="-10" dirty="0">
                <a:latin typeface="Calibri"/>
                <a:cs typeface="Calibri"/>
              </a:rPr>
              <a:t>ke</a:t>
            </a:r>
            <a:r>
              <a:rPr sz="1400" dirty="0">
                <a:latin typeface="Calibri"/>
                <a:cs typeface="Calibri"/>
              </a:rPr>
              <a:t>lihood 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sti</a:t>
            </a:r>
            <a:r>
              <a:rPr sz="1400" spc="-10" dirty="0">
                <a:latin typeface="Calibri"/>
                <a:cs typeface="Calibri"/>
              </a:rPr>
              <a:t>mate</a:t>
            </a:r>
            <a:r>
              <a:rPr sz="1400" dirty="0">
                <a:latin typeface="Calibri"/>
                <a:cs typeface="Calibri"/>
              </a:rPr>
              <a:t>s of p</a:t>
            </a:r>
            <a:r>
              <a:rPr sz="1400" spc="-10" dirty="0">
                <a:latin typeface="Calibri"/>
                <a:cs typeface="Calibri"/>
              </a:rPr>
              <a:t>arameter</a:t>
            </a:r>
            <a:r>
              <a:rPr sz="1400" dirty="0">
                <a:latin typeface="Calibri"/>
                <a:cs typeface="Calibri"/>
              </a:rPr>
              <a:t>s inf</a:t>
            </a:r>
            <a:r>
              <a:rPr sz="1400" spc="-10" dirty="0">
                <a:latin typeface="Calibri"/>
                <a:cs typeface="Calibri"/>
              </a:rPr>
              <a:t>erre</a:t>
            </a:r>
            <a:r>
              <a:rPr sz="1400" dirty="0">
                <a:latin typeface="Calibri"/>
                <a:cs typeface="Calibri"/>
              </a:rPr>
              <a:t>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io</a:t>
            </a:r>
            <a:r>
              <a:rPr sz="1400" spc="-10" dirty="0">
                <a:latin typeface="Calibri"/>
                <a:cs typeface="Calibri"/>
              </a:rPr>
              <a:t>Ge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RS fo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 th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 DEC</a:t>
            </a:r>
            <a:r>
              <a:rPr sz="1400" spc="-10" dirty="0">
                <a:latin typeface="Calibri"/>
                <a:cs typeface="Calibri"/>
              </a:rPr>
              <a:t>+J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od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and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ithou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distan</a:t>
            </a:r>
            <a:r>
              <a:rPr sz="1400" spc="-10" dirty="0">
                <a:latin typeface="Calibri"/>
                <a:cs typeface="Calibri"/>
              </a:rPr>
              <a:t>ce</a:t>
            </a:r>
            <a:r>
              <a:rPr sz="1400" dirty="0">
                <a:latin typeface="Calibri"/>
                <a:cs typeface="Calibri"/>
              </a:rPr>
              <a:t>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disp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10" dirty="0">
                <a:latin typeface="Calibri"/>
                <a:cs typeface="Calibri"/>
              </a:rPr>
              <a:t>x</a:t>
            </a:r>
            <a:r>
              <a:rPr sz="1400" dirty="0">
                <a:latin typeface="Calibri"/>
                <a:cs typeface="Calibri"/>
              </a:rPr>
              <a:t>) and </a:t>
            </a:r>
            <a:r>
              <a:rPr sz="1400" spc="-5" dirty="0">
                <a:latin typeface="Calibri"/>
                <a:cs typeface="Calibri"/>
              </a:rPr>
              <a:t>tr</a:t>
            </a:r>
            <a:r>
              <a:rPr sz="1400" dirty="0">
                <a:latin typeface="Calibri"/>
                <a:cs typeface="Calibri"/>
              </a:rPr>
              <a:t>ait-bas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disp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-15" dirty="0">
                <a:latin typeface="Calibri"/>
                <a:cs typeface="Calibri"/>
              </a:rPr>
              <a:t>m</a:t>
            </a:r>
            <a:r>
              <a:rPr sz="1400" i="1" dirty="0">
                <a:latin typeface="Calibri"/>
                <a:cs typeface="Calibri"/>
              </a:rPr>
              <a:t>2</a:t>
            </a:r>
            <a:r>
              <a:rPr sz="1400" dirty="0">
                <a:latin typeface="Calibri"/>
                <a:cs typeface="Calibri"/>
              </a:rPr>
              <a:t>).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57346" y="5864699"/>
            <a:ext cx="4949190" cy="224154"/>
          </a:xfrm>
          <a:prstGeom prst="rect">
            <a:avLst/>
          </a:prstGeom>
          <a:solidFill>
            <a:srgbClr val="BFBFBF"/>
          </a:solidFill>
        </p:spPr>
        <p:txBody>
          <a:bodyPr vert="horz" wrap="square" lIns="0" tIns="0" rIns="0" bIns="0" rtlCol="0">
            <a:spAutoFit/>
          </a:bodyPr>
          <a:lstStyle/>
          <a:p>
            <a:pPr marL="13081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(p</a:t>
            </a:r>
            <a:r>
              <a:rPr sz="1400" spc="-10" dirty="0">
                <a:latin typeface="Calibri"/>
                <a:cs typeface="Calibri"/>
              </a:rPr>
              <a:t>arameter is fixed to this value)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5877" y="1959431"/>
            <a:ext cx="12400280" cy="0"/>
          </a:xfrm>
          <a:custGeom>
            <a:avLst/>
            <a:gdLst/>
            <a:ahLst/>
            <a:cxnLst/>
            <a:rect l="l" t="t" r="r" b="b"/>
            <a:pathLst>
              <a:path w="12400280">
                <a:moveTo>
                  <a:pt x="0" y="0"/>
                </a:moveTo>
                <a:lnTo>
                  <a:pt x="12400155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46852" y="2210065"/>
            <a:ext cx="9659620" cy="0"/>
          </a:xfrm>
          <a:custGeom>
            <a:avLst/>
            <a:gdLst/>
            <a:ahLst/>
            <a:cxnLst/>
            <a:rect l="l" t="t" r="r" b="b"/>
            <a:pathLst>
              <a:path w="9659620">
                <a:moveTo>
                  <a:pt x="0" y="0"/>
                </a:moveTo>
                <a:lnTo>
                  <a:pt x="9659180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6852" y="2446478"/>
            <a:ext cx="9659620" cy="0"/>
          </a:xfrm>
          <a:custGeom>
            <a:avLst/>
            <a:gdLst/>
            <a:ahLst/>
            <a:cxnLst/>
            <a:rect l="l" t="t" r="r" b="b"/>
            <a:pathLst>
              <a:path w="9659620">
                <a:moveTo>
                  <a:pt x="0" y="0"/>
                </a:moveTo>
                <a:lnTo>
                  <a:pt x="9659180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67777" y="3549700"/>
          <a:ext cx="12444955" cy="2879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98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91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364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836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269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32754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2902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7069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536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24428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480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472828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1.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DEC+J, with trait transitions</a:t>
                      </a: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0.0017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318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marL="27940" marR="406400" indent="1270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2.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DEC+J+x (distance-based dispersal), with trait transitions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0.0244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0.174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-1.23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318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76200">
                      <a:solidFill>
                        <a:srgbClr val="FF330B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76200">
                      <a:solidFill>
                        <a:srgbClr val="FF330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marL="29845" marR="78105" indent="-635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3.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DEC+J, with trait transitions, and dispersal multiplier for trait 'littoral'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0.0007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6200">
                      <a:solidFill>
                        <a:srgbClr val="FF330B"/>
                      </a:solidFill>
                      <a:prstDash val="solid"/>
                    </a:lnR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6200">
                      <a:solidFill>
                        <a:srgbClr val="FF330B"/>
                      </a:solidFill>
                      <a:prstDash val="solid"/>
                    </a:lnL>
                    <a:lnT w="76200">
                      <a:solidFill>
                        <a:srgbClr val="FF330B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8.51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6200">
                      <a:solidFill>
                        <a:srgbClr val="FF330B"/>
                      </a:solidFill>
                      <a:prstDash val="solid"/>
                    </a:lnR>
                    <a:lnT w="76200">
                      <a:solidFill>
                        <a:srgbClr val="FF330B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95018">
                <a:tc>
                  <a:txBody>
                    <a:bodyPr/>
                    <a:lstStyle/>
                    <a:p>
                      <a:pPr marL="27940" marR="50165" indent="1270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4.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DEC+J+x (distance-based dispersal), with trait transitions, and dispersal multiplier for trait 'littoral'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0.0125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0.095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-1.23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</a:p>
                  </a:txBody>
                  <a:tcPr marL="0" marR="0" marT="0" marB="0">
                    <a:lnR w="76200">
                      <a:solidFill>
                        <a:srgbClr val="FF330B"/>
                      </a:solidFill>
                      <a:prstDash val="solid"/>
                    </a:lnR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6200">
                      <a:solidFill>
                        <a:srgbClr val="FF330B"/>
                      </a:solidFill>
                      <a:prstDash val="solid"/>
                    </a:lnL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6.12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6200">
                      <a:solidFill>
                        <a:srgbClr val="FF330B"/>
                      </a:solidFill>
                      <a:prstDash val="solid"/>
                    </a:lnR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87085">
                <a:tc gridSpan="8"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6200">
                      <a:solidFill>
                        <a:srgbClr val="FF330B"/>
                      </a:solidFill>
                      <a:prstDash val="solid"/>
                    </a:lnR>
                    <a:lnT w="43931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endParaRPr sz="1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6200">
                      <a:solidFill>
                        <a:srgbClr val="FF330B"/>
                      </a:solidFill>
                      <a:prstDash val="solid"/>
                    </a:lnL>
                    <a:lnR w="76200">
                      <a:solidFill>
                        <a:srgbClr val="FF330B"/>
                      </a:solidFill>
                      <a:prstDash val="solid"/>
                    </a:lnR>
                    <a:lnT w="43931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330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1690" y="3571664"/>
            <a:ext cx="174625" cy="474980"/>
          </a:xfrm>
          <a:custGeom>
            <a:avLst/>
            <a:gdLst/>
            <a:ahLst/>
            <a:cxnLst/>
            <a:rect l="l" t="t" r="r" b="b"/>
            <a:pathLst>
              <a:path w="174625" h="474979">
                <a:moveTo>
                  <a:pt x="0" y="474604"/>
                </a:moveTo>
                <a:lnTo>
                  <a:pt x="174341" y="474604"/>
                </a:lnTo>
                <a:lnTo>
                  <a:pt x="174341" y="0"/>
                </a:lnTo>
                <a:lnTo>
                  <a:pt x="0" y="0"/>
                </a:lnTo>
                <a:lnTo>
                  <a:pt x="0" y="47460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31690" y="4044492"/>
            <a:ext cx="174625" cy="446405"/>
          </a:xfrm>
          <a:custGeom>
            <a:avLst/>
            <a:gdLst/>
            <a:ahLst/>
            <a:cxnLst/>
            <a:rect l="l" t="t" r="r" b="b"/>
            <a:pathLst>
              <a:path w="174625" h="446404">
                <a:moveTo>
                  <a:pt x="0" y="446163"/>
                </a:moveTo>
                <a:lnTo>
                  <a:pt x="174341" y="446163"/>
                </a:lnTo>
                <a:lnTo>
                  <a:pt x="174341" y="0"/>
                </a:lnTo>
                <a:lnTo>
                  <a:pt x="0" y="0"/>
                </a:lnTo>
                <a:lnTo>
                  <a:pt x="0" y="446163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31690" y="5864699"/>
            <a:ext cx="174625" cy="224154"/>
          </a:xfrm>
          <a:custGeom>
            <a:avLst/>
            <a:gdLst/>
            <a:ahLst/>
            <a:cxnLst/>
            <a:rect l="l" t="t" r="r" b="b"/>
            <a:pathLst>
              <a:path w="174625" h="224154">
                <a:moveTo>
                  <a:pt x="0" y="223970"/>
                </a:moveTo>
                <a:lnTo>
                  <a:pt x="174341" y="223970"/>
                </a:lnTo>
                <a:lnTo>
                  <a:pt x="174341" y="0"/>
                </a:lnTo>
                <a:lnTo>
                  <a:pt x="0" y="0"/>
                </a:lnTo>
                <a:lnTo>
                  <a:pt x="0" y="22397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209" y="746660"/>
            <a:ext cx="11941810" cy="8677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 marR="170815" indent="16510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B</a:t>
            </a:r>
            <a:r>
              <a:rPr sz="1400" b="1" dirty="0">
                <a:latin typeface="Calibri"/>
                <a:cs typeface="Calibri"/>
              </a:rPr>
              <a:t>. </a:t>
            </a:r>
            <a:r>
              <a:rPr sz="1400" dirty="0">
                <a:latin typeface="Calibri"/>
                <a:cs typeface="Calibri"/>
              </a:rPr>
              <a:t>Maxi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-li</a:t>
            </a:r>
            <a:r>
              <a:rPr sz="1400" spc="-10" dirty="0">
                <a:latin typeface="Calibri"/>
                <a:cs typeface="Calibri"/>
              </a:rPr>
              <a:t>ke</a:t>
            </a:r>
            <a:r>
              <a:rPr sz="1400" dirty="0">
                <a:latin typeface="Calibri"/>
                <a:cs typeface="Calibri"/>
              </a:rPr>
              <a:t>lihood 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sti</a:t>
            </a:r>
            <a:r>
              <a:rPr sz="1400" spc="-10" dirty="0">
                <a:latin typeface="Calibri"/>
                <a:cs typeface="Calibri"/>
              </a:rPr>
              <a:t>mate</a:t>
            </a:r>
            <a:r>
              <a:rPr sz="1400" dirty="0">
                <a:latin typeface="Calibri"/>
                <a:cs typeface="Calibri"/>
              </a:rPr>
              <a:t>s of p</a:t>
            </a:r>
            <a:r>
              <a:rPr sz="1400" spc="-10" dirty="0">
                <a:latin typeface="Calibri"/>
                <a:cs typeface="Calibri"/>
              </a:rPr>
              <a:t>arameter</a:t>
            </a:r>
            <a:r>
              <a:rPr sz="1400" dirty="0">
                <a:latin typeface="Calibri"/>
                <a:cs typeface="Calibri"/>
              </a:rPr>
              <a:t>s inf</a:t>
            </a:r>
            <a:r>
              <a:rPr sz="1400" spc="-10" dirty="0">
                <a:latin typeface="Calibri"/>
                <a:cs typeface="Calibri"/>
              </a:rPr>
              <a:t>erre</a:t>
            </a:r>
            <a:r>
              <a:rPr sz="1400" dirty="0">
                <a:latin typeface="Calibri"/>
                <a:cs typeface="Calibri"/>
              </a:rPr>
              <a:t>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io</a:t>
            </a:r>
            <a:r>
              <a:rPr sz="1400" spc="-10" dirty="0">
                <a:latin typeface="Calibri"/>
                <a:cs typeface="Calibri"/>
              </a:rPr>
              <a:t>Ge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RS fo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 th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 DEC</a:t>
            </a:r>
            <a:r>
              <a:rPr sz="1400" spc="-10" dirty="0">
                <a:latin typeface="Calibri"/>
                <a:cs typeface="Calibri"/>
              </a:rPr>
              <a:t>+J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od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and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ithou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distan</a:t>
            </a:r>
            <a:r>
              <a:rPr sz="1400" spc="-10" dirty="0">
                <a:latin typeface="Calibri"/>
                <a:cs typeface="Calibri"/>
              </a:rPr>
              <a:t>ce</a:t>
            </a:r>
            <a:r>
              <a:rPr sz="1400" dirty="0">
                <a:latin typeface="Calibri"/>
                <a:cs typeface="Calibri"/>
              </a:rPr>
              <a:t>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disp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10" dirty="0">
                <a:latin typeface="Calibri"/>
                <a:cs typeface="Calibri"/>
              </a:rPr>
              <a:t>x</a:t>
            </a:r>
            <a:r>
              <a:rPr sz="1400" dirty="0">
                <a:latin typeface="Calibri"/>
                <a:cs typeface="Calibri"/>
              </a:rPr>
              <a:t>) and </a:t>
            </a:r>
            <a:r>
              <a:rPr sz="1400" spc="-5" dirty="0">
                <a:latin typeface="Calibri"/>
                <a:cs typeface="Calibri"/>
              </a:rPr>
              <a:t>tr</a:t>
            </a:r>
            <a:r>
              <a:rPr sz="1400" dirty="0">
                <a:latin typeface="Calibri"/>
                <a:cs typeface="Calibri"/>
              </a:rPr>
              <a:t>ait-bas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-15" dirty="0">
                <a:latin typeface="Calibri"/>
                <a:cs typeface="Calibri"/>
              </a:rPr>
              <a:t>m</a:t>
            </a:r>
            <a:r>
              <a:rPr sz="1400" i="1" dirty="0">
                <a:latin typeface="Calibri"/>
                <a:cs typeface="Calibri"/>
              </a:rPr>
              <a:t>2</a:t>
            </a:r>
            <a:r>
              <a:rPr sz="1400" dirty="0">
                <a:latin typeface="Calibri"/>
                <a:cs typeface="Calibri"/>
              </a:rPr>
              <a:t>).</a:t>
            </a:r>
          </a:p>
          <a:p>
            <a:pPr marL="6472555">
              <a:lnSpc>
                <a:spcPct val="100000"/>
              </a:lnSpc>
              <a:spcBef>
                <a:spcPts val="990"/>
              </a:spcBef>
            </a:pPr>
            <a:r>
              <a:rPr sz="1400" b="1" spc="-10" dirty="0">
                <a:latin typeface="Calibri"/>
                <a:cs typeface="Calibri"/>
              </a:rPr>
              <a:t>P</a:t>
            </a:r>
            <a:r>
              <a:rPr sz="1400" b="1" spc="-15" dirty="0">
                <a:latin typeface="Calibri"/>
                <a:cs typeface="Calibri"/>
              </a:rPr>
              <a:t>a</a:t>
            </a:r>
            <a:r>
              <a:rPr sz="1400" b="1" spc="-5" dirty="0">
                <a:latin typeface="Calibri"/>
                <a:cs typeface="Calibri"/>
              </a:rPr>
              <a:t>rameter</a:t>
            </a:r>
            <a:r>
              <a:rPr sz="1400" b="1" dirty="0">
                <a:latin typeface="Calibri"/>
                <a:cs typeface="Calibri"/>
              </a:rPr>
              <a:t>s </a:t>
            </a:r>
            <a:r>
              <a:rPr sz="1400" b="1" spc="-15" dirty="0">
                <a:latin typeface="Calibri"/>
                <a:cs typeface="Calibri"/>
              </a:rPr>
              <a:t>(d</a:t>
            </a:r>
            <a:r>
              <a:rPr sz="1400" b="1" spc="-5" dirty="0">
                <a:latin typeface="Calibri"/>
                <a:cs typeface="Calibri"/>
              </a:rPr>
              <a:t>efi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ed)</a:t>
            </a:r>
            <a:endParaRPr sz="1400" dirty="0">
              <a:latin typeface="Calibri"/>
              <a:cs typeface="Calibri"/>
            </a:endParaRPr>
          </a:p>
          <a:p>
            <a:pPr marL="5201920" indent="-2202815">
              <a:lnSpc>
                <a:spcPct val="100000"/>
              </a:lnSpc>
              <a:spcBef>
                <a:spcPts val="235"/>
              </a:spcBef>
              <a:tabLst>
                <a:tab pos="4170679" algn="l"/>
                <a:tab pos="5370195" algn="l"/>
                <a:tab pos="6536690" algn="l"/>
                <a:tab pos="7626350" algn="l"/>
                <a:tab pos="8856345" algn="l"/>
                <a:tab pos="10106025" algn="l"/>
                <a:tab pos="11349990" algn="l"/>
              </a:tabLst>
            </a:pPr>
            <a:r>
              <a:rPr sz="1400" b="1" i="1" spc="-10" dirty="0">
                <a:latin typeface="Calibri"/>
                <a:cs typeface="Calibri"/>
              </a:rPr>
              <a:t>d	e	j	x	t12	t21	m1	m2</a:t>
            </a:r>
            <a:endParaRPr sz="1400" dirty="0">
              <a:latin typeface="Calibri"/>
              <a:cs typeface="Calibri"/>
            </a:endParaRPr>
          </a:p>
          <a:p>
            <a:pPr marL="5201920">
              <a:lnSpc>
                <a:spcPts val="1280"/>
              </a:lnSpc>
              <a:spcBef>
                <a:spcPts val="1050"/>
              </a:spcBef>
              <a:tabLst>
                <a:tab pos="6246495" algn="l"/>
                <a:tab pos="7217409" algn="l"/>
              </a:tabLst>
            </a:pPr>
            <a:r>
              <a:rPr sz="1400" b="1" spc="-5" dirty="0">
                <a:latin typeface="Calibri"/>
                <a:cs typeface="Calibri"/>
              </a:rPr>
              <a:t>j</a:t>
            </a:r>
            <a:r>
              <a:rPr sz="1400" b="1" spc="-15" dirty="0">
                <a:latin typeface="Calibri"/>
                <a:cs typeface="Calibri"/>
              </a:rPr>
              <a:t>u</a:t>
            </a:r>
            <a:r>
              <a:rPr sz="1400" b="1" spc="-5" dirty="0">
                <a:latin typeface="Calibri"/>
                <a:cs typeface="Calibri"/>
              </a:rPr>
              <a:t>m</a:t>
            </a:r>
            <a:r>
              <a:rPr sz="1400" b="1" dirty="0">
                <a:latin typeface="Calibri"/>
                <a:cs typeface="Calibri"/>
              </a:rPr>
              <a:t>p	</a:t>
            </a: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</a:t>
            </a:r>
            <a:r>
              <a:rPr sz="1400" b="1" spc="-5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	tr</a:t>
            </a:r>
            <a:r>
              <a:rPr sz="1400" b="1" spc="-10" dirty="0">
                <a:latin typeface="Calibri"/>
                <a:cs typeface="Calibri"/>
              </a:rPr>
              <a:t>ansition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ate</a:t>
            </a:r>
            <a:endParaRPr sz="1400" dirty="0">
              <a:latin typeface="Calibri"/>
              <a:cs typeface="Calibri"/>
            </a:endParaRPr>
          </a:p>
          <a:p>
            <a:pPr marL="818515" indent="1647189">
              <a:lnSpc>
                <a:spcPts val="1280"/>
              </a:lnSpc>
              <a:tabLst>
                <a:tab pos="3843654" algn="l"/>
                <a:tab pos="4805045" algn="l"/>
                <a:tab pos="6172200" algn="l"/>
                <a:tab pos="7566659" algn="l"/>
                <a:tab pos="8445500" algn="l"/>
                <a:tab pos="9741535" algn="l"/>
                <a:tab pos="10985500" algn="l"/>
              </a:tabLst>
            </a:pP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sal/</a:t>
            </a:r>
            <a:r>
              <a:rPr sz="1400" b="1" spc="-10" dirty="0">
                <a:latin typeface="Calibri"/>
                <a:cs typeface="Calibri"/>
              </a:rPr>
              <a:t>rang</a:t>
            </a:r>
            <a:r>
              <a:rPr sz="1400" b="1" dirty="0">
                <a:latin typeface="Calibri"/>
                <a:cs typeface="Calibri"/>
              </a:rPr>
              <a:t>e	</a:t>
            </a:r>
            <a:r>
              <a:rPr sz="2100" b="1" baseline="-33730" dirty="0">
                <a:latin typeface="Calibri"/>
                <a:cs typeface="Calibri"/>
              </a:rPr>
              <a:t>r</a:t>
            </a:r>
            <a:r>
              <a:rPr sz="2100" b="1" spc="-7" baseline="-33730" dirty="0">
                <a:latin typeface="Calibri"/>
                <a:cs typeface="Calibri"/>
              </a:rPr>
              <a:t>a</a:t>
            </a:r>
            <a:r>
              <a:rPr sz="2100" b="1" spc="-22" baseline="-33730" dirty="0">
                <a:latin typeface="Calibri"/>
                <a:cs typeface="Calibri"/>
              </a:rPr>
              <a:t>n</a:t>
            </a:r>
            <a:r>
              <a:rPr sz="2100" b="1" baseline="-33730" dirty="0">
                <a:latin typeface="Calibri"/>
                <a:cs typeface="Calibri"/>
              </a:rPr>
              <a:t>ge </a:t>
            </a:r>
            <a:r>
              <a:rPr sz="2100" b="1" spc="-22" baseline="-33730" dirty="0">
                <a:latin typeface="Calibri"/>
                <a:cs typeface="Calibri"/>
              </a:rPr>
              <a:t>los</a:t>
            </a:r>
            <a:r>
              <a:rPr sz="2100" b="1" spc="-15" baseline="-33730" dirty="0">
                <a:latin typeface="Calibri"/>
                <a:cs typeface="Calibri"/>
              </a:rPr>
              <a:t>s</a:t>
            </a:r>
            <a:r>
              <a:rPr sz="2100" b="1" baseline="-33730" dirty="0">
                <a:latin typeface="Calibri"/>
                <a:cs typeface="Calibri"/>
              </a:rPr>
              <a:t>	</a:t>
            </a:r>
            <a:r>
              <a:rPr sz="2100" b="1" spc="-15" baseline="-33730" dirty="0">
                <a:latin typeface="Calibri"/>
                <a:cs typeface="Calibri"/>
              </a:rPr>
              <a:t>disp</a:t>
            </a:r>
            <a:r>
              <a:rPr sz="2100" b="1" spc="-22" baseline="-33730" dirty="0">
                <a:latin typeface="Calibri"/>
                <a:cs typeface="Calibri"/>
              </a:rPr>
              <a:t>e</a:t>
            </a:r>
            <a:r>
              <a:rPr sz="2100" b="1" baseline="-33730" dirty="0">
                <a:latin typeface="Calibri"/>
                <a:cs typeface="Calibri"/>
              </a:rPr>
              <a:t>r</a:t>
            </a:r>
            <a:r>
              <a:rPr sz="2100" b="1" spc="-22" baseline="-33730" dirty="0">
                <a:latin typeface="Calibri"/>
                <a:cs typeface="Calibri"/>
              </a:rPr>
              <a:t>sal/</a:t>
            </a:r>
            <a:r>
              <a:rPr sz="2100" b="1" spc="-15" baseline="-33730" dirty="0">
                <a:latin typeface="Calibri"/>
                <a:cs typeface="Calibri"/>
              </a:rPr>
              <a:t>found</a:t>
            </a:r>
            <a:r>
              <a:rPr sz="2100" b="1" baseline="-33730" dirty="0">
                <a:latin typeface="Calibri"/>
                <a:cs typeface="Calibri"/>
              </a:rPr>
              <a:t>	pr</a:t>
            </a:r>
            <a:r>
              <a:rPr sz="2100" b="1" spc="-15" baseline="-33730" dirty="0">
                <a:latin typeface="Calibri"/>
                <a:cs typeface="Calibri"/>
              </a:rPr>
              <a:t>obability</a:t>
            </a:r>
            <a:r>
              <a:rPr sz="2100" b="1" baseline="-33730" dirty="0">
                <a:latin typeface="Calibri"/>
                <a:cs typeface="Calibri"/>
              </a:rPr>
              <a:t>	fr</a:t>
            </a:r>
            <a:r>
              <a:rPr sz="2100" b="1" spc="-7" baseline="-33730" dirty="0">
                <a:latin typeface="Calibri"/>
                <a:cs typeface="Calibri"/>
              </a:rPr>
              <a:t>o</a:t>
            </a:r>
            <a:r>
              <a:rPr sz="2100" b="1" baseline="-33730" dirty="0">
                <a:latin typeface="Calibri"/>
                <a:cs typeface="Calibri"/>
              </a:rPr>
              <a:t>m	</a:t>
            </a:r>
            <a:r>
              <a:rPr sz="1400" b="1" dirty="0">
                <a:latin typeface="Calibri"/>
                <a:cs typeface="Calibri"/>
              </a:rPr>
              <a:t>tr</a:t>
            </a:r>
            <a:r>
              <a:rPr sz="1400" b="1" spc="-10" dirty="0">
                <a:latin typeface="Calibri"/>
                <a:cs typeface="Calibri"/>
              </a:rPr>
              <a:t>ansition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ate</a:t>
            </a:r>
            <a:r>
              <a:rPr sz="1400" b="1" dirty="0">
                <a:latin typeface="Calibri"/>
                <a:cs typeface="Calibri"/>
              </a:rPr>
              <a:t>	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 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	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 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n</a:t>
            </a:r>
            <a:endParaRPr sz="1400" dirty="0">
              <a:latin typeface="Calibri"/>
              <a:cs typeface="Calibri"/>
            </a:endParaRPr>
          </a:p>
          <a:p>
            <a:pPr marL="2583180" marR="7620" indent="-1765300">
              <a:lnSpc>
                <a:spcPct val="52500"/>
              </a:lnSpc>
              <a:spcBef>
                <a:spcPts val="1735"/>
              </a:spcBef>
              <a:tabLst>
                <a:tab pos="2887980" algn="l"/>
                <a:tab pos="3754120" algn="l"/>
                <a:tab pos="4804410" algn="l"/>
                <a:tab pos="4869180" algn="l"/>
                <a:tab pos="6188075" algn="l"/>
                <a:tab pos="7255509" algn="l"/>
                <a:tab pos="7498080" algn="l"/>
                <a:tab pos="8425180" algn="l"/>
                <a:tab pos="8582025" algn="l"/>
                <a:tab pos="9663430" algn="l"/>
                <a:tab pos="9826625" algn="l"/>
                <a:tab pos="10907395" algn="l"/>
                <a:tab pos="11214735" algn="l"/>
              </a:tabLst>
            </a:pPr>
            <a:r>
              <a:rPr sz="2100" b="1" spc="-15" baseline="33730" dirty="0">
                <a:latin typeface="Calibri"/>
                <a:cs typeface="Calibri"/>
              </a:rPr>
              <a:t>Mode</a:t>
            </a:r>
            <a:r>
              <a:rPr sz="2100" b="1" spc="-7" baseline="33730" dirty="0">
                <a:latin typeface="Calibri"/>
                <a:cs typeface="Calibri"/>
              </a:rPr>
              <a:t>l		</a:t>
            </a:r>
            <a:r>
              <a:rPr sz="2100" b="1" spc="-15" baseline="33730" dirty="0">
                <a:latin typeface="Calibri"/>
                <a:cs typeface="Calibri"/>
              </a:rPr>
              <a:t>gain	</a:t>
            </a:r>
            <a:r>
              <a:rPr sz="1400" b="1" spc="-10" dirty="0">
                <a:latin typeface="Calibri"/>
                <a:cs typeface="Calibri"/>
              </a:rPr>
              <a:t>(anage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r>
              <a:rPr sz="1400" b="1" dirty="0">
                <a:latin typeface="Calibri"/>
                <a:cs typeface="Calibri"/>
              </a:rPr>
              <a:t>	er-even</a:t>
            </a:r>
            <a:r>
              <a:rPr sz="1400" b="1" spc="-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 we</a:t>
            </a:r>
            <a:r>
              <a:rPr sz="1400" b="1" spc="-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spc="-15" dirty="0">
                <a:latin typeface="Calibri"/>
                <a:cs typeface="Calibri"/>
              </a:rPr>
              <a:t>h</a:t>
            </a:r>
            <a:r>
              <a:rPr sz="1400" b="1" spc="-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  </a:t>
            </a:r>
            <a:r>
              <a:rPr sz="1400" b="1" spc="-8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dirty="0">
                <a:latin typeface="Calibri"/>
                <a:cs typeface="Calibri"/>
              </a:rPr>
              <a:t>ed </a:t>
            </a:r>
            <a:r>
              <a:rPr sz="1400" b="1" spc="-15" dirty="0">
                <a:latin typeface="Calibri"/>
                <a:cs typeface="Calibri"/>
              </a:rPr>
              <a:t>b</a:t>
            </a:r>
            <a:r>
              <a:rPr sz="1400" b="1" spc="-10" dirty="0">
                <a:latin typeface="Calibri"/>
                <a:cs typeface="Calibri"/>
              </a:rPr>
              <a:t>y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nonlittoral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to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2100" b="1" baseline="33730" dirty="0">
                <a:latin typeface="Calibri"/>
                <a:cs typeface="Calibri"/>
              </a:rPr>
              <a:t>fr</a:t>
            </a:r>
            <a:r>
              <a:rPr sz="2100" b="1" spc="-7" baseline="33730" dirty="0">
                <a:latin typeface="Calibri"/>
                <a:cs typeface="Calibri"/>
              </a:rPr>
              <a:t>o</a:t>
            </a:r>
            <a:r>
              <a:rPr sz="2100" b="1" baseline="33730" dirty="0">
                <a:latin typeface="Calibri"/>
                <a:cs typeface="Calibri"/>
              </a:rPr>
              <a:t>m </a:t>
            </a:r>
            <a:r>
              <a:rPr sz="2100" b="1" spc="-15" baseline="33730" dirty="0">
                <a:latin typeface="Calibri"/>
                <a:cs typeface="Calibri"/>
              </a:rPr>
              <a:t>litto</a:t>
            </a:r>
            <a:r>
              <a:rPr sz="2100" b="1" baseline="33730" dirty="0">
                <a:latin typeface="Calibri"/>
                <a:cs typeface="Calibri"/>
              </a:rPr>
              <a:t>r</a:t>
            </a:r>
            <a:r>
              <a:rPr sz="2100" b="1" spc="-7" baseline="33730" dirty="0">
                <a:latin typeface="Calibri"/>
                <a:cs typeface="Calibri"/>
              </a:rPr>
              <a:t>al</a:t>
            </a:r>
            <a:r>
              <a:rPr sz="2100" b="1" baseline="33730" dirty="0">
                <a:latin typeface="Calibri"/>
                <a:cs typeface="Calibri"/>
              </a:rPr>
              <a:t> </a:t>
            </a:r>
            <a:r>
              <a:rPr sz="2100" b="1" spc="-15" baseline="33730" dirty="0">
                <a:latin typeface="Calibri"/>
                <a:cs typeface="Calibri"/>
              </a:rPr>
              <a:t>to</a:t>
            </a:r>
            <a:r>
              <a:rPr sz="2100" b="1" baseline="33730" dirty="0">
                <a:latin typeface="Calibri"/>
                <a:cs typeface="Calibri"/>
              </a:rPr>
              <a:t>	</a:t>
            </a:r>
            <a:r>
              <a:rPr sz="2100" b="1" spc="-15" baseline="33730" dirty="0">
                <a:latin typeface="Calibri"/>
                <a:cs typeface="Calibri"/>
              </a:rPr>
              <a:t>disp</a:t>
            </a:r>
            <a:r>
              <a:rPr sz="2100" b="1" spc="-22" baseline="33730" dirty="0">
                <a:latin typeface="Calibri"/>
                <a:cs typeface="Calibri"/>
              </a:rPr>
              <a:t>e</a:t>
            </a:r>
            <a:r>
              <a:rPr sz="2100" b="1" baseline="33730" dirty="0">
                <a:latin typeface="Calibri"/>
                <a:cs typeface="Calibri"/>
              </a:rPr>
              <a:t>r</a:t>
            </a:r>
            <a:r>
              <a:rPr sz="2100" b="1" spc="-22" baseline="33730" dirty="0">
                <a:latin typeface="Calibri"/>
                <a:cs typeface="Calibri"/>
              </a:rPr>
              <a:t>sa</a:t>
            </a:r>
            <a:r>
              <a:rPr sz="2100" b="1" spc="-7" baseline="33730" dirty="0">
                <a:latin typeface="Calibri"/>
                <a:cs typeface="Calibri"/>
              </a:rPr>
              <a:t>l</a:t>
            </a:r>
            <a:r>
              <a:rPr sz="2100" b="1" baseline="33730" dirty="0">
                <a:latin typeface="Calibri"/>
                <a:cs typeface="Calibri"/>
              </a:rPr>
              <a:t> whe</a:t>
            </a:r>
            <a:r>
              <a:rPr sz="2100" b="1" spc="-15" baseline="33730" dirty="0">
                <a:latin typeface="Calibri"/>
                <a:cs typeface="Calibri"/>
              </a:rPr>
              <a:t>n</a:t>
            </a:r>
            <a:r>
              <a:rPr sz="2100" b="1" baseline="33730" dirty="0">
                <a:latin typeface="Calibri"/>
                <a:cs typeface="Calibri"/>
              </a:rPr>
              <a:t>	</a:t>
            </a:r>
            <a:r>
              <a:rPr sz="2100" b="1" spc="-15" baseline="33730" dirty="0">
                <a:latin typeface="Calibri"/>
                <a:cs typeface="Calibri"/>
              </a:rPr>
              <a:t>disp</a:t>
            </a:r>
            <a:r>
              <a:rPr sz="2100" b="1" spc="-22" baseline="33730" dirty="0">
                <a:latin typeface="Calibri"/>
                <a:cs typeface="Calibri"/>
              </a:rPr>
              <a:t>e</a:t>
            </a:r>
            <a:r>
              <a:rPr sz="2100" b="1" baseline="33730" dirty="0">
                <a:latin typeface="Calibri"/>
                <a:cs typeface="Calibri"/>
              </a:rPr>
              <a:t>r</a:t>
            </a:r>
            <a:r>
              <a:rPr sz="2100" b="1" spc="-22" baseline="33730" dirty="0">
                <a:latin typeface="Calibri"/>
                <a:cs typeface="Calibri"/>
              </a:rPr>
              <a:t>sa</a:t>
            </a:r>
            <a:r>
              <a:rPr sz="2100" b="1" spc="-7" baseline="33730" dirty="0">
                <a:latin typeface="Calibri"/>
                <a:cs typeface="Calibri"/>
              </a:rPr>
              <a:t>l</a:t>
            </a:r>
            <a:r>
              <a:rPr sz="2100" b="1" baseline="33730" dirty="0">
                <a:latin typeface="Calibri"/>
                <a:cs typeface="Calibri"/>
              </a:rPr>
              <a:t> whe </a:t>
            </a:r>
            <a:r>
              <a:rPr sz="1400" b="1" spc="-10" dirty="0">
                <a:latin typeface="Calibri"/>
                <a:cs typeface="Calibri"/>
              </a:rPr>
              <a:t>(anag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r>
              <a:rPr sz="1400" b="1" dirty="0">
                <a:latin typeface="Calibri"/>
                <a:cs typeface="Calibri"/>
              </a:rPr>
              <a:t>			</a:t>
            </a:r>
            <a:r>
              <a:rPr sz="2100" b="1" spc="-15" baseline="-33730" dirty="0">
                <a:latin typeface="Calibri"/>
                <a:cs typeface="Calibri"/>
              </a:rPr>
              <a:t>(c</a:t>
            </a:r>
            <a:r>
              <a:rPr sz="2100" b="1" spc="-22" baseline="-33730" dirty="0">
                <a:latin typeface="Calibri"/>
                <a:cs typeface="Calibri"/>
              </a:rPr>
              <a:t>lado</a:t>
            </a:r>
            <a:r>
              <a:rPr sz="2100" b="1" spc="-15" baseline="-33730" dirty="0">
                <a:latin typeface="Calibri"/>
                <a:cs typeface="Calibri"/>
              </a:rPr>
              <a:t>g</a:t>
            </a:r>
            <a:r>
              <a:rPr sz="2100" b="1" baseline="-33730" dirty="0">
                <a:latin typeface="Calibri"/>
                <a:cs typeface="Calibri"/>
              </a:rPr>
              <a:t>e</a:t>
            </a:r>
            <a:r>
              <a:rPr sz="2100" b="1" spc="-7" baseline="-33730" dirty="0">
                <a:latin typeface="Calibri"/>
                <a:cs typeface="Calibri"/>
              </a:rPr>
              <a:t>n</a:t>
            </a:r>
            <a:r>
              <a:rPr sz="2100" b="1" baseline="-33730" dirty="0">
                <a:latin typeface="Calibri"/>
                <a:cs typeface="Calibri"/>
              </a:rPr>
              <a:t>e</a:t>
            </a:r>
            <a:r>
              <a:rPr sz="2100" b="1" spc="-15" baseline="-33730" dirty="0">
                <a:latin typeface="Calibri"/>
                <a:cs typeface="Calibri"/>
              </a:rPr>
              <a:t>tic)</a:t>
            </a:r>
            <a:r>
              <a:rPr sz="2100" b="1" baseline="-33730" dirty="0">
                <a:latin typeface="Calibri"/>
                <a:cs typeface="Calibri"/>
              </a:rPr>
              <a:t>	</a:t>
            </a:r>
            <a:r>
              <a:rPr sz="2100" b="1" spc="-15" baseline="-33730" dirty="0">
                <a:latin typeface="Calibri"/>
                <a:cs typeface="Calibri"/>
              </a:rPr>
              <a:t>distan</a:t>
            </a:r>
            <a:r>
              <a:rPr sz="2100" b="1" spc="-22" baseline="-33730" dirty="0">
                <a:latin typeface="Calibri"/>
                <a:cs typeface="Calibri"/>
              </a:rPr>
              <a:t>c</a:t>
            </a:r>
            <a:r>
              <a:rPr sz="2100" b="1" baseline="-33730" dirty="0">
                <a:latin typeface="Calibri"/>
                <a:cs typeface="Calibri"/>
              </a:rPr>
              <a:t>e^</a:t>
            </a:r>
            <a:r>
              <a:rPr sz="2100" b="1" i="1" baseline="-33730" dirty="0">
                <a:latin typeface="Calibri"/>
                <a:cs typeface="Calibri"/>
              </a:rPr>
              <a:t>x		</a:t>
            </a:r>
            <a:r>
              <a:rPr sz="2100" b="1" spc="-7" baseline="-33730" dirty="0">
                <a:latin typeface="Calibri"/>
                <a:cs typeface="Calibri"/>
              </a:rPr>
              <a:t>littoral</a:t>
            </a:r>
            <a:r>
              <a:rPr sz="2100" b="1" baseline="-33730" dirty="0">
                <a:latin typeface="Calibri"/>
                <a:cs typeface="Calibri"/>
              </a:rPr>
              <a:t>		</a:t>
            </a:r>
            <a:r>
              <a:rPr sz="1400" b="1" spc="-10" dirty="0">
                <a:latin typeface="Calibri"/>
                <a:cs typeface="Calibri"/>
              </a:rPr>
              <a:t>nonlittoral</a:t>
            </a:r>
            <a:r>
              <a:rPr sz="1400" b="1" dirty="0">
                <a:latin typeface="Calibri"/>
                <a:cs typeface="Calibri"/>
              </a:rPr>
              <a:t>		</a:t>
            </a:r>
            <a:r>
              <a:rPr sz="1400" b="1" spc="-10" dirty="0">
                <a:latin typeface="Calibri"/>
                <a:cs typeface="Calibri"/>
              </a:rPr>
              <a:t>nonlittoral</a:t>
            </a:r>
            <a:r>
              <a:rPr sz="1400" b="1" dirty="0">
                <a:latin typeface="Calibri"/>
                <a:cs typeface="Calibri"/>
              </a:rPr>
              <a:t>		</a:t>
            </a:r>
            <a:r>
              <a:rPr sz="1400" b="1" spc="-5" dirty="0">
                <a:latin typeface="Calibri"/>
                <a:cs typeface="Calibri"/>
              </a:rPr>
              <a:t>littoral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5"/>
              </a:spcBef>
              <a:tabLst>
                <a:tab pos="2796540" algn="l"/>
                <a:tab pos="4170679" algn="l"/>
                <a:tab pos="5189220" algn="l"/>
                <a:tab pos="6532880" algn="l"/>
                <a:tab pos="7499984" algn="l"/>
                <a:tab pos="8930640" algn="l"/>
                <a:tab pos="10175240" algn="l"/>
                <a:tab pos="11509375" algn="r"/>
              </a:tabLst>
            </a:pPr>
            <a:r>
              <a:rPr sz="1400" dirty="0">
                <a:latin typeface="Calibri"/>
                <a:cs typeface="Calibri"/>
              </a:rPr>
              <a:t>EC</a:t>
            </a:r>
            <a:r>
              <a:rPr sz="1400" spc="-5" dirty="0">
                <a:latin typeface="Calibri"/>
                <a:cs typeface="Calibri"/>
              </a:rPr>
              <a:t>+J, </a:t>
            </a:r>
            <a:r>
              <a:rPr sz="1400" spc="-1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trait transitions	0.</a:t>
            </a:r>
            <a:r>
              <a:rPr sz="1400" spc="-10" dirty="0">
                <a:latin typeface="Calibri"/>
                <a:cs typeface="Calibri"/>
              </a:rPr>
              <a:t>0017	0	0.012	0	0.0071	0	1 	1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60"/>
              </a:spcBef>
            </a:pPr>
            <a:r>
              <a:rPr sz="1400" dirty="0">
                <a:latin typeface="Calibri"/>
                <a:cs typeface="Calibri"/>
              </a:rPr>
              <a:t>EC</a:t>
            </a:r>
            <a:r>
              <a:rPr sz="1400" spc="-10" dirty="0">
                <a:latin typeface="Calibri"/>
                <a:cs typeface="Calibri"/>
              </a:rPr>
              <a:t>+J+x (distance-based</a:t>
            </a:r>
            <a:endParaRPr sz="1400" dirty="0">
              <a:latin typeface="Calibri"/>
              <a:cs typeface="Calibri"/>
            </a:endParaRPr>
          </a:p>
          <a:p>
            <a:pPr marL="8255">
              <a:lnSpc>
                <a:spcPct val="100000"/>
              </a:lnSpc>
              <a:spcBef>
                <a:spcPts val="70"/>
              </a:spcBef>
              <a:tabLst>
                <a:tab pos="2796540" algn="l"/>
                <a:tab pos="4170679" algn="l"/>
                <a:tab pos="5189220" algn="l"/>
                <a:tab pos="6392545" algn="l"/>
                <a:tab pos="7499984" algn="l"/>
                <a:tab pos="8930640" algn="l"/>
                <a:tab pos="10175240" algn="l"/>
                <a:tab pos="11509375" algn="r"/>
              </a:tabLst>
            </a:pPr>
            <a:r>
              <a:rPr sz="2100" spc="-15" baseline="-35714" dirty="0">
                <a:latin typeface="Calibri"/>
                <a:cs typeface="Calibri"/>
              </a:rPr>
              <a:t>ersal)</a:t>
            </a:r>
            <a:r>
              <a:rPr sz="2100" spc="-7" baseline="-35714" dirty="0">
                <a:latin typeface="Calibri"/>
                <a:cs typeface="Calibri"/>
              </a:rPr>
              <a:t>, </a:t>
            </a:r>
            <a:r>
              <a:rPr sz="2100" spc="-15" baseline="-35714" dirty="0">
                <a:latin typeface="Calibri"/>
                <a:cs typeface="Calibri"/>
              </a:rPr>
              <a:t>with </a:t>
            </a:r>
            <a:r>
              <a:rPr sz="2100" spc="-7" baseline="-35714" dirty="0">
                <a:latin typeface="Calibri"/>
                <a:cs typeface="Calibri"/>
              </a:rPr>
              <a:t>trait transitions	</a:t>
            </a:r>
            <a:r>
              <a:rPr sz="1400" spc="-5" dirty="0">
                <a:latin typeface="Calibri"/>
                <a:cs typeface="Calibri"/>
              </a:rPr>
              <a:t>0.</a:t>
            </a:r>
            <a:r>
              <a:rPr sz="1400" spc="-10" dirty="0">
                <a:latin typeface="Calibri"/>
                <a:cs typeface="Calibri"/>
              </a:rPr>
              <a:t>0244	0	0.174	-1.23	0.0071	0	1 	1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400" dirty="0">
                <a:latin typeface="Calibri"/>
                <a:cs typeface="Calibri"/>
              </a:rPr>
              <a:t>EC</a:t>
            </a:r>
            <a:r>
              <a:rPr sz="1400" spc="-5" dirty="0">
                <a:latin typeface="Calibri"/>
                <a:cs typeface="Calibri"/>
              </a:rPr>
              <a:t>+J, </a:t>
            </a:r>
            <a:r>
              <a:rPr sz="1400" spc="-1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trait transitions, and</a:t>
            </a:r>
            <a:endParaRPr sz="1400" dirty="0">
              <a:latin typeface="Calibri"/>
              <a:cs typeface="Calibri"/>
            </a:endParaRPr>
          </a:p>
          <a:p>
            <a:pPr marL="10160">
              <a:lnSpc>
                <a:spcPct val="100000"/>
              </a:lnSpc>
              <a:spcBef>
                <a:spcPts val="70"/>
              </a:spcBef>
              <a:tabLst>
                <a:tab pos="2796540" algn="l"/>
                <a:tab pos="4170679" algn="l"/>
                <a:tab pos="5189220" algn="l"/>
                <a:tab pos="6532880" algn="l"/>
                <a:tab pos="7499984" algn="l"/>
                <a:tab pos="8930640" algn="l"/>
                <a:tab pos="10175240" algn="l"/>
                <a:tab pos="11622405" algn="r"/>
              </a:tabLst>
            </a:pPr>
            <a:r>
              <a:rPr sz="1400" spc="-10" dirty="0">
                <a:latin typeface="Calibri"/>
                <a:cs typeface="Calibri"/>
              </a:rPr>
              <a:t>ersal </a:t>
            </a:r>
            <a:r>
              <a:rPr sz="1400" spc="-15" dirty="0">
                <a:latin typeface="Calibri"/>
                <a:cs typeface="Calibri"/>
              </a:rPr>
              <a:t>multipli</a:t>
            </a:r>
            <a:r>
              <a:rPr sz="1400" spc="-10" dirty="0">
                <a:latin typeface="Calibri"/>
                <a:cs typeface="Calibri"/>
              </a:rPr>
              <a:t>er fo</a:t>
            </a:r>
            <a:r>
              <a:rPr sz="1400" spc="-5" dirty="0">
                <a:latin typeface="Calibri"/>
                <a:cs typeface="Calibri"/>
              </a:rPr>
              <a:t>r trait 'littoral'	</a:t>
            </a:r>
            <a:r>
              <a:rPr sz="2100" spc="-7" baseline="35714" dirty="0">
                <a:latin typeface="Calibri"/>
                <a:cs typeface="Calibri"/>
              </a:rPr>
              <a:t>0.</a:t>
            </a:r>
            <a:r>
              <a:rPr sz="2100" spc="-15" baseline="35714" dirty="0">
                <a:latin typeface="Calibri"/>
                <a:cs typeface="Calibri"/>
              </a:rPr>
              <a:t>0007	0	0.005	0	0.0070	0	1 	8.51</a:t>
            </a:r>
            <a:endParaRPr sz="2100" baseline="35714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400" dirty="0">
                <a:latin typeface="Calibri"/>
                <a:cs typeface="Calibri"/>
              </a:rPr>
              <a:t>EC</a:t>
            </a:r>
            <a:r>
              <a:rPr sz="1400" spc="-10" dirty="0">
                <a:latin typeface="Calibri"/>
                <a:cs typeface="Calibri"/>
              </a:rPr>
              <a:t>+J+x (distance-based</a:t>
            </a:r>
            <a:endParaRPr sz="1400" dirty="0">
              <a:latin typeface="Calibri"/>
              <a:cs typeface="Calibri"/>
            </a:endParaRPr>
          </a:p>
          <a:p>
            <a:pPr marL="8255">
              <a:lnSpc>
                <a:spcPct val="100000"/>
              </a:lnSpc>
              <a:spcBef>
                <a:spcPts val="70"/>
              </a:spcBef>
              <a:tabLst>
                <a:tab pos="2796540" algn="l"/>
                <a:tab pos="4170679" algn="l"/>
                <a:tab pos="5189220" algn="l"/>
                <a:tab pos="6392545" algn="l"/>
                <a:tab pos="7499984" algn="l"/>
                <a:tab pos="8930640" algn="l"/>
                <a:tab pos="10175240" algn="l"/>
                <a:tab pos="11622405" algn="r"/>
              </a:tabLst>
            </a:pPr>
            <a:r>
              <a:rPr sz="1400" spc="-10" dirty="0">
                <a:latin typeface="Calibri"/>
                <a:cs typeface="Calibri"/>
              </a:rPr>
              <a:t>ersal)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trait transitions, and	0.</a:t>
            </a:r>
            <a:r>
              <a:rPr sz="1400" spc="-10" dirty="0">
                <a:latin typeface="Calibri"/>
                <a:cs typeface="Calibri"/>
              </a:rPr>
              <a:t>0125	0	0.095	-1.23	0.0070	0	1 	6.12</a:t>
            </a:r>
            <a:endParaRPr sz="1400" dirty="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70"/>
              </a:spcBef>
            </a:pPr>
            <a:r>
              <a:rPr sz="1400" spc="-10" dirty="0">
                <a:latin typeface="Calibri"/>
                <a:cs typeface="Calibri"/>
              </a:rPr>
              <a:t>ersal </a:t>
            </a:r>
            <a:r>
              <a:rPr sz="1400" spc="-15" dirty="0">
                <a:latin typeface="Calibri"/>
                <a:cs typeface="Calibri"/>
              </a:rPr>
              <a:t>multipli</a:t>
            </a:r>
            <a:r>
              <a:rPr sz="1400" spc="-10" dirty="0">
                <a:latin typeface="Calibri"/>
                <a:cs typeface="Calibri"/>
              </a:rPr>
              <a:t>er fo</a:t>
            </a:r>
            <a:r>
              <a:rPr sz="1400" spc="-5" dirty="0">
                <a:latin typeface="Calibri"/>
                <a:cs typeface="Calibri"/>
              </a:rPr>
              <a:t>r trait 'littoral'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R="1147445" algn="r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(p</a:t>
            </a:r>
            <a:r>
              <a:rPr sz="1400" spc="-10" dirty="0">
                <a:latin typeface="Calibri"/>
                <a:cs typeface="Calibri"/>
              </a:rPr>
              <a:t>arameter is fixed to this value)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36533" y="2916383"/>
            <a:ext cx="12128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395" y="3714501"/>
            <a:ext cx="31305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1. </a:t>
            </a:r>
            <a:r>
              <a:rPr sz="1400" spc="-10" dirty="0"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708" y="4062900"/>
            <a:ext cx="32258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2. </a:t>
            </a:r>
            <a:r>
              <a:rPr sz="1400" spc="-10" dirty="0">
                <a:latin typeface="Calibri"/>
                <a:cs typeface="Calibri"/>
              </a:rPr>
              <a:t>D disp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708" y="4507286"/>
            <a:ext cx="324485" cy="10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5080" indent="-635" algn="just">
              <a:lnSpc>
                <a:spcPct val="104099"/>
              </a:lnSpc>
              <a:buFont typeface="Calibri"/>
              <a:buAutoNum type="arabicPeriod" startAt="3"/>
              <a:tabLst>
                <a:tab pos="192405" algn="l"/>
              </a:tabLst>
            </a:pPr>
            <a:r>
              <a:rPr sz="1400" dirty="0">
                <a:latin typeface="Calibri"/>
                <a:cs typeface="Calibri"/>
              </a:rPr>
              <a:t>D disp</a:t>
            </a:r>
            <a:endParaRPr sz="1400">
              <a:latin typeface="Calibri"/>
              <a:cs typeface="Calibri"/>
            </a:endParaRPr>
          </a:p>
          <a:p>
            <a:pPr marL="12700" marR="5080" indent="1270" algn="just">
              <a:lnSpc>
                <a:spcPct val="104099"/>
              </a:lnSpc>
              <a:buFont typeface="Calibri"/>
              <a:buAutoNum type="arabicPeriod" startAt="3"/>
              <a:tabLst>
                <a:tab pos="192405" algn="l"/>
              </a:tabLst>
            </a:pPr>
            <a:r>
              <a:rPr sz="1400" dirty="0">
                <a:latin typeface="Calibri"/>
                <a:cs typeface="Calibri"/>
              </a:rPr>
              <a:t>D disp disp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395" y="1430355"/>
            <a:ext cx="3403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Tabl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350" y="1652548"/>
            <a:ext cx="32258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disp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31690" y="1959431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877" y="1959431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31690" y="2210065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1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31690" y="2446478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1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31690" y="3571665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877" y="3571665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31690" y="4044494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2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5877" y="40444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431690" y="4488880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2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5877" y="4488880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31690" y="4933266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2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877" y="4933266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431690" y="5628284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5877" y="562828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86387" y="4455583"/>
            <a:ext cx="1364615" cy="1259840"/>
          </a:xfrm>
          <a:custGeom>
            <a:avLst/>
            <a:gdLst/>
            <a:ahLst/>
            <a:cxnLst/>
            <a:rect l="l" t="t" r="r" b="b"/>
            <a:pathLst>
              <a:path w="1364615" h="1259839">
                <a:moveTo>
                  <a:pt x="0" y="0"/>
                </a:moveTo>
                <a:lnTo>
                  <a:pt x="1364451" y="0"/>
                </a:lnTo>
                <a:lnTo>
                  <a:pt x="1364451" y="1259787"/>
                </a:lnTo>
                <a:lnTo>
                  <a:pt x="0" y="1259787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259" y="702210"/>
            <a:ext cx="11998281" cy="8817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3109" y="746660"/>
            <a:ext cx="11858625" cy="8677910"/>
          </a:xfrm>
          <a:custGeom>
            <a:avLst/>
            <a:gdLst/>
            <a:ahLst/>
            <a:cxnLst/>
            <a:rect l="l" t="t" r="r" b="b"/>
            <a:pathLst>
              <a:path w="11858625" h="8677910">
                <a:moveTo>
                  <a:pt x="0" y="0"/>
                </a:moveTo>
                <a:lnTo>
                  <a:pt x="11858581" y="0"/>
                </a:lnTo>
                <a:lnTo>
                  <a:pt x="11858581" y="8677631"/>
                </a:lnTo>
                <a:lnTo>
                  <a:pt x="0" y="8677631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3109" y="746660"/>
            <a:ext cx="11858625" cy="8677910"/>
          </a:xfrm>
          <a:custGeom>
            <a:avLst/>
            <a:gdLst/>
            <a:ahLst/>
            <a:cxnLst/>
            <a:rect l="l" t="t" r="r" b="b"/>
            <a:pathLst>
              <a:path w="11858625" h="8677910">
                <a:moveTo>
                  <a:pt x="0" y="0"/>
                </a:moveTo>
                <a:lnTo>
                  <a:pt x="11858581" y="0"/>
                </a:lnTo>
                <a:lnTo>
                  <a:pt x="11858581" y="8677631"/>
                </a:lnTo>
                <a:lnTo>
                  <a:pt x="0" y="867763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7100" y="1346200"/>
            <a:ext cx="7851140" cy="3022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00"/>
              </a:lnSpc>
            </a:pPr>
            <a:r>
              <a:rPr sz="4800" b="1" i="1" spc="-25" dirty="0">
                <a:latin typeface="Calibri"/>
                <a:cs typeface="Calibri"/>
              </a:rPr>
              <a:t>C</a:t>
            </a:r>
            <a:r>
              <a:rPr sz="4800" b="1" i="1" spc="10" dirty="0">
                <a:latin typeface="Calibri"/>
                <a:cs typeface="Calibri"/>
              </a:rPr>
              <a:t>r</a:t>
            </a:r>
            <a:r>
              <a:rPr sz="4800" b="1" i="1" dirty="0">
                <a:latin typeface="Calibri"/>
                <a:cs typeface="Calibri"/>
              </a:rPr>
              <a:t>y</a:t>
            </a:r>
            <a:r>
              <a:rPr sz="4800" b="1" i="1" spc="-55" dirty="0">
                <a:latin typeface="Calibri"/>
                <a:cs typeface="Calibri"/>
              </a:rPr>
              <a:t>p</a:t>
            </a:r>
            <a:r>
              <a:rPr sz="4800" b="1" i="1" spc="-75" dirty="0">
                <a:latin typeface="Calibri"/>
                <a:cs typeface="Calibri"/>
              </a:rPr>
              <a:t>t</a:t>
            </a:r>
            <a:r>
              <a:rPr sz="4800" b="1" i="1" dirty="0">
                <a:latin typeface="Calibri"/>
                <a:cs typeface="Calibri"/>
              </a:rPr>
              <a:t>o</a:t>
            </a:r>
            <a:r>
              <a:rPr sz="4800" b="1" i="1" spc="-25" dirty="0">
                <a:latin typeface="Calibri"/>
                <a:cs typeface="Calibri"/>
              </a:rPr>
              <a:t>ble</a:t>
            </a:r>
            <a:r>
              <a:rPr sz="4800" b="1" i="1" spc="-5" dirty="0">
                <a:latin typeface="Calibri"/>
                <a:cs typeface="Calibri"/>
              </a:rPr>
              <a:t>p</a:t>
            </a:r>
            <a:r>
              <a:rPr sz="4800" b="1" i="1" dirty="0">
                <a:latin typeface="Calibri"/>
                <a:cs typeface="Calibri"/>
              </a:rPr>
              <a:t>h</a:t>
            </a:r>
            <a:r>
              <a:rPr sz="4800" b="1" i="1" spc="-35" dirty="0">
                <a:latin typeface="Calibri"/>
                <a:cs typeface="Calibri"/>
              </a:rPr>
              <a:t>a</a:t>
            </a:r>
            <a:r>
              <a:rPr sz="4800" b="1" i="1" spc="-20" dirty="0">
                <a:latin typeface="Calibri"/>
                <a:cs typeface="Calibri"/>
              </a:rPr>
              <a:t>r</a:t>
            </a:r>
            <a:r>
              <a:rPr sz="4800" b="1" i="1" dirty="0">
                <a:latin typeface="Calibri"/>
                <a:cs typeface="Calibri"/>
              </a:rPr>
              <a:t>us</a:t>
            </a:r>
            <a:r>
              <a:rPr sz="4800" b="1" i="1" spc="-5" dirty="0">
                <a:latin typeface="Calibri"/>
                <a:cs typeface="Calibri"/>
              </a:rPr>
              <a:t> </a:t>
            </a:r>
            <a:r>
              <a:rPr sz="4800" b="1" spc="-20" dirty="0">
                <a:latin typeface="Calibri"/>
                <a:cs typeface="Calibri"/>
              </a:rPr>
              <a:t>li</a:t>
            </a:r>
            <a:r>
              <a:rPr sz="4800" b="1" spc="-60" dirty="0">
                <a:latin typeface="Calibri"/>
                <a:cs typeface="Calibri"/>
              </a:rPr>
              <a:t>z</a:t>
            </a:r>
            <a:r>
              <a:rPr sz="4800" b="1" dirty="0">
                <a:latin typeface="Calibri"/>
                <a:cs typeface="Calibri"/>
              </a:rPr>
              <a:t>a</a:t>
            </a:r>
            <a:r>
              <a:rPr sz="4800" b="1" spc="-60" dirty="0">
                <a:latin typeface="Calibri"/>
                <a:cs typeface="Calibri"/>
              </a:rPr>
              <a:t>r</a:t>
            </a: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20" dirty="0">
                <a:latin typeface="Calibri"/>
                <a:cs typeface="Calibri"/>
              </a:rPr>
              <a:t>s</a:t>
            </a:r>
            <a:r>
              <a:rPr lang="en-US" sz="4800" b="1" spc="-20" dirty="0">
                <a:latin typeface="Calibri"/>
                <a:cs typeface="Calibri"/>
              </a:rPr>
              <a:t>: littor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sp</a:t>
            </a:r>
            <a:r>
              <a:rPr sz="4800" b="1" spc="-25" dirty="0">
                <a:latin typeface="Calibri"/>
                <a:cs typeface="Calibri"/>
              </a:rPr>
              <a:t>e</a:t>
            </a:r>
            <a:r>
              <a:rPr sz="4800" b="1" dirty="0">
                <a:latin typeface="Calibri"/>
                <a:cs typeface="Calibri"/>
              </a:rPr>
              <a:t>cie</a:t>
            </a:r>
            <a:r>
              <a:rPr sz="4800" b="1" spc="-20" dirty="0">
                <a:latin typeface="Calibri"/>
                <a:cs typeface="Calibri"/>
              </a:rPr>
              <a:t>s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95" dirty="0">
                <a:latin typeface="Calibri"/>
                <a:cs typeface="Calibri"/>
              </a:rPr>
              <a:t>a</a:t>
            </a:r>
            <a:r>
              <a:rPr sz="4800" b="1" spc="-50" dirty="0">
                <a:latin typeface="Calibri"/>
                <a:cs typeface="Calibri"/>
              </a:rPr>
              <a:t>v</a:t>
            </a:r>
            <a:r>
              <a:rPr sz="4800" b="1" dirty="0">
                <a:latin typeface="Calibri"/>
                <a:cs typeface="Calibri"/>
              </a:rPr>
              <a:t>e 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10" dirty="0">
                <a:latin typeface="Calibri"/>
                <a:cs typeface="Calibri"/>
              </a:rPr>
              <a:t> </a:t>
            </a:r>
            <a:r>
              <a:rPr sz="4800" b="1" u="heavy" spc="-30" dirty="0">
                <a:latin typeface="Calibri"/>
                <a:cs typeface="Calibri"/>
              </a:rPr>
              <a:t>dispe</a:t>
            </a:r>
            <a:r>
              <a:rPr sz="4800" b="1" u="heavy" spc="-60" dirty="0">
                <a:latin typeface="Calibri"/>
                <a:cs typeface="Calibri"/>
              </a:rPr>
              <a:t>r</a:t>
            </a:r>
            <a:r>
              <a:rPr sz="4800" b="1" u="heavy" spc="-25" dirty="0">
                <a:latin typeface="Calibri"/>
                <a:cs typeface="Calibri"/>
              </a:rPr>
              <a:t>sal</a:t>
            </a:r>
            <a:r>
              <a:rPr sz="4800" b="1" spc="-20" dirty="0">
                <a:latin typeface="Calibri"/>
                <a:cs typeface="Calibri"/>
              </a:rPr>
              <a:t> </a:t>
            </a:r>
            <a:r>
              <a:rPr sz="4800" b="1" u="heavy" spc="-110" dirty="0">
                <a:latin typeface="Calibri"/>
                <a:cs typeface="Calibri"/>
              </a:rPr>
              <a:t>r</a:t>
            </a:r>
            <a:r>
              <a:rPr sz="4800" b="1" u="heavy" spc="-70" dirty="0">
                <a:latin typeface="Calibri"/>
                <a:cs typeface="Calibri"/>
              </a:rPr>
              <a:t>a</a:t>
            </a:r>
            <a:r>
              <a:rPr sz="4800" b="1" u="heavy" spc="-80" dirty="0">
                <a:latin typeface="Calibri"/>
                <a:cs typeface="Calibri"/>
              </a:rPr>
              <a:t>t</a:t>
            </a:r>
            <a:r>
              <a:rPr sz="4800" b="1" u="heavy" dirty="0">
                <a:latin typeface="Calibri"/>
                <a:cs typeface="Calibri"/>
              </a:rPr>
              <a:t>e </a:t>
            </a:r>
            <a:r>
              <a:rPr sz="4800" b="1" u="heavy" spc="-30" dirty="0">
                <a:latin typeface="Calibri"/>
                <a:cs typeface="Calibri"/>
              </a:rPr>
              <a:t>~6</a:t>
            </a:r>
            <a:r>
              <a:rPr sz="4800" b="1" u="heavy" dirty="0">
                <a:latin typeface="Calibri"/>
                <a:cs typeface="Calibri"/>
              </a:rPr>
              <a:t> </a:t>
            </a:r>
            <a:r>
              <a:rPr lang="en-US" sz="4800" b="1" u="heavy" spc="360" dirty="0">
                <a:latin typeface="Calibri"/>
                <a:cs typeface="Calibri"/>
              </a:rPr>
              <a:t>ti</a:t>
            </a:r>
            <a:r>
              <a:rPr sz="4800" b="1" u="heavy" dirty="0">
                <a:latin typeface="Calibri"/>
                <a:cs typeface="Calibri"/>
              </a:rPr>
              <a:t>me</a:t>
            </a:r>
            <a:r>
              <a:rPr sz="4800" b="1" u="heavy" spc="-20" dirty="0">
                <a:latin typeface="Calibri"/>
                <a:cs typeface="Calibri"/>
              </a:rPr>
              <a:t>s</a:t>
            </a:r>
            <a:r>
              <a:rPr sz="4800" b="1" u="heavy" dirty="0">
                <a:latin typeface="Calibri"/>
                <a:cs typeface="Calibri"/>
              </a:rPr>
              <a:t> </a:t>
            </a:r>
            <a:r>
              <a:rPr sz="4800" b="1" u="heavy" spc="-35" dirty="0">
                <a:latin typeface="Calibri"/>
                <a:cs typeface="Calibri"/>
              </a:rPr>
              <a:t>h</a:t>
            </a:r>
            <a:r>
              <a:rPr sz="4800" b="1" u="heavy" spc="-15" dirty="0">
                <a:latin typeface="Calibri"/>
                <a:cs typeface="Calibri"/>
              </a:rPr>
              <a:t>i</a:t>
            </a:r>
            <a:r>
              <a:rPr sz="4800" b="1" u="heavy" spc="-5" dirty="0">
                <a:latin typeface="Calibri"/>
                <a:cs typeface="Calibri"/>
              </a:rPr>
              <a:t>g</a:t>
            </a:r>
            <a:r>
              <a:rPr sz="4800" b="1" u="heavy" spc="-35" dirty="0">
                <a:latin typeface="Calibri"/>
                <a:cs typeface="Calibri"/>
              </a:rPr>
              <a:t>h</a:t>
            </a:r>
            <a:r>
              <a:rPr sz="4800" b="1" u="heavy" dirty="0">
                <a:latin typeface="Calibri"/>
                <a:cs typeface="Calibri"/>
              </a:rPr>
              <a:t>er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45" dirty="0">
                <a:latin typeface="Calibri"/>
                <a:cs typeface="Calibri"/>
              </a:rPr>
              <a:t>ov</a:t>
            </a:r>
            <a:r>
              <a:rPr sz="4800" b="1" spc="-5" dirty="0">
                <a:latin typeface="Calibri"/>
                <a:cs typeface="Calibri"/>
              </a:rPr>
              <a:t>er </a:t>
            </a:r>
            <a:r>
              <a:rPr sz="4800" b="1" spc="-25" dirty="0">
                <a:latin typeface="Calibri"/>
                <a:cs typeface="Calibri"/>
              </a:rPr>
              <a:t>e</a:t>
            </a:r>
            <a:r>
              <a:rPr sz="4800" b="1" spc="-50" dirty="0">
                <a:latin typeface="Calibri"/>
                <a:cs typeface="Calibri"/>
              </a:rPr>
              <a:t>v</a:t>
            </a:r>
            <a:r>
              <a:rPr sz="4800" b="1" spc="-30" dirty="0">
                <a:latin typeface="Calibri"/>
                <a:cs typeface="Calibri"/>
              </a:rPr>
              <a:t>olu</a:t>
            </a:r>
            <a:r>
              <a:rPr lang="en-US" sz="4800" b="1" spc="365" dirty="0">
                <a:latin typeface="Calibri"/>
                <a:cs typeface="Calibri"/>
              </a:rPr>
              <a:t>ti</a:t>
            </a:r>
            <a:r>
              <a:rPr sz="4800" b="1" spc="-35" dirty="0">
                <a:latin typeface="Calibri"/>
                <a:cs typeface="Calibri"/>
              </a:rPr>
              <a:t>ona</a:t>
            </a:r>
            <a:r>
              <a:rPr sz="4800" b="1" spc="15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y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lang="en-US" sz="4800" b="1" spc="365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me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21471" y="4787469"/>
            <a:ext cx="6987562" cy="4216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537700" y="3897622"/>
            <a:ext cx="26504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10" dirty="0">
                <a:latin typeface="Helvetica"/>
                <a:cs typeface="Helvetica"/>
              </a:rPr>
              <a:t>litt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ra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(</a:t>
            </a:r>
            <a:r>
              <a:rPr sz="3000" b="1" spc="-25" dirty="0">
                <a:latin typeface="Helvetica"/>
                <a:cs typeface="Helvetica"/>
              </a:rPr>
              <a:t>b</a:t>
            </a:r>
            <a:r>
              <a:rPr sz="3000" b="1" dirty="0">
                <a:latin typeface="Helvetica"/>
                <a:cs typeface="Helvetica"/>
              </a:rPr>
              <a:t>eac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)</a:t>
            </a:r>
            <a:endParaRPr sz="3000">
              <a:latin typeface="Helvetica"/>
              <a:cs typeface="Helvetic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37700" y="4354822"/>
            <a:ext cx="142367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dirty="0">
                <a:latin typeface="Helvetica"/>
                <a:cs typeface="Helvetica"/>
              </a:rPr>
              <a:t>species</a:t>
            </a:r>
            <a:endParaRPr sz="3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266" y="1881744"/>
            <a:ext cx="7162800" cy="716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400" y="6882213"/>
            <a:ext cx="12558395" cy="2864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72400" marR="5080">
              <a:lnSpc>
                <a:spcPts val="2300"/>
              </a:lnSpc>
            </a:pPr>
            <a:r>
              <a:rPr sz="2000" b="1" spc="-10" dirty="0">
                <a:latin typeface="Times New Roman"/>
                <a:cs typeface="Times New Roman"/>
              </a:rPr>
              <a:t>Figu</a:t>
            </a:r>
            <a:r>
              <a:rPr sz="2000" b="1" spc="-50" dirty="0">
                <a:latin typeface="Times New Roman"/>
                <a:cs typeface="Times New Roman"/>
              </a:rPr>
              <a:t>r</a:t>
            </a:r>
            <a:r>
              <a:rPr sz="2000" b="1" spc="-10" dirty="0">
                <a:latin typeface="Times New Roman"/>
                <a:cs typeface="Times New Roman"/>
              </a:rPr>
              <a:t>e</a:t>
            </a:r>
            <a:r>
              <a:rPr sz="2000" b="1" dirty="0">
                <a:latin typeface="Times New Roman"/>
                <a:cs typeface="Times New Roman"/>
              </a:rPr>
              <a:t> 1.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ee</a:t>
            </a:r>
            <a:r>
              <a:rPr sz="2000" dirty="0">
                <a:latin typeface="Times New Roman"/>
                <a:cs typeface="Times New Roman"/>
              </a:rPr>
              <a:t>d </a:t>
            </a:r>
            <a:r>
              <a:rPr sz="2000" spc="-10" dirty="0">
                <a:latin typeface="Times New Roman"/>
                <a:cs typeface="Times New Roman"/>
              </a:rPr>
              <a:t>cone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variabilit</a:t>
            </a:r>
            <a:r>
              <a:rPr sz="2000" dirty="0">
                <a:latin typeface="Times New Roman"/>
                <a:cs typeface="Times New Roman"/>
              </a:rPr>
              <a:t>y 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odocarpaceae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b="1" dirty="0">
                <a:latin typeface="Times New Roman"/>
                <a:cs typeface="Times New Roman"/>
              </a:rPr>
              <a:t>a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m</a:t>
            </a:r>
            <a:r>
              <a:rPr sz="2000" i="1" spc="-10" dirty="0">
                <a:latin typeface="Times New Roman"/>
                <a:cs typeface="Times New Roman"/>
              </a:rPr>
              <a:t>ac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ophyll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b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nivali</a:t>
            </a:r>
            <a:r>
              <a:rPr sz="2000" i="1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c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Phyllocl</a:t>
            </a:r>
            <a:r>
              <a:rPr sz="2000" i="1" dirty="0">
                <a:latin typeface="Times New Roman"/>
                <a:cs typeface="Times New Roman"/>
              </a:rPr>
              <a:t>adus as</a:t>
            </a:r>
            <a:r>
              <a:rPr sz="2000" i="1" spc="-10" dirty="0">
                <a:latin typeface="Times New Roman"/>
                <a:cs typeface="Times New Roman"/>
              </a:rPr>
              <a:t>plenifoli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d </a:t>
            </a:r>
            <a:r>
              <a:rPr sz="2000" i="1" spc="-15" dirty="0">
                <a:latin typeface="Times New Roman"/>
                <a:cs typeface="Times New Roman"/>
              </a:rPr>
              <a:t>Mic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ocachy</a:t>
            </a:r>
            <a:r>
              <a:rPr sz="2000" i="1" dirty="0">
                <a:latin typeface="Times New Roman"/>
                <a:cs typeface="Times New Roman"/>
              </a:rPr>
              <a:t>s </a:t>
            </a:r>
            <a:r>
              <a:rPr sz="2000" i="1" spc="-10" dirty="0">
                <a:latin typeface="Times New Roman"/>
                <a:cs typeface="Times New Roman"/>
              </a:rPr>
              <a:t>tet</a:t>
            </a:r>
            <a:r>
              <a:rPr sz="2000" i="1" dirty="0">
                <a:latin typeface="Times New Roman"/>
                <a:cs typeface="Times New Roman"/>
              </a:rPr>
              <a:t>ragona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e </a:t>
            </a:r>
            <a:r>
              <a:rPr sz="2000" i="1" dirty="0">
                <a:latin typeface="Times New Roman"/>
                <a:cs typeface="Times New Roman"/>
              </a:rPr>
              <a:t>D</a:t>
            </a:r>
            <a:r>
              <a:rPr sz="2000" i="1" spc="-10" dirty="0">
                <a:latin typeface="Times New Roman"/>
                <a:cs typeface="Times New Roman"/>
              </a:rPr>
              <a:t>ac</a:t>
            </a:r>
            <a:r>
              <a:rPr sz="2000" i="1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yc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dac</a:t>
            </a:r>
            <a:r>
              <a:rPr sz="2000" i="1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ydioide</a:t>
            </a:r>
            <a:r>
              <a:rPr sz="2000" i="1" dirty="0">
                <a:latin typeface="Times New Roman"/>
                <a:cs typeface="Times New Roman"/>
              </a:rPr>
              <a:t>s </a:t>
            </a:r>
            <a:r>
              <a:rPr sz="2000" b="1" dirty="0">
                <a:latin typeface="Times New Roman"/>
                <a:cs typeface="Times New Roman"/>
              </a:rPr>
              <a:t>f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elat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g </a:t>
            </a:r>
            <a:r>
              <a:rPr sz="2000" i="1" spc="-10" dirty="0">
                <a:latin typeface="Times New Roman"/>
                <a:cs typeface="Times New Roman"/>
              </a:rPr>
              <a:t>Af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falcat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h </a:t>
            </a:r>
            <a:r>
              <a:rPr sz="2000" i="1" spc="-10" dirty="0">
                <a:latin typeface="Times New Roman"/>
                <a:cs typeface="Times New Roman"/>
              </a:rPr>
              <a:t>Saxegothae</a:t>
            </a:r>
            <a:r>
              <a:rPr sz="2000" i="1" dirty="0">
                <a:latin typeface="Times New Roman"/>
                <a:cs typeface="Times New Roman"/>
              </a:rPr>
              <a:t>a </a:t>
            </a:r>
            <a:r>
              <a:rPr sz="2000" i="1" spc="-10" dirty="0">
                <a:latin typeface="Times New Roman"/>
                <a:cs typeface="Times New Roman"/>
              </a:rPr>
              <a:t>c</a:t>
            </a:r>
            <a:r>
              <a:rPr sz="2000" i="1" dirty="0">
                <a:latin typeface="Times New Roman"/>
                <a:cs typeface="Times New Roman"/>
              </a:rPr>
              <a:t>ons</a:t>
            </a:r>
            <a:r>
              <a:rPr sz="2000" i="1" spc="-10" dirty="0">
                <a:latin typeface="Times New Roman"/>
                <a:cs typeface="Times New Roman"/>
              </a:rPr>
              <a:t>pic</a:t>
            </a:r>
            <a:r>
              <a:rPr sz="2000" i="1" dirty="0">
                <a:latin typeface="Times New Roman"/>
                <a:cs typeface="Times New Roman"/>
              </a:rPr>
              <a:t>ua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i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P</a:t>
            </a:r>
            <a:r>
              <a:rPr sz="2000" i="1" dirty="0">
                <a:latin typeface="Times New Roman"/>
                <a:cs typeface="Times New Roman"/>
              </a:rPr>
              <a:t>rum</a:t>
            </a:r>
            <a:r>
              <a:rPr sz="2000" i="1" spc="-10" dirty="0">
                <a:latin typeface="Times New Roman"/>
                <a:cs typeface="Times New Roman"/>
              </a:rPr>
              <a:t>nopity</a:t>
            </a:r>
            <a:r>
              <a:rPr sz="2000" i="1" dirty="0">
                <a:latin typeface="Times New Roman"/>
                <a:cs typeface="Times New Roman"/>
              </a:rPr>
              <a:t>s amara</a:t>
            </a:r>
            <a:r>
              <a:rPr sz="2000" dirty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spc="-35" dirty="0">
                <a:latin typeface="Calibri"/>
                <a:cs typeface="Calibri"/>
              </a:rPr>
              <a:t>Kristina </a:t>
            </a:r>
            <a:r>
              <a:rPr sz="1600" spc="-10" dirty="0">
                <a:latin typeface="Calibri"/>
                <a:cs typeface="Calibri"/>
              </a:rPr>
              <a:t>K</a:t>
            </a:r>
            <a:r>
              <a:rPr sz="1600" dirty="0">
                <a:latin typeface="Calibri"/>
                <a:cs typeface="Calibri"/>
              </a:rPr>
              <a:t>laus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ck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lang="en-US" sz="1600" spc="-10" dirty="0">
                <a:latin typeface="Calibri"/>
                <a:cs typeface="Calibri"/>
              </a:rPr>
              <a:t>, </a:t>
            </a:r>
            <a:r>
              <a:rPr lang="en-US" sz="1600" i="1" spc="-10" dirty="0">
                <a:latin typeface="Calibri"/>
                <a:cs typeface="Calibri"/>
              </a:rPr>
              <a:t>Systematic Biology</a:t>
            </a:r>
            <a:r>
              <a:rPr lang="en-US" sz="1600" spc="-10" dirty="0">
                <a:latin typeface="Calibri"/>
                <a:cs typeface="Calibri"/>
              </a:rPr>
              <a:t>, 2020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1025" marR="844550" indent="10160" algn="ctr">
              <a:lnSpc>
                <a:spcPct val="100000"/>
              </a:lnSpc>
            </a:pPr>
            <a:r>
              <a:rPr spc="-245" dirty="0"/>
              <a:t>T</a:t>
            </a:r>
            <a:r>
              <a:rPr dirty="0"/>
              <a:t>ra</a:t>
            </a:r>
            <a:r>
              <a:rPr spc="-20" dirty="0"/>
              <a:t>i</a:t>
            </a:r>
            <a:r>
              <a:rPr spc="-15" dirty="0"/>
              <a:t>t-</a:t>
            </a:r>
            <a:r>
              <a:rPr spc="-30" dirty="0"/>
              <a:t>d</a:t>
            </a:r>
            <a:r>
              <a:rPr dirty="0"/>
              <a:t>e</a:t>
            </a:r>
            <a:r>
              <a:rPr spc="-30" dirty="0"/>
              <a:t>p</a:t>
            </a:r>
            <a:r>
              <a:rPr dirty="0"/>
              <a:t>e</a:t>
            </a:r>
            <a:r>
              <a:rPr spc="-30" dirty="0"/>
              <a:t>nd</a:t>
            </a:r>
            <a:r>
              <a:rPr dirty="0"/>
              <a:t>e</a:t>
            </a:r>
            <a:r>
              <a:rPr spc="-30" dirty="0"/>
              <a:t>n</a:t>
            </a:r>
            <a:r>
              <a:rPr dirty="0"/>
              <a:t>t</a:t>
            </a:r>
            <a:r>
              <a:rPr spc="-5" dirty="0"/>
              <a:t> </a:t>
            </a:r>
            <a:r>
              <a:rPr spc="-25" dirty="0"/>
              <a:t>di</a:t>
            </a:r>
            <a:r>
              <a:rPr dirty="0"/>
              <a:t>s</a:t>
            </a:r>
            <a:r>
              <a:rPr spc="-30" dirty="0"/>
              <a:t>p</a:t>
            </a:r>
            <a:r>
              <a:rPr dirty="0"/>
              <a:t>ersa</a:t>
            </a:r>
            <a:r>
              <a:rPr spc="-15" dirty="0"/>
              <a:t>l</a:t>
            </a:r>
            <a:r>
              <a:rPr spc="-5" dirty="0"/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20" dirty="0"/>
              <a:t> P</a:t>
            </a:r>
            <a:r>
              <a:rPr spc="-30" dirty="0"/>
              <a:t>odo</a:t>
            </a:r>
            <a:r>
              <a:rPr dirty="0"/>
              <a:t>car</a:t>
            </a:r>
            <a:r>
              <a:rPr spc="-30" dirty="0"/>
              <a:t>p</a:t>
            </a:r>
            <a:r>
              <a:rPr dirty="0"/>
              <a:t>aceae+Ara</a:t>
            </a:r>
            <a:r>
              <a:rPr spc="-30" dirty="0"/>
              <a:t>u</a:t>
            </a:r>
            <a:r>
              <a:rPr dirty="0"/>
              <a:t>car</a:t>
            </a:r>
            <a:r>
              <a:rPr spc="-20" dirty="0"/>
              <a:t>i</a:t>
            </a:r>
            <a:r>
              <a:rPr dirty="0"/>
              <a:t>aceae</a:t>
            </a:r>
          </a:p>
          <a:p>
            <a:pPr marL="1012825" algn="ctr">
              <a:lnSpc>
                <a:spcPct val="100000"/>
              </a:lnSpc>
            </a:pPr>
            <a:r>
              <a:rPr spc="-15" dirty="0"/>
              <a:t>(</a:t>
            </a:r>
            <a:r>
              <a:rPr spc="-30" dirty="0"/>
              <a:t>wi</a:t>
            </a:r>
            <a:r>
              <a:rPr spc="-20" dirty="0"/>
              <a:t>th</a:t>
            </a:r>
            <a:r>
              <a:rPr spc="-5" dirty="0"/>
              <a:t> </a:t>
            </a:r>
            <a:r>
              <a:rPr dirty="0"/>
              <a:t>Kr</a:t>
            </a:r>
            <a:r>
              <a:rPr spc="-20" dirty="0"/>
              <a:t>i</a:t>
            </a:r>
            <a:r>
              <a:rPr dirty="0"/>
              <a:t>s</a:t>
            </a:r>
            <a:r>
              <a:rPr spc="-15" dirty="0"/>
              <a:t>t</a:t>
            </a:r>
            <a:r>
              <a:rPr spc="-25" dirty="0"/>
              <a:t>in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K</a:t>
            </a:r>
            <a:r>
              <a:rPr spc="-20" dirty="0"/>
              <a:t>l</a:t>
            </a:r>
            <a:r>
              <a:rPr dirty="0"/>
              <a:t>a</a:t>
            </a:r>
            <a:r>
              <a:rPr spc="-30" dirty="0"/>
              <a:t>u</a:t>
            </a:r>
            <a:r>
              <a:rPr dirty="0"/>
              <a:t>s</a:t>
            </a:r>
            <a:r>
              <a:rPr spc="-15" dirty="0"/>
              <a:t>,</a:t>
            </a:r>
            <a:r>
              <a:rPr spc="-5" dirty="0"/>
              <a:t> </a:t>
            </a:r>
            <a:r>
              <a:rPr dirty="0"/>
              <a:t>U</a:t>
            </a:r>
            <a:r>
              <a:rPr spc="-25" dirty="0"/>
              <a:t>ni</a:t>
            </a:r>
            <a:r>
              <a:rPr spc="-295" dirty="0"/>
              <a:t>v</a:t>
            </a:r>
            <a:r>
              <a:rPr spc="-15" dirty="0"/>
              <a:t>.</a:t>
            </a:r>
            <a:r>
              <a:rPr spc="-5" dirty="0"/>
              <a:t> </a:t>
            </a:r>
            <a:r>
              <a:rPr spc="-30" dirty="0"/>
              <a:t>o</a:t>
            </a:r>
            <a:r>
              <a:rPr dirty="0"/>
              <a:t>f</a:t>
            </a:r>
            <a:r>
              <a:rPr spc="-5" dirty="0"/>
              <a:t> </a:t>
            </a:r>
            <a:r>
              <a:rPr dirty="0"/>
              <a:t>B</a:t>
            </a:r>
            <a:r>
              <a:rPr spc="-30" dirty="0"/>
              <a:t>o</a:t>
            </a:r>
            <a:r>
              <a:rPr dirty="0"/>
              <a:t>c</a:t>
            </a:r>
            <a:r>
              <a:rPr spc="-30" dirty="0"/>
              <a:t>hu</a:t>
            </a:r>
            <a:r>
              <a:rPr dirty="0"/>
              <a:t>m)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64952"/>
            <a:ext cx="7925812" cy="8388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06500" y="22068"/>
            <a:ext cx="10597515" cy="1334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630"/>
              </a:lnSpc>
            </a:pP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x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spc="-5" dirty="0">
                <a:latin typeface="Gill Sans"/>
                <a:cs typeface="Gill Sans"/>
              </a:rPr>
              <a:t>m</a:t>
            </a:r>
            <a:r>
              <a:rPr sz="4800" b="1" dirty="0">
                <a:latin typeface="Gill Sans"/>
                <a:cs typeface="Gill Sans"/>
              </a:rPr>
              <a:t>ple</a:t>
            </a:r>
            <a:r>
              <a:rPr sz="4800" b="1" spc="-5" dirty="0">
                <a:latin typeface="Gill Sans"/>
                <a:cs typeface="Gill Sans"/>
              </a:rPr>
              <a:t> o</a:t>
            </a:r>
            <a:r>
              <a:rPr sz="4800" b="1" dirty="0">
                <a:latin typeface="Gill Sans"/>
                <a:cs typeface="Gill Sans"/>
              </a:rPr>
              <a:t>f</a:t>
            </a:r>
            <a:r>
              <a:rPr sz="4800" b="1" spc="13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ic</a:t>
            </a:r>
            <a:r>
              <a:rPr sz="4800" b="1" spc="-5" dirty="0">
                <a:latin typeface="Gill Sans"/>
                <a:cs typeface="Gill Sans"/>
              </a:rPr>
              <a:t> h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dirty="0">
                <a:latin typeface="Gill Sans"/>
                <a:cs typeface="Gill Sans"/>
              </a:rPr>
              <a:t>r</a:t>
            </a:r>
            <a:r>
              <a:rPr sz="4800" b="1" spc="-25" dirty="0">
                <a:latin typeface="Gill Sans"/>
                <a:cs typeface="Gill Sans"/>
              </a:rPr>
              <a:t>y:</a:t>
            </a:r>
            <a:endParaRPr sz="4800">
              <a:latin typeface="Gill Sans"/>
              <a:cs typeface="Gill Sans"/>
            </a:endParaRPr>
          </a:p>
          <a:p>
            <a:pPr algn="ctr">
              <a:lnSpc>
                <a:spcPts val="5630"/>
              </a:lnSpc>
            </a:pPr>
            <a:r>
              <a:rPr sz="4800" b="1" i="1" dirty="0">
                <a:latin typeface="Gill Sans"/>
                <a:cs typeface="Gill Sans"/>
              </a:rPr>
              <a:t>Ps</a:t>
            </a:r>
            <a:r>
              <a:rPr sz="4800" b="1" i="1" spc="65" dirty="0">
                <a:latin typeface="Gill Sans"/>
                <a:cs typeface="Gill Sans"/>
              </a:rPr>
              <a:t>y</a:t>
            </a:r>
            <a:r>
              <a:rPr sz="4800" b="1" i="1" spc="40" dirty="0">
                <a:latin typeface="Gill Sans"/>
                <a:cs typeface="Gill Sans"/>
              </a:rPr>
              <a:t>c</a:t>
            </a:r>
            <a:r>
              <a:rPr sz="4800" b="1" i="1" dirty="0">
                <a:latin typeface="Gill Sans"/>
                <a:cs typeface="Gill Sans"/>
              </a:rPr>
              <a:t>hotr</a:t>
            </a:r>
            <a:r>
              <a:rPr sz="4800" b="1" i="1" spc="-30" dirty="0">
                <a:latin typeface="Gill Sans"/>
                <a:cs typeface="Gill Sans"/>
              </a:rPr>
              <a:t>ia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44422" y="4527927"/>
            <a:ext cx="3370094" cy="2438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44422" y="4527925"/>
            <a:ext cx="3370579" cy="2438400"/>
          </a:xfrm>
          <a:custGeom>
            <a:avLst/>
            <a:gdLst/>
            <a:ahLst/>
            <a:cxnLst/>
            <a:rect l="l" t="t" r="r" b="b"/>
            <a:pathLst>
              <a:path w="3370579" h="2438400">
                <a:moveTo>
                  <a:pt x="0" y="0"/>
                </a:moveTo>
                <a:lnTo>
                  <a:pt x="3370094" y="0"/>
                </a:lnTo>
                <a:lnTo>
                  <a:pt x="3370094" y="2438022"/>
                </a:lnTo>
                <a:lnTo>
                  <a:pt x="0" y="24380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07507" y="7505700"/>
            <a:ext cx="3048000" cy="19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36100" y="9486986"/>
            <a:ext cx="34156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u="sng" dirty="0">
                <a:latin typeface="Gill Sans"/>
                <a:cs typeface="Gill Sans"/>
                <a:hlinkClick r:id="rId6"/>
              </a:rPr>
              <a:t>http: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//farm8.stati</a:t>
            </a:r>
            <a:r>
              <a:rPr sz="1000" u="sng" spc="10" dirty="0">
                <a:latin typeface="Gill Sans"/>
                <a:cs typeface="Gill Sans"/>
                <a:hlinkClick r:id="rId6"/>
              </a:rPr>
              <a:t>c</a:t>
            </a:r>
            <a:r>
              <a:rPr sz="1000" u="sng" dirty="0">
                <a:latin typeface="Gill Sans"/>
                <a:cs typeface="Gill Sans"/>
                <a:hlinkClick r:id="rId6"/>
              </a:rPr>
              <a:t>.</a:t>
            </a:r>
            <a:r>
              <a:rPr sz="1000" u="sng" spc="5" dirty="0">
                <a:latin typeface="Gill Sans"/>
                <a:cs typeface="Gill Sans"/>
                <a:hlinkClick r:id="rId6"/>
              </a:rPr>
              <a:t>fli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ck</a:t>
            </a:r>
            <a:r>
              <a:rPr sz="1000" u="sng" spc="-110" dirty="0">
                <a:latin typeface="Gill Sans"/>
                <a:cs typeface="Gill Sans"/>
                <a:hlinkClick r:id="rId6"/>
              </a:rPr>
              <a:t>r</a:t>
            </a:r>
            <a:r>
              <a:rPr sz="1000" u="sng" dirty="0">
                <a:latin typeface="Gill Sans"/>
                <a:cs typeface="Gill Sans"/>
                <a:hlinkClick r:id="rId6"/>
              </a:rPr>
              <a:t>.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com/7446/9252634315_0ecf0ba853_</a:t>
            </a:r>
            <a:r>
              <a:rPr sz="1000" u="sng" dirty="0">
                <a:latin typeface="Gill Sans"/>
                <a:cs typeface="Gill Sans"/>
                <a:hlinkClick r:id="rId6"/>
              </a:rPr>
              <a:t>m.j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pg</a:t>
            </a:r>
            <a:endParaRPr sz="10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25000" y="7264400"/>
            <a:ext cx="13125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i="1" dirty="0">
                <a:latin typeface="Calibri"/>
                <a:cs typeface="Calibri"/>
              </a:rPr>
              <a:t>P</a:t>
            </a:r>
            <a:r>
              <a:rPr sz="1200" b="1" i="1" spc="-20" dirty="0">
                <a:latin typeface="Calibri"/>
                <a:cs typeface="Calibri"/>
              </a:rPr>
              <a:t>s</a:t>
            </a:r>
            <a:r>
              <a:rPr sz="1200" b="1" i="1" spc="-10" dirty="0">
                <a:latin typeface="Calibri"/>
                <a:cs typeface="Calibri"/>
              </a:rPr>
              <a:t>yc</a:t>
            </a:r>
            <a:r>
              <a:rPr sz="1200" b="1" i="1" spc="-5" dirty="0">
                <a:latin typeface="Calibri"/>
                <a:cs typeface="Calibri"/>
              </a:rPr>
              <a:t>hotr</a:t>
            </a:r>
            <a:r>
              <a:rPr sz="1200" b="1" i="1" spc="-10" dirty="0">
                <a:latin typeface="Calibri"/>
                <a:cs typeface="Calibri"/>
              </a:rPr>
              <a:t>ia</a:t>
            </a:r>
            <a:r>
              <a:rPr sz="1200" b="1" i="1" dirty="0">
                <a:latin typeface="Calibri"/>
                <a:cs typeface="Calibri"/>
              </a:rPr>
              <a:t> </a:t>
            </a:r>
            <a:r>
              <a:rPr sz="1200" b="1" i="1" spc="-5" dirty="0">
                <a:latin typeface="Calibri"/>
                <a:cs typeface="Calibri"/>
              </a:rPr>
              <a:t>h</a:t>
            </a:r>
            <a:r>
              <a:rPr sz="1200" b="1" i="1" spc="-30" dirty="0">
                <a:latin typeface="Calibri"/>
                <a:cs typeface="Calibri"/>
              </a:rPr>
              <a:t>e</a:t>
            </a:r>
            <a:r>
              <a:rPr sz="1200" b="1" i="1" spc="-25" dirty="0">
                <a:latin typeface="Calibri"/>
                <a:cs typeface="Calibri"/>
              </a:rPr>
              <a:t>x</a:t>
            </a:r>
            <a:r>
              <a:rPr sz="1200" b="1" i="1" spc="-10" dirty="0">
                <a:latin typeface="Calibri"/>
                <a:cs typeface="Calibri"/>
              </a:rPr>
              <a:t>andra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9982" y="1584457"/>
            <a:ext cx="7956550" cy="676275"/>
          </a:xfrm>
          <a:custGeom>
            <a:avLst/>
            <a:gdLst/>
            <a:ahLst/>
            <a:cxnLst/>
            <a:rect l="l" t="t" r="r" b="b"/>
            <a:pathLst>
              <a:path w="7956550" h="676275">
                <a:moveTo>
                  <a:pt x="0" y="0"/>
                </a:moveTo>
                <a:lnTo>
                  <a:pt x="7956483" y="0"/>
                </a:lnTo>
                <a:lnTo>
                  <a:pt x="7956483" y="676142"/>
                </a:lnTo>
                <a:lnTo>
                  <a:pt x="0" y="67614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35100" y="1634968"/>
            <a:ext cx="363918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dirty="0">
                <a:latin typeface="Gill Sans"/>
                <a:cs typeface="Gill Sans"/>
              </a:rPr>
              <a:t>M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del</a:t>
            </a:r>
            <a:r>
              <a:rPr sz="4800" b="1" spc="-15" dirty="0">
                <a:latin typeface="Gill Sans"/>
                <a:cs typeface="Gill Sans"/>
              </a:rPr>
              <a:t>: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spc="-40" dirty="0">
                <a:latin typeface="Gill Sans"/>
                <a:cs typeface="Gill Sans"/>
              </a:rPr>
              <a:t>D</a:t>
            </a:r>
            <a:r>
              <a:rPr sz="4800" b="1" dirty="0">
                <a:latin typeface="Gill Sans"/>
                <a:cs typeface="Gill Sans"/>
              </a:rPr>
              <a:t>EC</a:t>
            </a:r>
            <a:endParaRPr sz="4800">
              <a:latin typeface="Gill Sans"/>
              <a:cs typeface="Gill San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77107" y="7448550"/>
          <a:ext cx="1751557" cy="188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86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9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spc="-3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auai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61FF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Oahu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3D5FD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M=Maui-Nui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C41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9900"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3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400" b="1" spc="5" dirty="0">
                          <a:latin typeface="Calibri"/>
                          <a:cs typeface="Calibri"/>
                        </a:rPr>
                        <a:t>’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40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7300" y="2428230"/>
            <a:ext cx="3130550" cy="297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4000" b="1" u="heavy" dirty="0">
                <a:latin typeface="Helvetica"/>
                <a:cs typeface="Helvetica"/>
              </a:rPr>
              <a:t>Hy</a:t>
            </a:r>
            <a:r>
              <a:rPr sz="4000" b="1" u="heavy" spc="-30" dirty="0">
                <a:latin typeface="Helvetica"/>
                <a:cs typeface="Helvetica"/>
              </a:rPr>
              <a:t>po</a:t>
            </a:r>
            <a:r>
              <a:rPr sz="4000" b="1" u="heavy" spc="-15" dirty="0">
                <a:latin typeface="Helvetica"/>
                <a:cs typeface="Helvetica"/>
              </a:rPr>
              <a:t>t</a:t>
            </a:r>
            <a:r>
              <a:rPr sz="4000" b="1" u="heavy" spc="-30" dirty="0">
                <a:latin typeface="Helvetica"/>
                <a:cs typeface="Helvetica"/>
              </a:rPr>
              <a:t>h</a:t>
            </a:r>
            <a:r>
              <a:rPr sz="4000" b="1" u="heavy" dirty="0">
                <a:latin typeface="Helvetica"/>
                <a:cs typeface="Helvetica"/>
              </a:rPr>
              <a:t>es</a:t>
            </a:r>
            <a:r>
              <a:rPr sz="4000" b="1" u="heavy" spc="-20" dirty="0">
                <a:latin typeface="Helvetica"/>
                <a:cs typeface="Helvetica"/>
              </a:rPr>
              <a:t>i</a:t>
            </a:r>
            <a:r>
              <a:rPr sz="4000" b="1" u="heavy" dirty="0">
                <a:latin typeface="Helvetica"/>
                <a:cs typeface="Helvetica"/>
              </a:rPr>
              <a:t>s</a:t>
            </a:r>
            <a:r>
              <a:rPr sz="4000" b="1" dirty="0">
                <a:latin typeface="Helvetica"/>
                <a:cs typeface="Helvetica"/>
              </a:rPr>
              <a:t>:</a:t>
            </a:r>
            <a:endParaRPr sz="40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4000" b="1" dirty="0">
                <a:latin typeface="Helvetica"/>
                <a:cs typeface="Helvetica"/>
              </a:rPr>
              <a:t>fleshy</a:t>
            </a:r>
            <a:r>
              <a:rPr sz="4000" b="1" spc="-10" dirty="0">
                <a:latin typeface="Helvetica"/>
                <a:cs typeface="Helvetica"/>
              </a:rPr>
              <a:t> </a:t>
            </a:r>
            <a:r>
              <a:rPr sz="4000" b="1" spc="-5" dirty="0">
                <a:latin typeface="Helvetica"/>
                <a:cs typeface="Helvetica"/>
              </a:rPr>
              <a:t>cones </a:t>
            </a:r>
            <a:r>
              <a:rPr sz="4000" b="1" spc="-25" dirty="0">
                <a:latin typeface="Helvetica"/>
                <a:cs typeface="Helvetica"/>
              </a:rPr>
              <a:t>wil</a:t>
            </a:r>
            <a:r>
              <a:rPr sz="4000" b="1" spc="-15" dirty="0">
                <a:latin typeface="Helvetica"/>
                <a:cs typeface="Helvetica"/>
              </a:rPr>
              <a:t>l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0" dirty="0">
                <a:latin typeface="Helvetica"/>
                <a:cs typeface="Helvetica"/>
              </a:rPr>
              <a:t>b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0" dirty="0">
                <a:latin typeface="Helvetica"/>
                <a:cs typeface="Helvetica"/>
              </a:rPr>
              <a:t>b</a:t>
            </a:r>
            <a:r>
              <a:rPr sz="4000" b="1" dirty="0">
                <a:latin typeface="Helvetica"/>
                <a:cs typeface="Helvetica"/>
              </a:rPr>
              <a:t>etter </a:t>
            </a:r>
            <a:r>
              <a:rPr sz="4000" b="1" spc="-5" dirty="0">
                <a:latin typeface="Helvetica"/>
                <a:cs typeface="Helvetica"/>
              </a:rPr>
              <a:t>dispersers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7266" y="1881744"/>
            <a:ext cx="7162800" cy="716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00" y="6882213"/>
            <a:ext cx="12558395" cy="2864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72400" marR="5080">
              <a:lnSpc>
                <a:spcPts val="2300"/>
              </a:lnSpc>
            </a:pPr>
            <a:r>
              <a:rPr sz="2000" b="1" spc="-10" dirty="0">
                <a:latin typeface="Times New Roman"/>
                <a:cs typeface="Times New Roman"/>
              </a:rPr>
              <a:t>Figu</a:t>
            </a:r>
            <a:r>
              <a:rPr sz="2000" b="1" spc="-50" dirty="0">
                <a:latin typeface="Times New Roman"/>
                <a:cs typeface="Times New Roman"/>
              </a:rPr>
              <a:t>r</a:t>
            </a:r>
            <a:r>
              <a:rPr sz="2000" b="1" spc="-10" dirty="0">
                <a:latin typeface="Times New Roman"/>
                <a:cs typeface="Times New Roman"/>
              </a:rPr>
              <a:t>e</a:t>
            </a:r>
            <a:r>
              <a:rPr sz="2000" b="1" dirty="0">
                <a:latin typeface="Times New Roman"/>
                <a:cs typeface="Times New Roman"/>
              </a:rPr>
              <a:t> 1.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ee</a:t>
            </a:r>
            <a:r>
              <a:rPr sz="2000" dirty="0">
                <a:latin typeface="Times New Roman"/>
                <a:cs typeface="Times New Roman"/>
              </a:rPr>
              <a:t>d </a:t>
            </a:r>
            <a:r>
              <a:rPr sz="2000" spc="-10" dirty="0">
                <a:latin typeface="Times New Roman"/>
                <a:cs typeface="Times New Roman"/>
              </a:rPr>
              <a:t>cone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variabilit</a:t>
            </a:r>
            <a:r>
              <a:rPr sz="2000" dirty="0">
                <a:latin typeface="Times New Roman"/>
                <a:cs typeface="Times New Roman"/>
              </a:rPr>
              <a:t>y 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odocarpaceae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b="1" dirty="0">
                <a:latin typeface="Times New Roman"/>
                <a:cs typeface="Times New Roman"/>
              </a:rPr>
              <a:t>a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m</a:t>
            </a:r>
            <a:r>
              <a:rPr sz="2000" i="1" spc="-10" dirty="0">
                <a:latin typeface="Times New Roman"/>
                <a:cs typeface="Times New Roman"/>
              </a:rPr>
              <a:t>ac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ophyll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b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nivali</a:t>
            </a:r>
            <a:r>
              <a:rPr sz="2000" i="1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c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Phyllocl</a:t>
            </a:r>
            <a:r>
              <a:rPr sz="2000" i="1" dirty="0">
                <a:latin typeface="Times New Roman"/>
                <a:cs typeface="Times New Roman"/>
              </a:rPr>
              <a:t>adus as</a:t>
            </a:r>
            <a:r>
              <a:rPr sz="2000" i="1" spc="-10" dirty="0">
                <a:latin typeface="Times New Roman"/>
                <a:cs typeface="Times New Roman"/>
              </a:rPr>
              <a:t>plenifoli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d </a:t>
            </a:r>
            <a:r>
              <a:rPr sz="2000" i="1" spc="-15" dirty="0">
                <a:latin typeface="Times New Roman"/>
                <a:cs typeface="Times New Roman"/>
              </a:rPr>
              <a:t>Mic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ocachy</a:t>
            </a:r>
            <a:r>
              <a:rPr sz="2000" i="1" dirty="0">
                <a:latin typeface="Times New Roman"/>
                <a:cs typeface="Times New Roman"/>
              </a:rPr>
              <a:t>s </a:t>
            </a:r>
            <a:r>
              <a:rPr sz="2000" i="1" spc="-10" dirty="0">
                <a:latin typeface="Times New Roman"/>
                <a:cs typeface="Times New Roman"/>
              </a:rPr>
              <a:t>tet</a:t>
            </a:r>
            <a:r>
              <a:rPr sz="2000" i="1" dirty="0">
                <a:latin typeface="Times New Roman"/>
                <a:cs typeface="Times New Roman"/>
              </a:rPr>
              <a:t>ragona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e </a:t>
            </a:r>
            <a:r>
              <a:rPr sz="2000" i="1" dirty="0">
                <a:latin typeface="Times New Roman"/>
                <a:cs typeface="Times New Roman"/>
              </a:rPr>
              <a:t>D</a:t>
            </a:r>
            <a:r>
              <a:rPr sz="2000" i="1" spc="-10" dirty="0">
                <a:latin typeface="Times New Roman"/>
                <a:cs typeface="Times New Roman"/>
              </a:rPr>
              <a:t>ac</a:t>
            </a:r>
            <a:r>
              <a:rPr sz="2000" i="1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yc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dac</a:t>
            </a:r>
            <a:r>
              <a:rPr sz="2000" i="1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ydioide</a:t>
            </a:r>
            <a:r>
              <a:rPr sz="2000" i="1" dirty="0">
                <a:latin typeface="Times New Roman"/>
                <a:cs typeface="Times New Roman"/>
              </a:rPr>
              <a:t>s </a:t>
            </a:r>
            <a:r>
              <a:rPr sz="2000" b="1" dirty="0">
                <a:latin typeface="Times New Roman"/>
                <a:cs typeface="Times New Roman"/>
              </a:rPr>
              <a:t>f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elat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g </a:t>
            </a:r>
            <a:r>
              <a:rPr sz="2000" i="1" spc="-10" dirty="0">
                <a:latin typeface="Times New Roman"/>
                <a:cs typeface="Times New Roman"/>
              </a:rPr>
              <a:t>Af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falcat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h </a:t>
            </a:r>
            <a:r>
              <a:rPr sz="2000" i="1" spc="-10" dirty="0">
                <a:latin typeface="Times New Roman"/>
                <a:cs typeface="Times New Roman"/>
              </a:rPr>
              <a:t>Saxegothae</a:t>
            </a:r>
            <a:r>
              <a:rPr sz="2000" i="1" dirty="0">
                <a:latin typeface="Times New Roman"/>
                <a:cs typeface="Times New Roman"/>
              </a:rPr>
              <a:t>a </a:t>
            </a:r>
            <a:r>
              <a:rPr sz="2000" i="1" spc="-10" dirty="0">
                <a:latin typeface="Times New Roman"/>
                <a:cs typeface="Times New Roman"/>
              </a:rPr>
              <a:t>c</a:t>
            </a:r>
            <a:r>
              <a:rPr sz="2000" i="1" dirty="0">
                <a:latin typeface="Times New Roman"/>
                <a:cs typeface="Times New Roman"/>
              </a:rPr>
              <a:t>ons</a:t>
            </a:r>
            <a:r>
              <a:rPr sz="2000" i="1" spc="-10" dirty="0">
                <a:latin typeface="Times New Roman"/>
                <a:cs typeface="Times New Roman"/>
              </a:rPr>
              <a:t>pic</a:t>
            </a:r>
            <a:r>
              <a:rPr sz="2000" i="1" dirty="0">
                <a:latin typeface="Times New Roman"/>
                <a:cs typeface="Times New Roman"/>
              </a:rPr>
              <a:t>ua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i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P</a:t>
            </a:r>
            <a:r>
              <a:rPr sz="2000" i="1" dirty="0">
                <a:latin typeface="Times New Roman"/>
                <a:cs typeface="Times New Roman"/>
              </a:rPr>
              <a:t>rum</a:t>
            </a:r>
            <a:r>
              <a:rPr sz="2000" i="1" spc="-10" dirty="0">
                <a:latin typeface="Times New Roman"/>
                <a:cs typeface="Times New Roman"/>
              </a:rPr>
              <a:t>nopity</a:t>
            </a:r>
            <a:r>
              <a:rPr sz="2000" i="1" dirty="0">
                <a:latin typeface="Times New Roman"/>
                <a:cs typeface="Times New Roman"/>
              </a:rPr>
              <a:t>s amara</a:t>
            </a:r>
            <a:r>
              <a:rPr sz="2000" dirty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1600" spc="-35" dirty="0">
                <a:cs typeface="Calibri"/>
              </a:rPr>
              <a:t>Kristina </a:t>
            </a:r>
            <a:r>
              <a:rPr lang="en-US" sz="1600" spc="-10" dirty="0">
                <a:cs typeface="Calibri"/>
              </a:rPr>
              <a:t>K</a:t>
            </a:r>
            <a:r>
              <a:rPr lang="en-US" sz="1600" dirty="0">
                <a:cs typeface="Calibri"/>
              </a:rPr>
              <a:t>laus</a:t>
            </a:r>
            <a:r>
              <a:rPr lang="en-US" sz="1600" spc="-5" dirty="0">
                <a:cs typeface="Calibri"/>
              </a:rPr>
              <a:t>,</a:t>
            </a:r>
            <a:r>
              <a:rPr lang="en-US" sz="1600" dirty="0">
                <a:cs typeface="Calibri"/>
              </a:rPr>
              <a:t> </a:t>
            </a:r>
            <a:r>
              <a:rPr lang="en-US" sz="1600" spc="-15" dirty="0">
                <a:cs typeface="Calibri"/>
              </a:rPr>
              <a:t>N</a:t>
            </a:r>
            <a:r>
              <a:rPr lang="en-US" sz="1600" dirty="0">
                <a:cs typeface="Calibri"/>
              </a:rPr>
              <a:t>i</a:t>
            </a:r>
            <a:r>
              <a:rPr lang="en-US" sz="1600" spc="-10" dirty="0">
                <a:cs typeface="Calibri"/>
              </a:rPr>
              <a:t>ck</a:t>
            </a:r>
            <a:r>
              <a:rPr lang="en-US" sz="1600" dirty="0">
                <a:cs typeface="Calibri"/>
              </a:rPr>
              <a:t> </a:t>
            </a:r>
            <a:r>
              <a:rPr lang="en-US" sz="1600" spc="-15" dirty="0">
                <a:cs typeface="Calibri"/>
              </a:rPr>
              <a:t>M</a:t>
            </a:r>
            <a:r>
              <a:rPr lang="en-US" sz="1600" spc="-25" dirty="0">
                <a:cs typeface="Calibri"/>
              </a:rPr>
              <a:t>a</a:t>
            </a:r>
            <a:r>
              <a:rPr lang="en-US" sz="1600" spc="-10" dirty="0">
                <a:cs typeface="Calibri"/>
              </a:rPr>
              <a:t>tz</a:t>
            </a:r>
            <a:r>
              <a:rPr lang="en-US" sz="1600" spc="-65" dirty="0">
                <a:cs typeface="Calibri"/>
              </a:rPr>
              <a:t>k</a:t>
            </a:r>
            <a:r>
              <a:rPr lang="en-US" sz="1600" spc="-10" dirty="0">
                <a:cs typeface="Calibri"/>
              </a:rPr>
              <a:t>e, </a:t>
            </a:r>
            <a:r>
              <a:rPr lang="en-US" sz="1600" i="1" spc="-10" dirty="0">
                <a:cs typeface="Calibri"/>
              </a:rPr>
              <a:t>Systematic Biology</a:t>
            </a:r>
            <a:r>
              <a:rPr lang="en-US" sz="1600" spc="-10" dirty="0">
                <a:cs typeface="Calibri"/>
              </a:rPr>
              <a:t>, 2020</a:t>
            </a:r>
            <a:endParaRPr lang="en-US" sz="1600" dirty="0"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1025" marR="844550" indent="10160" algn="ctr">
              <a:lnSpc>
                <a:spcPct val="100000"/>
              </a:lnSpc>
            </a:pPr>
            <a:r>
              <a:rPr spc="-245" dirty="0"/>
              <a:t>T</a:t>
            </a:r>
            <a:r>
              <a:rPr dirty="0"/>
              <a:t>ra</a:t>
            </a:r>
            <a:r>
              <a:rPr spc="-20" dirty="0"/>
              <a:t>i</a:t>
            </a:r>
            <a:r>
              <a:rPr spc="-15" dirty="0"/>
              <a:t>t-</a:t>
            </a:r>
            <a:r>
              <a:rPr spc="-30" dirty="0"/>
              <a:t>d</a:t>
            </a:r>
            <a:r>
              <a:rPr dirty="0"/>
              <a:t>e</a:t>
            </a:r>
            <a:r>
              <a:rPr spc="-30" dirty="0"/>
              <a:t>p</a:t>
            </a:r>
            <a:r>
              <a:rPr dirty="0"/>
              <a:t>e</a:t>
            </a:r>
            <a:r>
              <a:rPr spc="-30" dirty="0"/>
              <a:t>nd</a:t>
            </a:r>
            <a:r>
              <a:rPr dirty="0"/>
              <a:t>e</a:t>
            </a:r>
            <a:r>
              <a:rPr spc="-30" dirty="0"/>
              <a:t>n</a:t>
            </a:r>
            <a:r>
              <a:rPr dirty="0"/>
              <a:t>t</a:t>
            </a:r>
            <a:r>
              <a:rPr spc="-5" dirty="0"/>
              <a:t> </a:t>
            </a:r>
            <a:r>
              <a:rPr spc="-25" dirty="0"/>
              <a:t>di</a:t>
            </a:r>
            <a:r>
              <a:rPr dirty="0"/>
              <a:t>s</a:t>
            </a:r>
            <a:r>
              <a:rPr spc="-30" dirty="0"/>
              <a:t>p</a:t>
            </a:r>
            <a:r>
              <a:rPr dirty="0"/>
              <a:t>ersa</a:t>
            </a:r>
            <a:r>
              <a:rPr spc="-15" dirty="0"/>
              <a:t>l</a:t>
            </a:r>
            <a:r>
              <a:rPr spc="-5" dirty="0"/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20" dirty="0"/>
              <a:t> P</a:t>
            </a:r>
            <a:r>
              <a:rPr spc="-30" dirty="0"/>
              <a:t>odo</a:t>
            </a:r>
            <a:r>
              <a:rPr dirty="0"/>
              <a:t>car</a:t>
            </a:r>
            <a:r>
              <a:rPr spc="-30" dirty="0"/>
              <a:t>p</a:t>
            </a:r>
            <a:r>
              <a:rPr dirty="0"/>
              <a:t>aceae+Ara</a:t>
            </a:r>
            <a:r>
              <a:rPr spc="-30" dirty="0"/>
              <a:t>u</a:t>
            </a:r>
            <a:r>
              <a:rPr dirty="0"/>
              <a:t>car</a:t>
            </a:r>
            <a:r>
              <a:rPr spc="-20" dirty="0"/>
              <a:t>i</a:t>
            </a:r>
            <a:r>
              <a:rPr dirty="0"/>
              <a:t>aceae</a:t>
            </a:r>
          </a:p>
          <a:p>
            <a:pPr marL="1012825" algn="ctr">
              <a:lnSpc>
                <a:spcPct val="100000"/>
              </a:lnSpc>
            </a:pPr>
            <a:r>
              <a:rPr spc="-15" dirty="0"/>
              <a:t>(</a:t>
            </a:r>
            <a:r>
              <a:rPr spc="-30" dirty="0"/>
              <a:t>wi</a:t>
            </a:r>
            <a:r>
              <a:rPr spc="-20" dirty="0"/>
              <a:t>th</a:t>
            </a:r>
            <a:r>
              <a:rPr spc="-5" dirty="0"/>
              <a:t> </a:t>
            </a:r>
            <a:r>
              <a:rPr dirty="0"/>
              <a:t>Kr</a:t>
            </a:r>
            <a:r>
              <a:rPr spc="-20" dirty="0"/>
              <a:t>i</a:t>
            </a:r>
            <a:r>
              <a:rPr dirty="0"/>
              <a:t>s</a:t>
            </a:r>
            <a:r>
              <a:rPr spc="-15" dirty="0"/>
              <a:t>t</a:t>
            </a:r>
            <a:r>
              <a:rPr spc="-25" dirty="0"/>
              <a:t>in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K</a:t>
            </a:r>
            <a:r>
              <a:rPr spc="-20" dirty="0"/>
              <a:t>l</a:t>
            </a:r>
            <a:r>
              <a:rPr dirty="0"/>
              <a:t>a</a:t>
            </a:r>
            <a:r>
              <a:rPr spc="-30" dirty="0"/>
              <a:t>u</a:t>
            </a:r>
            <a:r>
              <a:rPr dirty="0"/>
              <a:t>s</a:t>
            </a:r>
            <a:r>
              <a:rPr spc="-15" dirty="0"/>
              <a:t>,</a:t>
            </a:r>
            <a:r>
              <a:rPr spc="-5" dirty="0"/>
              <a:t> </a:t>
            </a:r>
            <a:r>
              <a:rPr dirty="0"/>
              <a:t>U</a:t>
            </a:r>
            <a:r>
              <a:rPr spc="-25" dirty="0"/>
              <a:t>ni</a:t>
            </a:r>
            <a:r>
              <a:rPr spc="-295" dirty="0"/>
              <a:t>v</a:t>
            </a:r>
            <a:r>
              <a:rPr spc="-15" dirty="0"/>
              <a:t>.</a:t>
            </a:r>
            <a:r>
              <a:rPr spc="-5" dirty="0"/>
              <a:t> </a:t>
            </a:r>
            <a:r>
              <a:rPr spc="-30" dirty="0"/>
              <a:t>o</a:t>
            </a:r>
            <a:r>
              <a:rPr dirty="0"/>
              <a:t>f</a:t>
            </a:r>
            <a:r>
              <a:rPr spc="-5" dirty="0"/>
              <a:t> </a:t>
            </a:r>
            <a:r>
              <a:rPr dirty="0"/>
              <a:t>B</a:t>
            </a:r>
            <a:r>
              <a:rPr spc="-30" dirty="0"/>
              <a:t>o</a:t>
            </a:r>
            <a:r>
              <a:rPr dirty="0"/>
              <a:t>c</a:t>
            </a:r>
            <a:r>
              <a:rPr spc="-30" dirty="0"/>
              <a:t>hu</a:t>
            </a:r>
            <a:r>
              <a:rPr dirty="0"/>
              <a:t>m)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2666" y="0"/>
            <a:ext cx="7282133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38197"/>
            <a:ext cx="9046020" cy="5399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41266" y="4038600"/>
            <a:ext cx="643255" cy="1323975"/>
          </a:xfrm>
          <a:custGeom>
            <a:avLst/>
            <a:gdLst/>
            <a:ahLst/>
            <a:cxnLst/>
            <a:rect l="l" t="t" r="r" b="b"/>
            <a:pathLst>
              <a:path w="643254" h="1323975">
                <a:moveTo>
                  <a:pt x="0" y="0"/>
                </a:moveTo>
                <a:lnTo>
                  <a:pt x="643003" y="0"/>
                </a:lnTo>
                <a:lnTo>
                  <a:pt x="643003" y="1323644"/>
                </a:lnTo>
                <a:lnTo>
                  <a:pt x="0" y="13236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74666" y="6671733"/>
            <a:ext cx="1318895" cy="2658745"/>
          </a:xfrm>
          <a:custGeom>
            <a:avLst/>
            <a:gdLst/>
            <a:ahLst/>
            <a:cxnLst/>
            <a:rect l="l" t="t" r="r" b="b"/>
            <a:pathLst>
              <a:path w="1318895" h="2658745">
                <a:moveTo>
                  <a:pt x="0" y="0"/>
                </a:moveTo>
                <a:lnTo>
                  <a:pt x="1318484" y="0"/>
                </a:lnTo>
                <a:lnTo>
                  <a:pt x="1318484" y="2658665"/>
                </a:lnTo>
                <a:lnTo>
                  <a:pt x="0" y="26586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70600" y="8097505"/>
            <a:ext cx="1318895" cy="1063625"/>
          </a:xfrm>
          <a:custGeom>
            <a:avLst/>
            <a:gdLst/>
            <a:ahLst/>
            <a:cxnLst/>
            <a:rect l="l" t="t" r="r" b="b"/>
            <a:pathLst>
              <a:path w="1318895" h="1063625">
                <a:moveTo>
                  <a:pt x="0" y="0"/>
                </a:moveTo>
                <a:lnTo>
                  <a:pt x="1318484" y="0"/>
                </a:lnTo>
                <a:lnTo>
                  <a:pt x="1318484" y="1063559"/>
                </a:lnTo>
                <a:lnTo>
                  <a:pt x="0" y="1063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100" y="434330"/>
            <a:ext cx="5460365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38200">
              <a:lnSpc>
                <a:spcPct val="100000"/>
              </a:lnSpc>
            </a:pPr>
            <a:r>
              <a:rPr sz="4000" b="1" spc="-30" dirty="0">
                <a:latin typeface="Helvetica"/>
                <a:cs typeface="Helvetica"/>
              </a:rPr>
              <a:t>Podo</a:t>
            </a:r>
            <a:r>
              <a:rPr sz="4000" b="1" dirty="0">
                <a:latin typeface="Helvetica"/>
                <a:cs typeface="Helvetica"/>
              </a:rPr>
              <a:t>car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aceae DEC</a:t>
            </a:r>
            <a:r>
              <a:rPr sz="4000" b="1" spc="-30" dirty="0">
                <a:latin typeface="Helvetica"/>
                <a:cs typeface="Helvetica"/>
              </a:rPr>
              <a:t>+</a:t>
            </a:r>
            <a:r>
              <a:rPr sz="4000" b="1" i="1" spc="-15" dirty="0">
                <a:latin typeface="Helvetica"/>
                <a:cs typeface="Helvetica"/>
              </a:rPr>
              <a:t>j</a:t>
            </a:r>
            <a:r>
              <a:rPr sz="4000" b="1" spc="-25" dirty="0">
                <a:latin typeface="Helvetica"/>
                <a:cs typeface="Helvetica"/>
              </a:rPr>
              <a:t>+</a:t>
            </a:r>
            <a:r>
              <a:rPr sz="4000" b="1" i="1" dirty="0">
                <a:latin typeface="Helvetica"/>
                <a:cs typeface="Helvetica"/>
              </a:rPr>
              <a:t>x</a:t>
            </a:r>
            <a:r>
              <a:rPr sz="4000" b="1" dirty="0">
                <a:latin typeface="Helvetica"/>
                <a:cs typeface="Helvetica"/>
              </a:rPr>
              <a:t>+tra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ts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od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20" dirty="0">
                <a:latin typeface="Helvetica"/>
                <a:cs typeface="Helvetica"/>
              </a:rPr>
              <a:t>l</a:t>
            </a:r>
            <a:r>
              <a:rPr sz="4000" b="1" dirty="0">
                <a:latin typeface="Helvetica"/>
                <a:cs typeface="Helvetica"/>
              </a:rPr>
              <a:t>:</a:t>
            </a:r>
            <a:endParaRPr sz="4000" dirty="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2400" y="2263130"/>
            <a:ext cx="34410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u="heavy" spc="-25" dirty="0">
                <a:latin typeface="Helvetica"/>
                <a:cs typeface="Helvetica"/>
              </a:rPr>
              <a:t>Biogeography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400" y="9474200"/>
            <a:ext cx="52578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spc="-35" dirty="0">
                <a:cs typeface="Calibri"/>
              </a:rPr>
              <a:t>Kristina </a:t>
            </a:r>
            <a:r>
              <a:rPr lang="en-US" sz="1600" spc="-10" dirty="0">
                <a:cs typeface="Calibri"/>
              </a:rPr>
              <a:t>K</a:t>
            </a:r>
            <a:r>
              <a:rPr lang="en-US" sz="1600" dirty="0">
                <a:cs typeface="Calibri"/>
              </a:rPr>
              <a:t>laus</a:t>
            </a:r>
            <a:r>
              <a:rPr lang="en-US" sz="1600" spc="-5" dirty="0">
                <a:cs typeface="Calibri"/>
              </a:rPr>
              <a:t>,</a:t>
            </a:r>
            <a:r>
              <a:rPr lang="en-US" sz="1600" dirty="0">
                <a:cs typeface="Calibri"/>
              </a:rPr>
              <a:t> </a:t>
            </a:r>
            <a:r>
              <a:rPr lang="en-US" sz="1600" spc="-15" dirty="0">
                <a:cs typeface="Calibri"/>
              </a:rPr>
              <a:t>N</a:t>
            </a:r>
            <a:r>
              <a:rPr lang="en-US" sz="1600" dirty="0">
                <a:cs typeface="Calibri"/>
              </a:rPr>
              <a:t>i</a:t>
            </a:r>
            <a:r>
              <a:rPr lang="en-US" sz="1600" spc="-10" dirty="0">
                <a:cs typeface="Calibri"/>
              </a:rPr>
              <a:t>ck</a:t>
            </a:r>
            <a:r>
              <a:rPr lang="en-US" sz="1600" dirty="0">
                <a:cs typeface="Calibri"/>
              </a:rPr>
              <a:t> </a:t>
            </a:r>
            <a:r>
              <a:rPr lang="en-US" sz="1600" spc="-15" dirty="0">
                <a:cs typeface="Calibri"/>
              </a:rPr>
              <a:t>M</a:t>
            </a:r>
            <a:r>
              <a:rPr lang="en-US" sz="1600" spc="-25" dirty="0">
                <a:cs typeface="Calibri"/>
              </a:rPr>
              <a:t>a</a:t>
            </a:r>
            <a:r>
              <a:rPr lang="en-US" sz="1600" spc="-10" dirty="0">
                <a:cs typeface="Calibri"/>
              </a:rPr>
              <a:t>tz</a:t>
            </a:r>
            <a:r>
              <a:rPr lang="en-US" sz="1600" spc="-65" dirty="0">
                <a:cs typeface="Calibri"/>
              </a:rPr>
              <a:t>k</a:t>
            </a:r>
            <a:r>
              <a:rPr lang="en-US" sz="1600" spc="-10" dirty="0">
                <a:cs typeface="Calibri"/>
              </a:rPr>
              <a:t>e, </a:t>
            </a:r>
            <a:r>
              <a:rPr lang="en-US" sz="1600" i="1" spc="-10" dirty="0">
                <a:cs typeface="Calibri"/>
              </a:rPr>
              <a:t>Systematic Biology</a:t>
            </a:r>
            <a:r>
              <a:rPr lang="en-US" sz="1600" spc="-10" dirty="0">
                <a:cs typeface="Calibri"/>
              </a:rPr>
              <a:t>, 2020</a:t>
            </a:r>
            <a:endParaRPr lang="en-US" sz="1600" dirty="0"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34062" y="0"/>
            <a:ext cx="7070737" cy="9643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3700" y="447030"/>
            <a:ext cx="5460365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38200">
              <a:lnSpc>
                <a:spcPct val="100000"/>
              </a:lnSpc>
            </a:pPr>
            <a:r>
              <a:rPr sz="4000" b="1" spc="-30" dirty="0">
                <a:latin typeface="Helvetica"/>
                <a:cs typeface="Helvetica"/>
              </a:rPr>
              <a:t>Podo</a:t>
            </a:r>
            <a:r>
              <a:rPr sz="4000" b="1" dirty="0">
                <a:latin typeface="Helvetica"/>
                <a:cs typeface="Helvetica"/>
              </a:rPr>
              <a:t>car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aceae DEC</a:t>
            </a:r>
            <a:r>
              <a:rPr sz="4000" b="1" spc="-30" dirty="0">
                <a:latin typeface="Helvetica"/>
                <a:cs typeface="Helvetica"/>
              </a:rPr>
              <a:t>+</a:t>
            </a:r>
            <a:r>
              <a:rPr sz="4000" b="1" i="1" spc="-15" dirty="0">
                <a:latin typeface="Helvetica"/>
                <a:cs typeface="Helvetica"/>
              </a:rPr>
              <a:t>j</a:t>
            </a:r>
            <a:r>
              <a:rPr sz="4000" b="1" spc="-25" dirty="0">
                <a:latin typeface="Helvetica"/>
                <a:cs typeface="Helvetica"/>
              </a:rPr>
              <a:t>+</a:t>
            </a:r>
            <a:r>
              <a:rPr sz="4000" b="1" i="1" dirty="0">
                <a:latin typeface="Helvetica"/>
                <a:cs typeface="Helvetica"/>
              </a:rPr>
              <a:t>x</a:t>
            </a:r>
            <a:r>
              <a:rPr sz="4000" b="1" dirty="0">
                <a:latin typeface="Helvetica"/>
                <a:cs typeface="Helvetica"/>
              </a:rPr>
              <a:t>+tra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ts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od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20" dirty="0">
                <a:latin typeface="Helvetica"/>
                <a:cs typeface="Helvetica"/>
              </a:rPr>
              <a:t>l</a:t>
            </a:r>
            <a:r>
              <a:rPr sz="4000" b="1" dirty="0">
                <a:latin typeface="Helvetica"/>
                <a:cs typeface="Helvetica"/>
              </a:rPr>
              <a:t>: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8400" y="2275830"/>
            <a:ext cx="13811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u="heavy" spc="-245" dirty="0">
                <a:latin typeface="Helvetica"/>
                <a:cs typeface="Helvetica"/>
              </a:rPr>
              <a:t>T</a:t>
            </a:r>
            <a:r>
              <a:rPr sz="4000" b="1" u="heavy" dirty="0">
                <a:latin typeface="Helvetica"/>
                <a:cs typeface="Helvetica"/>
              </a:rPr>
              <a:t>ra</a:t>
            </a:r>
            <a:r>
              <a:rPr sz="4000" b="1" u="heavy" spc="-20" dirty="0">
                <a:latin typeface="Helvetica"/>
                <a:cs typeface="Helvetica"/>
              </a:rPr>
              <a:t>i</a:t>
            </a:r>
            <a:r>
              <a:rPr sz="4000" b="1" u="heavy" dirty="0">
                <a:latin typeface="Helvetica"/>
                <a:cs typeface="Helvetica"/>
              </a:rPr>
              <a:t>ts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013" y="6816163"/>
            <a:ext cx="474806" cy="56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881" y="5109914"/>
            <a:ext cx="407127" cy="482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65200" y="4968230"/>
            <a:ext cx="5466715" cy="2800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4000" b="1" spc="-25" dirty="0">
                <a:latin typeface="Helvetica"/>
                <a:cs typeface="Helvetica"/>
              </a:rPr>
              <a:t>Fleshy</a:t>
            </a:r>
            <a:r>
              <a:rPr sz="4000" b="1" spc="-10" dirty="0">
                <a:latin typeface="Helvetica"/>
                <a:cs typeface="Helvetica"/>
              </a:rPr>
              <a:t> </a:t>
            </a:r>
            <a:r>
              <a:rPr sz="4000" b="1" spc="-5" dirty="0">
                <a:latin typeface="Helvetica"/>
                <a:cs typeface="Helvetica"/>
              </a:rPr>
              <a:t>cones</a:t>
            </a:r>
            <a:endParaRPr sz="4000">
              <a:latin typeface="Helvetica"/>
              <a:cs typeface="Helvetica"/>
            </a:endParaRPr>
          </a:p>
          <a:p>
            <a:pPr marL="342900">
              <a:lnSpc>
                <a:spcPct val="100000"/>
              </a:lnSpc>
              <a:spcBef>
                <a:spcPts val="1300"/>
              </a:spcBef>
            </a:pPr>
            <a:r>
              <a:rPr sz="2500" b="1" dirty="0">
                <a:latin typeface="Helvetica"/>
                <a:cs typeface="Helvetica"/>
              </a:rPr>
              <a:t>-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D</a:t>
            </a:r>
            <a:r>
              <a:rPr sz="2500" b="1" spc="-10" dirty="0">
                <a:latin typeface="Helvetica"/>
                <a:cs typeface="Helvetica"/>
              </a:rPr>
              <a:t>i</a:t>
            </a:r>
            <a:r>
              <a:rPr sz="2500" b="1" dirty="0">
                <a:latin typeface="Helvetica"/>
                <a:cs typeface="Helvetica"/>
              </a:rPr>
              <a:t>s</a:t>
            </a:r>
            <a:r>
              <a:rPr sz="2500" b="1" spc="-20" dirty="0">
                <a:latin typeface="Helvetica"/>
                <a:cs typeface="Helvetica"/>
              </a:rPr>
              <a:t>p</a:t>
            </a:r>
            <a:r>
              <a:rPr sz="2500" b="1" dirty="0">
                <a:latin typeface="Helvetica"/>
                <a:cs typeface="Helvetica"/>
              </a:rPr>
              <a:t>ersa</a:t>
            </a:r>
            <a:r>
              <a:rPr sz="2500" b="1" spc="-10" dirty="0">
                <a:latin typeface="Helvetica"/>
                <a:cs typeface="Helvetica"/>
              </a:rPr>
              <a:t>l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m</a:t>
            </a:r>
            <a:r>
              <a:rPr sz="2500" b="1" spc="-10" dirty="0">
                <a:latin typeface="Helvetica"/>
                <a:cs typeface="Helvetica"/>
              </a:rPr>
              <a:t>ultipli</a:t>
            </a:r>
            <a:r>
              <a:rPr sz="2500" b="1" dirty="0">
                <a:latin typeface="Helvetica"/>
                <a:cs typeface="Helvetica"/>
              </a:rPr>
              <a:t>er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i="1" dirty="0">
                <a:latin typeface="Helvetica"/>
                <a:cs typeface="Helvetica"/>
              </a:rPr>
              <a:t>m</a:t>
            </a:r>
            <a:r>
              <a:rPr sz="2475" b="1" spc="7" baseline="-6734" dirty="0">
                <a:latin typeface="Helvetica"/>
                <a:cs typeface="Helvetica"/>
              </a:rPr>
              <a:t>1</a:t>
            </a:r>
            <a:r>
              <a:rPr sz="2475" b="1" baseline="-6734" dirty="0">
                <a:latin typeface="Helvetica"/>
                <a:cs typeface="Helvetica"/>
              </a:rPr>
              <a:t> </a:t>
            </a:r>
            <a:r>
              <a:rPr sz="2475" b="1" spc="-337" baseline="-6734" dirty="0">
                <a:latin typeface="Helvetica"/>
                <a:cs typeface="Helvetica"/>
              </a:rPr>
              <a:t> </a:t>
            </a:r>
            <a:r>
              <a:rPr sz="2500" b="1" spc="-10" dirty="0">
                <a:latin typeface="Helvetica"/>
                <a:cs typeface="Helvetica"/>
              </a:rPr>
              <a:t>fi</a:t>
            </a:r>
            <a:r>
              <a:rPr sz="2500" b="1" dirty="0">
                <a:latin typeface="Helvetica"/>
                <a:cs typeface="Helvetica"/>
              </a:rPr>
              <a:t>xe</a:t>
            </a:r>
            <a:r>
              <a:rPr sz="2500" b="1" spc="-20" dirty="0">
                <a:latin typeface="Helvetica"/>
                <a:cs typeface="Helvetica"/>
              </a:rPr>
              <a:t>d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spc="-15" dirty="0">
                <a:latin typeface="Helvetica"/>
                <a:cs typeface="Helvetica"/>
              </a:rPr>
              <a:t>to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1</a:t>
            </a:r>
            <a:endParaRPr sz="25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sz="4000" b="1" dirty="0">
                <a:latin typeface="Helvetica"/>
                <a:cs typeface="Helvetica"/>
              </a:rPr>
              <a:t>N</a:t>
            </a:r>
            <a:r>
              <a:rPr sz="4000" b="1" spc="-30" dirty="0">
                <a:latin typeface="Helvetica"/>
                <a:cs typeface="Helvetica"/>
              </a:rPr>
              <a:t>on</a:t>
            </a:r>
            <a:r>
              <a:rPr sz="4000" b="1" spc="-15" dirty="0">
                <a:latin typeface="Helvetica"/>
                <a:cs typeface="Helvetica"/>
              </a:rPr>
              <a:t>-f</a:t>
            </a:r>
            <a:r>
              <a:rPr sz="4000" b="1" spc="-20" dirty="0">
                <a:latin typeface="Helvetica"/>
                <a:cs typeface="Helvetica"/>
              </a:rPr>
              <a:t>l</a:t>
            </a:r>
            <a:r>
              <a:rPr sz="4000" b="1" dirty="0">
                <a:latin typeface="Helvetica"/>
                <a:cs typeface="Helvetica"/>
              </a:rPr>
              <a:t>es</a:t>
            </a:r>
            <a:r>
              <a:rPr sz="4000" b="1" spc="-30" dirty="0">
                <a:latin typeface="Helvetica"/>
                <a:cs typeface="Helvetica"/>
              </a:rPr>
              <a:t>h</a:t>
            </a:r>
            <a:r>
              <a:rPr sz="4000" b="1" dirty="0">
                <a:latin typeface="Helvetica"/>
                <a:cs typeface="Helvetica"/>
              </a:rPr>
              <a:t>y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c</a:t>
            </a:r>
            <a:r>
              <a:rPr sz="4000" b="1" spc="-30" dirty="0">
                <a:latin typeface="Helvetica"/>
                <a:cs typeface="Helvetica"/>
              </a:rPr>
              <a:t>on</a:t>
            </a:r>
            <a:r>
              <a:rPr sz="4000" b="1" dirty="0">
                <a:latin typeface="Helvetica"/>
                <a:cs typeface="Helvetica"/>
              </a:rPr>
              <a:t>es</a:t>
            </a:r>
            <a:endParaRPr sz="4000">
              <a:latin typeface="Helvetica"/>
              <a:cs typeface="Helvetica"/>
            </a:endParaRPr>
          </a:p>
          <a:p>
            <a:pPr marL="228600">
              <a:lnSpc>
                <a:spcPct val="100000"/>
              </a:lnSpc>
              <a:spcBef>
                <a:spcPts val="800"/>
              </a:spcBef>
            </a:pPr>
            <a:r>
              <a:rPr sz="2500" b="1" dirty="0">
                <a:latin typeface="Helvetica"/>
                <a:cs typeface="Helvetica"/>
              </a:rPr>
              <a:t>-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D</a:t>
            </a:r>
            <a:r>
              <a:rPr sz="2500" b="1" spc="-10" dirty="0">
                <a:latin typeface="Helvetica"/>
                <a:cs typeface="Helvetica"/>
              </a:rPr>
              <a:t>i</a:t>
            </a:r>
            <a:r>
              <a:rPr sz="2500" b="1" dirty="0">
                <a:latin typeface="Helvetica"/>
                <a:cs typeface="Helvetica"/>
              </a:rPr>
              <a:t>s</a:t>
            </a:r>
            <a:r>
              <a:rPr sz="2500" b="1" spc="-20" dirty="0">
                <a:latin typeface="Helvetica"/>
                <a:cs typeface="Helvetica"/>
              </a:rPr>
              <a:t>p</a:t>
            </a:r>
            <a:r>
              <a:rPr sz="2500" b="1" dirty="0">
                <a:latin typeface="Helvetica"/>
                <a:cs typeface="Helvetica"/>
              </a:rPr>
              <a:t>ersa</a:t>
            </a:r>
            <a:r>
              <a:rPr sz="2500" b="1" spc="-10" dirty="0">
                <a:latin typeface="Helvetica"/>
                <a:cs typeface="Helvetica"/>
              </a:rPr>
              <a:t>l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m</a:t>
            </a:r>
            <a:r>
              <a:rPr sz="2500" b="1" spc="-10" dirty="0">
                <a:latin typeface="Helvetica"/>
                <a:cs typeface="Helvetica"/>
              </a:rPr>
              <a:t>ultipli</a:t>
            </a:r>
            <a:r>
              <a:rPr sz="2500" b="1" dirty="0">
                <a:latin typeface="Helvetica"/>
                <a:cs typeface="Helvetica"/>
              </a:rPr>
              <a:t>er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i="1" dirty="0">
                <a:latin typeface="Helvetica"/>
                <a:cs typeface="Helvetica"/>
              </a:rPr>
              <a:t>m</a:t>
            </a:r>
            <a:r>
              <a:rPr sz="2475" b="1" spc="7" baseline="-6734" dirty="0">
                <a:latin typeface="Helvetica"/>
                <a:cs typeface="Helvetica"/>
              </a:rPr>
              <a:t>2</a:t>
            </a:r>
            <a:r>
              <a:rPr sz="2475" b="1" baseline="-6734" dirty="0">
                <a:latin typeface="Helvetica"/>
                <a:cs typeface="Helvetica"/>
              </a:rPr>
              <a:t> </a:t>
            </a:r>
            <a:r>
              <a:rPr sz="2475" b="1" spc="-337" baseline="-6734" dirty="0">
                <a:latin typeface="Helvetica"/>
                <a:cs typeface="Helvetica"/>
              </a:rPr>
              <a:t> </a:t>
            </a:r>
            <a:r>
              <a:rPr sz="2500" b="1" spc="-15" dirty="0">
                <a:latin typeface="Helvetica"/>
                <a:cs typeface="Helvetica"/>
              </a:rPr>
              <a:t>=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0</a:t>
            </a:r>
            <a:r>
              <a:rPr sz="2500" b="1" spc="-10" dirty="0">
                <a:latin typeface="Helvetica"/>
                <a:cs typeface="Helvetica"/>
              </a:rPr>
              <a:t>.</a:t>
            </a:r>
            <a:r>
              <a:rPr sz="2500" b="1" dirty="0">
                <a:latin typeface="Helvetica"/>
                <a:cs typeface="Helvetica"/>
              </a:rPr>
              <a:t>5</a:t>
            </a:r>
            <a:endParaRPr sz="2500">
              <a:latin typeface="Helvetica"/>
              <a:cs typeface="Helvetica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xmlns="" id="{AB4DC93F-B68F-7140-9FFA-588D26EEB960}"/>
              </a:ext>
            </a:extLst>
          </p:cNvPr>
          <p:cNvSpPr txBox="1"/>
          <p:nvPr/>
        </p:nvSpPr>
        <p:spPr>
          <a:xfrm>
            <a:off x="25400" y="9474200"/>
            <a:ext cx="52578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spc="-35" dirty="0">
                <a:cs typeface="Calibri"/>
              </a:rPr>
              <a:t>Kristina </a:t>
            </a:r>
            <a:r>
              <a:rPr lang="en-US" sz="1600" spc="-10" dirty="0">
                <a:cs typeface="Calibri"/>
              </a:rPr>
              <a:t>K</a:t>
            </a:r>
            <a:r>
              <a:rPr lang="en-US" sz="1600" dirty="0">
                <a:cs typeface="Calibri"/>
              </a:rPr>
              <a:t>laus</a:t>
            </a:r>
            <a:r>
              <a:rPr lang="en-US" sz="1600" spc="-5" dirty="0">
                <a:cs typeface="Calibri"/>
              </a:rPr>
              <a:t>,</a:t>
            </a:r>
            <a:r>
              <a:rPr lang="en-US" sz="1600" dirty="0">
                <a:cs typeface="Calibri"/>
              </a:rPr>
              <a:t> </a:t>
            </a:r>
            <a:r>
              <a:rPr lang="en-US" sz="1600" spc="-15" dirty="0">
                <a:cs typeface="Calibri"/>
              </a:rPr>
              <a:t>N</a:t>
            </a:r>
            <a:r>
              <a:rPr lang="en-US" sz="1600" dirty="0">
                <a:cs typeface="Calibri"/>
              </a:rPr>
              <a:t>i</a:t>
            </a:r>
            <a:r>
              <a:rPr lang="en-US" sz="1600" spc="-10" dirty="0">
                <a:cs typeface="Calibri"/>
              </a:rPr>
              <a:t>ck</a:t>
            </a:r>
            <a:r>
              <a:rPr lang="en-US" sz="1600" dirty="0">
                <a:cs typeface="Calibri"/>
              </a:rPr>
              <a:t> </a:t>
            </a:r>
            <a:r>
              <a:rPr lang="en-US" sz="1600" spc="-15" dirty="0">
                <a:cs typeface="Calibri"/>
              </a:rPr>
              <a:t>M</a:t>
            </a:r>
            <a:r>
              <a:rPr lang="en-US" sz="1600" spc="-25" dirty="0">
                <a:cs typeface="Calibri"/>
              </a:rPr>
              <a:t>a</a:t>
            </a:r>
            <a:r>
              <a:rPr lang="en-US" sz="1600" spc="-10" dirty="0">
                <a:cs typeface="Calibri"/>
              </a:rPr>
              <a:t>tz</a:t>
            </a:r>
            <a:r>
              <a:rPr lang="en-US" sz="1600" spc="-65" dirty="0">
                <a:cs typeface="Calibri"/>
              </a:rPr>
              <a:t>k</a:t>
            </a:r>
            <a:r>
              <a:rPr lang="en-US" sz="1600" spc="-10" dirty="0">
                <a:cs typeface="Calibri"/>
              </a:rPr>
              <a:t>e, </a:t>
            </a:r>
            <a:r>
              <a:rPr lang="en-US" sz="1600" i="1" spc="-10" dirty="0">
                <a:cs typeface="Calibri"/>
              </a:rPr>
              <a:t>Systematic Biology</a:t>
            </a:r>
            <a:r>
              <a:rPr lang="en-US" sz="1600" spc="-10" dirty="0">
                <a:cs typeface="Calibri"/>
              </a:rPr>
              <a:t>, 2020</a:t>
            </a:r>
            <a:endParaRPr lang="en-US" sz="1600" dirty="0"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332730"/>
            <a:ext cx="9093200" cy="572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4400"/>
              </a:lnSpc>
            </a:pPr>
            <a:r>
              <a:rPr sz="4000" b="1" spc="-245" dirty="0">
                <a:latin typeface="Helvetica"/>
                <a:cs typeface="Helvetica"/>
              </a:rPr>
              <a:t>T</a:t>
            </a:r>
            <a:r>
              <a:rPr sz="4000" b="1" dirty="0">
                <a:latin typeface="Helvetica"/>
                <a:cs typeface="Helvetica"/>
              </a:rPr>
              <a:t>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t-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 </a:t>
            </a:r>
            <a:r>
              <a:rPr sz="4000" b="1" spc="-30" dirty="0">
                <a:latin typeface="Helvetica"/>
                <a:cs typeface="Helvetica"/>
              </a:rPr>
              <a:t>model</a:t>
            </a:r>
            <a:r>
              <a:rPr lang="en-US" sz="4000" b="1" spc="-30" dirty="0">
                <a:latin typeface="Helvetica"/>
                <a:cs typeface="Helvetica"/>
              </a:rPr>
              <a:t> results</a:t>
            </a:r>
            <a:endParaRPr sz="4000" dirty="0">
              <a:latin typeface="Helvetica"/>
              <a:cs typeface="Helvetica"/>
            </a:endParaRPr>
          </a:p>
        </p:txBody>
      </p:sp>
      <p:sp>
        <p:nvSpPr>
          <p:cNvPr id="4" name="object 9">
            <a:extLst>
              <a:ext uri="{FF2B5EF4-FFF2-40B4-BE49-F238E27FC236}">
                <a16:creationId xmlns:a16="http://schemas.microsoft.com/office/drawing/2014/main" xmlns="" id="{743D1FA5-FDE1-D143-9190-137E3256F057}"/>
              </a:ext>
            </a:extLst>
          </p:cNvPr>
          <p:cNvSpPr txBox="1"/>
          <p:nvPr/>
        </p:nvSpPr>
        <p:spPr>
          <a:xfrm>
            <a:off x="25400" y="9474200"/>
            <a:ext cx="52578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spc="-35" dirty="0">
                <a:cs typeface="Calibri"/>
              </a:rPr>
              <a:t>Kristina </a:t>
            </a:r>
            <a:r>
              <a:rPr lang="en-US" sz="1600" spc="-10" dirty="0">
                <a:cs typeface="Calibri"/>
              </a:rPr>
              <a:t>K</a:t>
            </a:r>
            <a:r>
              <a:rPr lang="en-US" sz="1600" dirty="0">
                <a:cs typeface="Calibri"/>
              </a:rPr>
              <a:t>laus</a:t>
            </a:r>
            <a:r>
              <a:rPr lang="en-US" sz="1600" spc="-5" dirty="0">
                <a:cs typeface="Calibri"/>
              </a:rPr>
              <a:t>,</a:t>
            </a:r>
            <a:r>
              <a:rPr lang="en-US" sz="1600" dirty="0">
                <a:cs typeface="Calibri"/>
              </a:rPr>
              <a:t> </a:t>
            </a:r>
            <a:r>
              <a:rPr lang="en-US" sz="1600" spc="-15" dirty="0">
                <a:cs typeface="Calibri"/>
              </a:rPr>
              <a:t>N</a:t>
            </a:r>
            <a:r>
              <a:rPr lang="en-US" sz="1600" dirty="0">
                <a:cs typeface="Calibri"/>
              </a:rPr>
              <a:t>i</a:t>
            </a:r>
            <a:r>
              <a:rPr lang="en-US" sz="1600" spc="-10" dirty="0">
                <a:cs typeface="Calibri"/>
              </a:rPr>
              <a:t>ck</a:t>
            </a:r>
            <a:r>
              <a:rPr lang="en-US" sz="1600" dirty="0">
                <a:cs typeface="Calibri"/>
              </a:rPr>
              <a:t> </a:t>
            </a:r>
            <a:r>
              <a:rPr lang="en-US" sz="1600" spc="-15" dirty="0">
                <a:cs typeface="Calibri"/>
              </a:rPr>
              <a:t>M</a:t>
            </a:r>
            <a:r>
              <a:rPr lang="en-US" sz="1600" spc="-25" dirty="0">
                <a:cs typeface="Calibri"/>
              </a:rPr>
              <a:t>a</a:t>
            </a:r>
            <a:r>
              <a:rPr lang="en-US" sz="1600" spc="-10" dirty="0">
                <a:cs typeface="Calibri"/>
              </a:rPr>
              <a:t>tz</a:t>
            </a:r>
            <a:r>
              <a:rPr lang="en-US" sz="1600" spc="-65" dirty="0">
                <a:cs typeface="Calibri"/>
              </a:rPr>
              <a:t>k</a:t>
            </a:r>
            <a:r>
              <a:rPr lang="en-US" sz="1600" spc="-10" dirty="0">
                <a:cs typeface="Calibri"/>
              </a:rPr>
              <a:t>e, </a:t>
            </a:r>
            <a:r>
              <a:rPr lang="en-US" sz="1600" i="1" spc="-10" dirty="0">
                <a:cs typeface="Calibri"/>
              </a:rPr>
              <a:t>Systematic Biology</a:t>
            </a:r>
            <a:r>
              <a:rPr lang="en-US" sz="1600" spc="-10" dirty="0">
                <a:cs typeface="Calibri"/>
              </a:rPr>
              <a:t>, 2020</a:t>
            </a:r>
            <a:endParaRPr lang="en-US" sz="1600" dirty="0"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609600"/>
            <a:ext cx="11301472" cy="8894058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254000" y="1498"/>
            <a:ext cx="9093200" cy="572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4400"/>
              </a:lnSpc>
            </a:pPr>
            <a:r>
              <a:rPr sz="4000" b="1" spc="-245" dirty="0">
                <a:latin typeface="Helvetica"/>
                <a:cs typeface="Helvetica"/>
              </a:rPr>
              <a:t>T</a:t>
            </a:r>
            <a:r>
              <a:rPr sz="4000" b="1" dirty="0">
                <a:latin typeface="Helvetica"/>
                <a:cs typeface="Helvetica"/>
              </a:rPr>
              <a:t>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t-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 </a:t>
            </a:r>
            <a:r>
              <a:rPr sz="4000" b="1" spc="-30" dirty="0">
                <a:latin typeface="Helvetica"/>
                <a:cs typeface="Helvetica"/>
              </a:rPr>
              <a:t>model</a:t>
            </a:r>
            <a:r>
              <a:rPr lang="en-US" sz="4000" b="1" spc="-30" dirty="0">
                <a:latin typeface="Helvetica"/>
                <a:cs typeface="Helvetica"/>
              </a:rPr>
              <a:t> results</a:t>
            </a:r>
            <a:endParaRPr sz="40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609600"/>
            <a:ext cx="11301472" cy="889405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321800" y="1066800"/>
            <a:ext cx="633095" cy="8229600"/>
          </a:xfrm>
          <a:custGeom>
            <a:avLst/>
            <a:gdLst/>
            <a:ahLst/>
            <a:cxnLst/>
            <a:rect l="l" t="t" r="r" b="b"/>
            <a:pathLst>
              <a:path w="633095" h="8046084">
                <a:moveTo>
                  <a:pt x="0" y="0"/>
                </a:moveTo>
                <a:lnTo>
                  <a:pt x="632924" y="0"/>
                </a:lnTo>
                <a:lnTo>
                  <a:pt x="632924" y="8045648"/>
                </a:lnTo>
                <a:lnTo>
                  <a:pt x="0" y="8045648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/>
          <p:nvPr/>
        </p:nvSpPr>
        <p:spPr>
          <a:xfrm>
            <a:off x="254000" y="1498"/>
            <a:ext cx="9093200" cy="572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4400"/>
              </a:lnSpc>
            </a:pPr>
            <a:r>
              <a:rPr sz="4000" b="1" spc="-245" dirty="0">
                <a:latin typeface="Helvetica"/>
                <a:cs typeface="Helvetica"/>
              </a:rPr>
              <a:t>T</a:t>
            </a:r>
            <a:r>
              <a:rPr sz="4000" b="1" dirty="0">
                <a:latin typeface="Helvetica"/>
                <a:cs typeface="Helvetica"/>
              </a:rPr>
              <a:t>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t-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 </a:t>
            </a:r>
            <a:r>
              <a:rPr sz="4000" b="1" spc="-30" dirty="0">
                <a:latin typeface="Helvetica"/>
                <a:cs typeface="Helvetica"/>
              </a:rPr>
              <a:t>model</a:t>
            </a:r>
            <a:r>
              <a:rPr lang="en-US" sz="4000" b="1" spc="-30" dirty="0">
                <a:latin typeface="Helvetica"/>
                <a:cs typeface="Helvetica"/>
              </a:rPr>
              <a:t> results</a:t>
            </a:r>
            <a:endParaRPr sz="4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56182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8818" y="969939"/>
            <a:ext cx="11015981" cy="8181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63525" y="1095109"/>
            <a:ext cx="633095" cy="8046084"/>
          </a:xfrm>
          <a:custGeom>
            <a:avLst/>
            <a:gdLst/>
            <a:ahLst/>
            <a:cxnLst/>
            <a:rect l="l" t="t" r="r" b="b"/>
            <a:pathLst>
              <a:path w="633095" h="8046084">
                <a:moveTo>
                  <a:pt x="0" y="0"/>
                </a:moveTo>
                <a:lnTo>
                  <a:pt x="632924" y="0"/>
                </a:lnTo>
                <a:lnTo>
                  <a:pt x="632924" y="8045648"/>
                </a:lnTo>
                <a:lnTo>
                  <a:pt x="0" y="8045648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3259" y="702210"/>
            <a:ext cx="11998281" cy="8817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3109" y="746660"/>
            <a:ext cx="11858625" cy="8677910"/>
          </a:xfrm>
          <a:custGeom>
            <a:avLst/>
            <a:gdLst/>
            <a:ahLst/>
            <a:cxnLst/>
            <a:rect l="l" t="t" r="r" b="b"/>
            <a:pathLst>
              <a:path w="11858625" h="8677910">
                <a:moveTo>
                  <a:pt x="0" y="0"/>
                </a:moveTo>
                <a:lnTo>
                  <a:pt x="11858581" y="0"/>
                </a:lnTo>
                <a:lnTo>
                  <a:pt x="11858581" y="8677631"/>
                </a:lnTo>
                <a:lnTo>
                  <a:pt x="0" y="8677631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3109" y="746660"/>
            <a:ext cx="11858625" cy="8677910"/>
          </a:xfrm>
          <a:custGeom>
            <a:avLst/>
            <a:gdLst/>
            <a:ahLst/>
            <a:cxnLst/>
            <a:rect l="l" t="t" r="r" b="b"/>
            <a:pathLst>
              <a:path w="11858625" h="8677910">
                <a:moveTo>
                  <a:pt x="0" y="0"/>
                </a:moveTo>
                <a:lnTo>
                  <a:pt x="11858581" y="0"/>
                </a:lnTo>
                <a:lnTo>
                  <a:pt x="11858581" y="8677631"/>
                </a:lnTo>
                <a:lnTo>
                  <a:pt x="0" y="867763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1200" y="1143000"/>
            <a:ext cx="11591925" cy="6047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3760" indent="-378460">
              <a:lnSpc>
                <a:spcPct val="100000"/>
              </a:lnSpc>
              <a:spcBef>
                <a:spcPts val="240"/>
              </a:spcBef>
              <a:buFont typeface="Calibri"/>
              <a:buChar char="*"/>
              <a:tabLst>
                <a:tab pos="900430" algn="l"/>
              </a:tabLst>
            </a:pPr>
            <a:r>
              <a:rPr sz="4400" b="1" spc="-30" dirty="0">
                <a:latin typeface="Calibri"/>
                <a:cs typeface="Calibri"/>
              </a:rPr>
              <a:t>87</a:t>
            </a:r>
            <a:r>
              <a:rPr sz="4400" b="1" dirty="0">
                <a:latin typeface="Calibri"/>
                <a:cs typeface="Calibri"/>
              </a:rPr>
              <a:t>.</a:t>
            </a:r>
            <a:r>
              <a:rPr sz="4400" b="1" spc="-30" dirty="0">
                <a:latin typeface="Calibri"/>
                <a:cs typeface="Calibri"/>
              </a:rPr>
              <a:t>5</a:t>
            </a:r>
            <a:r>
              <a:rPr sz="4400" b="1" dirty="0">
                <a:latin typeface="Calibri"/>
                <a:cs typeface="Calibri"/>
              </a:rPr>
              <a:t>% </a:t>
            </a:r>
            <a:r>
              <a:rPr sz="4400" b="1" spc="-20" dirty="0">
                <a:latin typeface="Calibri"/>
                <a:cs typeface="Calibri"/>
              </a:rPr>
              <a:t>AI</a:t>
            </a:r>
            <a:r>
              <a:rPr sz="4400" b="1" dirty="0">
                <a:latin typeface="Calibri"/>
                <a:cs typeface="Calibri"/>
              </a:rPr>
              <a:t>Cc </a:t>
            </a:r>
            <a:r>
              <a:rPr sz="4400" b="1" spc="-35" dirty="0">
                <a:latin typeface="Calibri"/>
                <a:cs typeface="Calibri"/>
              </a:rPr>
              <a:t>w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15" dirty="0">
                <a:latin typeface="Calibri"/>
                <a:cs typeface="Calibri"/>
              </a:rPr>
              <a:t>i</a:t>
            </a:r>
            <a:r>
              <a:rPr sz="4400" b="1" dirty="0">
                <a:latin typeface="Calibri"/>
                <a:cs typeface="Calibri"/>
              </a:rPr>
              <a:t>g</a:t>
            </a:r>
            <a:r>
              <a:rPr sz="4400" b="1" spc="-70" dirty="0">
                <a:latin typeface="Calibri"/>
                <a:cs typeface="Calibri"/>
              </a:rPr>
              <a:t>h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70" dirty="0">
                <a:latin typeface="Calibri"/>
                <a:cs typeface="Calibri"/>
              </a:rPr>
              <a:t>f</a:t>
            </a:r>
            <a:r>
              <a:rPr sz="4400" b="1" spc="-25" dirty="0">
                <a:latin typeface="Calibri"/>
                <a:cs typeface="Calibri"/>
              </a:rPr>
              <a:t>o</a:t>
            </a:r>
            <a:r>
              <a:rPr sz="4400" b="1" dirty="0">
                <a:latin typeface="Calibri"/>
                <a:cs typeface="Calibri"/>
              </a:rPr>
              <a:t>r 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spc="-100" dirty="0">
                <a:latin typeface="Calibri"/>
                <a:cs typeface="Calibri"/>
              </a:rPr>
              <a:t>r</a:t>
            </a:r>
            <a:r>
              <a:rPr sz="4400" b="1" spc="-20" dirty="0">
                <a:latin typeface="Calibri"/>
                <a:cs typeface="Calibri"/>
              </a:rPr>
              <a:t>ai</a:t>
            </a:r>
            <a:r>
              <a:rPr sz="4400" b="1" spc="-13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-</a:t>
            </a:r>
            <a:r>
              <a:rPr sz="4400" b="1" spc="-25" dirty="0">
                <a:latin typeface="Calibri"/>
                <a:cs typeface="Calibri"/>
              </a:rPr>
              <a:t>d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5" dirty="0">
                <a:latin typeface="Calibri"/>
                <a:cs typeface="Calibri"/>
              </a:rPr>
              <a:t>p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5" dirty="0">
                <a:latin typeface="Calibri"/>
                <a:cs typeface="Calibri"/>
              </a:rPr>
              <a:t>nd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70" dirty="0">
                <a:latin typeface="Calibri"/>
                <a:cs typeface="Calibri"/>
              </a:rPr>
              <a:t>n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 m</a:t>
            </a:r>
            <a:r>
              <a:rPr sz="4400" b="1" spc="-25" dirty="0">
                <a:latin typeface="Calibri"/>
                <a:cs typeface="Calibri"/>
              </a:rPr>
              <a:t>od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15" dirty="0">
                <a:latin typeface="Calibri"/>
                <a:cs typeface="Calibri"/>
              </a:rPr>
              <a:t>ls</a:t>
            </a:r>
            <a:endParaRPr sz="4400" dirty="0">
              <a:latin typeface="Calibri"/>
              <a:cs typeface="Calibri"/>
            </a:endParaRPr>
          </a:p>
          <a:p>
            <a:pPr marL="873760" marR="1400810" indent="-378460">
              <a:lnSpc>
                <a:spcPct val="102299"/>
              </a:lnSpc>
              <a:buFont typeface="Calibri"/>
              <a:buChar char="*"/>
              <a:tabLst>
                <a:tab pos="900430" algn="l"/>
              </a:tabLst>
            </a:pPr>
            <a:r>
              <a:rPr sz="4400" b="1" spc="-20" dirty="0">
                <a:latin typeface="Calibri"/>
                <a:cs typeface="Calibri"/>
              </a:rPr>
              <a:t>Line</a:t>
            </a:r>
            <a:r>
              <a:rPr sz="4400" b="1" spc="-25" dirty="0">
                <a:latin typeface="Calibri"/>
                <a:cs typeface="Calibri"/>
              </a:rPr>
              <a:t>a</a:t>
            </a:r>
            <a:r>
              <a:rPr sz="4400" b="1" spc="-50" dirty="0">
                <a:latin typeface="Calibri"/>
                <a:cs typeface="Calibri"/>
              </a:rPr>
              <a:t>g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0" dirty="0">
                <a:latin typeface="Calibri"/>
                <a:cs typeface="Calibri"/>
              </a:rPr>
              <a:t>s</a:t>
            </a:r>
            <a:r>
              <a:rPr sz="4400" b="1" dirty="0">
                <a:latin typeface="Calibri"/>
                <a:cs typeface="Calibri"/>
              </a:rPr>
              <a:t> w</a:t>
            </a:r>
            <a:r>
              <a:rPr sz="4400" b="1" spc="-20" dirty="0">
                <a:latin typeface="Calibri"/>
                <a:cs typeface="Calibri"/>
              </a:rPr>
              <a:t>ith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no</a:t>
            </a:r>
            <a:r>
              <a:rPr sz="4400" b="1" spc="-50" dirty="0">
                <a:latin typeface="Calibri"/>
                <a:cs typeface="Calibri"/>
              </a:rPr>
              <a:t>n</a:t>
            </a:r>
            <a:r>
              <a:rPr sz="4400" b="1" dirty="0">
                <a:latin typeface="Calibri"/>
                <a:cs typeface="Calibri"/>
              </a:rPr>
              <a:t>ﬂe</a:t>
            </a:r>
            <a:r>
              <a:rPr sz="4400" b="1" spc="-25" dirty="0">
                <a:latin typeface="Calibri"/>
                <a:cs typeface="Calibri"/>
              </a:rPr>
              <a:t>s</a:t>
            </a:r>
            <a:r>
              <a:rPr sz="4400" b="1" spc="-105" dirty="0">
                <a:latin typeface="Calibri"/>
                <a:cs typeface="Calibri"/>
              </a:rPr>
              <a:t>h</a:t>
            </a:r>
            <a:r>
              <a:rPr sz="4400" b="1" spc="-25" dirty="0">
                <a:latin typeface="Calibri"/>
                <a:cs typeface="Calibri"/>
              </a:rPr>
              <a:t>y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con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0" dirty="0">
                <a:latin typeface="Calibri"/>
                <a:cs typeface="Calibri"/>
              </a:rPr>
              <a:t>s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h</a:t>
            </a:r>
            <a:r>
              <a:rPr sz="4400" b="1" spc="-90" dirty="0">
                <a:latin typeface="Calibri"/>
                <a:cs typeface="Calibri"/>
              </a:rPr>
              <a:t>a</a:t>
            </a:r>
            <a:r>
              <a:rPr sz="4400" b="1" spc="-45" dirty="0">
                <a:latin typeface="Calibri"/>
                <a:cs typeface="Calibri"/>
              </a:rPr>
              <a:t>v</a:t>
            </a:r>
            <a:r>
              <a:rPr sz="4400" b="1" dirty="0">
                <a:latin typeface="Calibri"/>
                <a:cs typeface="Calibri"/>
              </a:rPr>
              <a:t>e </a:t>
            </a:r>
            <a:r>
              <a:rPr sz="4400" b="1" spc="-25" dirty="0">
                <a:latin typeface="Calibri"/>
                <a:cs typeface="Calibri"/>
              </a:rPr>
              <a:t>a</a:t>
            </a:r>
            <a:r>
              <a:rPr sz="4400" b="1" spc="-10" dirty="0">
                <a:latin typeface="Calibri"/>
                <a:cs typeface="Calibri"/>
              </a:rPr>
              <a:t> </a:t>
            </a:r>
            <a:r>
              <a:rPr sz="4400" b="1" spc="-30" dirty="0">
                <a:latin typeface="Calibri"/>
                <a:cs typeface="Calibri"/>
              </a:rPr>
              <a:t>d</a:t>
            </a:r>
            <a:r>
              <a:rPr sz="4400" b="1" spc="-20" dirty="0">
                <a:latin typeface="Calibri"/>
                <a:cs typeface="Calibri"/>
              </a:rPr>
              <a:t>is</a:t>
            </a:r>
            <a:r>
              <a:rPr sz="4400" b="1" spc="-30" dirty="0">
                <a:latin typeface="Calibri"/>
                <a:cs typeface="Calibri"/>
              </a:rPr>
              <a:t>p</a:t>
            </a:r>
            <a:r>
              <a:rPr sz="4400" b="1" spc="-5" dirty="0">
                <a:latin typeface="Calibri"/>
                <a:cs typeface="Calibri"/>
              </a:rPr>
              <a:t>e</a:t>
            </a:r>
            <a:r>
              <a:rPr sz="4400" b="1" spc="-55" dirty="0">
                <a:latin typeface="Calibri"/>
                <a:cs typeface="Calibri"/>
              </a:rPr>
              <a:t>r</a:t>
            </a:r>
            <a:r>
              <a:rPr sz="4400" b="1" spc="-20" dirty="0">
                <a:latin typeface="Calibri"/>
                <a:cs typeface="Calibri"/>
              </a:rPr>
              <a:t>sal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100" dirty="0">
                <a:latin typeface="Calibri"/>
                <a:cs typeface="Calibri"/>
              </a:rPr>
              <a:t>r</a:t>
            </a:r>
            <a:r>
              <a:rPr sz="4400" b="1" spc="-70" dirty="0">
                <a:latin typeface="Calibri"/>
                <a:cs typeface="Calibri"/>
              </a:rPr>
              <a:t>a</a:t>
            </a:r>
            <a:r>
              <a:rPr sz="4400" b="1" spc="-8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a</a:t>
            </a:r>
            <a:r>
              <a:rPr sz="4400" b="1" spc="-30" dirty="0">
                <a:latin typeface="Calibri"/>
                <a:cs typeface="Calibri"/>
              </a:rPr>
              <a:t>bou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spc="15" dirty="0">
                <a:latin typeface="Calibri"/>
                <a:cs typeface="Calibri"/>
              </a:rPr>
              <a:t> </a:t>
            </a:r>
            <a:r>
              <a:rPr sz="4400" b="1" i="1" spc="-40" dirty="0">
                <a:latin typeface="Calibri"/>
                <a:cs typeface="Calibri"/>
              </a:rPr>
              <a:t>m</a:t>
            </a:r>
            <a:r>
              <a:rPr sz="4350" b="1" spc="15" baseline="-6704" dirty="0">
                <a:latin typeface="Calibri"/>
                <a:cs typeface="Calibri"/>
              </a:rPr>
              <a:t>2</a:t>
            </a:r>
            <a:r>
              <a:rPr sz="4400" b="1" spc="-30" dirty="0">
                <a:latin typeface="Calibri"/>
                <a:cs typeface="Calibri"/>
              </a:rPr>
              <a:t>=0</a:t>
            </a:r>
            <a:r>
              <a:rPr sz="4400" b="1" dirty="0">
                <a:latin typeface="Calibri"/>
                <a:cs typeface="Calibri"/>
              </a:rPr>
              <a:t>.</a:t>
            </a:r>
            <a:r>
              <a:rPr sz="4400" b="1" spc="-30" dirty="0">
                <a:latin typeface="Calibri"/>
                <a:cs typeface="Calibri"/>
              </a:rPr>
              <a:t>4</a:t>
            </a:r>
            <a:r>
              <a:rPr sz="4400" b="1" spc="-25" dirty="0">
                <a:latin typeface="Calibri"/>
                <a:cs typeface="Calibri"/>
              </a:rPr>
              <a:t>9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15" dirty="0">
                <a:latin typeface="Calibri"/>
                <a:cs typeface="Calibri"/>
              </a:rPr>
              <a:t>l</a:t>
            </a:r>
            <a:r>
              <a:rPr sz="4400" b="1" spc="-35" dirty="0">
                <a:latin typeface="Calibri"/>
                <a:cs typeface="Calibri"/>
              </a:rPr>
              <a:t>ow</a:t>
            </a:r>
            <a:r>
              <a:rPr sz="4400" b="1" dirty="0">
                <a:latin typeface="Calibri"/>
                <a:cs typeface="Calibri"/>
              </a:rPr>
              <a:t>er </a:t>
            </a:r>
            <a:r>
              <a:rPr sz="4400" b="1" spc="-25" dirty="0">
                <a:latin typeface="Calibri"/>
                <a:cs typeface="Calibri"/>
              </a:rPr>
              <a:t>than</a:t>
            </a:r>
            <a:r>
              <a:rPr sz="4400" b="1" spc="-10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ﬂes</a:t>
            </a:r>
            <a:r>
              <a:rPr sz="4400" b="1" spc="-85" dirty="0">
                <a:latin typeface="Calibri"/>
                <a:cs typeface="Calibri"/>
              </a:rPr>
              <a:t>h</a:t>
            </a:r>
            <a:r>
              <a:rPr sz="4400" b="1" spc="-25" dirty="0">
                <a:latin typeface="Calibri"/>
                <a:cs typeface="Calibri"/>
              </a:rPr>
              <a:t>y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c</a:t>
            </a:r>
            <a:r>
              <a:rPr sz="4400" b="1" spc="-30" dirty="0">
                <a:latin typeface="Calibri"/>
                <a:cs typeface="Calibri"/>
              </a:rPr>
              <a:t>on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li</a:t>
            </a:r>
            <a:r>
              <a:rPr sz="4400" b="1" spc="-30" dirty="0">
                <a:latin typeface="Calibri"/>
                <a:cs typeface="Calibri"/>
              </a:rPr>
              <a:t>n</a:t>
            </a:r>
            <a:r>
              <a:rPr sz="4400" b="1" spc="-5" dirty="0">
                <a:latin typeface="Calibri"/>
                <a:cs typeface="Calibri"/>
              </a:rPr>
              <a:t>ea</a:t>
            </a:r>
            <a:r>
              <a:rPr sz="4400" b="1" spc="-50" dirty="0">
                <a:latin typeface="Calibri"/>
                <a:cs typeface="Calibri"/>
              </a:rPr>
              <a:t>g</a:t>
            </a:r>
            <a:r>
              <a:rPr sz="4400" b="1" spc="-5" dirty="0">
                <a:latin typeface="Calibri"/>
                <a:cs typeface="Calibri"/>
              </a:rPr>
              <a:t>es</a:t>
            </a:r>
            <a:endParaRPr sz="4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400" dirty="0">
              <a:latin typeface="Times New Roman"/>
              <a:cs typeface="Times New Roman"/>
            </a:endParaRPr>
          </a:p>
          <a:p>
            <a:pPr marL="1181100" marR="8237855" algn="ctr">
              <a:lnSpc>
                <a:spcPct val="102400"/>
              </a:lnSpc>
              <a:spcBef>
                <a:spcPts val="272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20" dirty="0">
                <a:latin typeface="Calibri"/>
                <a:cs typeface="Calibri"/>
              </a:rPr>
              <a:t>i</a:t>
            </a:r>
            <a:r>
              <a:rPr sz="4800" b="1" spc="-80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an</a:t>
            </a:r>
            <a:r>
              <a:rPr sz="4800" b="1" spc="-5" dirty="0">
                <a:latin typeface="Calibri"/>
                <a:cs typeface="Calibri"/>
              </a:rPr>
              <a:t>ce </a:t>
            </a:r>
            <a:r>
              <a:rPr sz="4800" b="1" spc="-40" dirty="0">
                <a:latin typeface="Calibri"/>
                <a:cs typeface="Calibri"/>
              </a:rPr>
              <a:t>e</a:t>
            </a:r>
            <a:r>
              <a:rPr sz="4800" b="1" spc="-85" dirty="0">
                <a:latin typeface="Calibri"/>
                <a:cs typeface="Calibri"/>
              </a:rPr>
              <a:t>ﬀ</a:t>
            </a:r>
            <a:r>
              <a:rPr sz="4800" b="1" spc="-5" dirty="0">
                <a:latin typeface="Calibri"/>
                <a:cs typeface="Calibri"/>
              </a:rPr>
              <a:t>ec</a:t>
            </a:r>
            <a:r>
              <a:rPr sz="4800" b="1" spc="-15" dirty="0">
                <a:latin typeface="Calibri"/>
                <a:cs typeface="Calibri"/>
              </a:rPr>
              <a:t>t: </a:t>
            </a:r>
            <a:r>
              <a:rPr sz="4800" b="1" i="1" dirty="0">
                <a:latin typeface="Calibri"/>
                <a:cs typeface="Calibri"/>
              </a:rPr>
              <a:t>x</a:t>
            </a:r>
            <a:r>
              <a:rPr sz="4800" b="1" spc="-5" dirty="0">
                <a:latin typeface="Calibri"/>
                <a:cs typeface="Calibri"/>
              </a:rPr>
              <a:t>=</a:t>
            </a:r>
            <a:r>
              <a:rPr sz="4800" b="1" dirty="0">
                <a:latin typeface="Calibri"/>
                <a:cs typeface="Calibri"/>
              </a:rPr>
              <a:t>-</a:t>
            </a:r>
            <a:r>
              <a:rPr sz="4800" b="1" spc="-30" dirty="0">
                <a:latin typeface="Calibri"/>
                <a:cs typeface="Calibri"/>
              </a:rPr>
              <a:t>0</a:t>
            </a:r>
            <a:r>
              <a:rPr sz="4800" b="1" dirty="0">
                <a:latin typeface="Calibri"/>
                <a:cs typeface="Calibri"/>
              </a:rPr>
              <a:t>.</a:t>
            </a:r>
            <a:r>
              <a:rPr sz="4800" b="1" spc="-30" dirty="0">
                <a:latin typeface="Calibri"/>
                <a:cs typeface="Calibri"/>
              </a:rPr>
              <a:t>8</a:t>
            </a:r>
            <a:r>
              <a:rPr sz="4800" b="1" spc="-25" dirty="0">
                <a:latin typeface="Calibri"/>
                <a:cs typeface="Calibri"/>
              </a:rPr>
              <a:t>6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01065" y="5228880"/>
            <a:ext cx="3567429" cy="3621404"/>
          </a:xfrm>
          <a:custGeom>
            <a:avLst/>
            <a:gdLst/>
            <a:ahLst/>
            <a:cxnLst/>
            <a:rect l="l" t="t" r="r" b="b"/>
            <a:pathLst>
              <a:path w="3567429" h="3621404">
                <a:moveTo>
                  <a:pt x="0" y="0"/>
                </a:moveTo>
                <a:lnTo>
                  <a:pt x="3567135" y="0"/>
                </a:lnTo>
                <a:lnTo>
                  <a:pt x="3567135" y="3621202"/>
                </a:lnTo>
                <a:lnTo>
                  <a:pt x="0" y="36212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01065" y="5228880"/>
            <a:ext cx="3567135" cy="36212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08582" y="5267355"/>
            <a:ext cx="3567429" cy="3592195"/>
          </a:xfrm>
          <a:custGeom>
            <a:avLst/>
            <a:gdLst/>
            <a:ahLst/>
            <a:cxnLst/>
            <a:rect l="l" t="t" r="r" b="b"/>
            <a:pathLst>
              <a:path w="3567429" h="3592195">
                <a:moveTo>
                  <a:pt x="0" y="0"/>
                </a:moveTo>
                <a:lnTo>
                  <a:pt x="3567047" y="0"/>
                </a:lnTo>
                <a:lnTo>
                  <a:pt x="3567047" y="3591792"/>
                </a:lnTo>
                <a:lnTo>
                  <a:pt x="0" y="35917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08582" y="5267355"/>
            <a:ext cx="3567047" cy="359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2000" y="8839200"/>
            <a:ext cx="472821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85" dirty="0">
                <a:latin typeface="Calibri"/>
                <a:cs typeface="Calibri"/>
              </a:rPr>
              <a:t>T</a:t>
            </a:r>
            <a:r>
              <a:rPr sz="3600" b="1" spc="-80" dirty="0">
                <a:latin typeface="Calibri"/>
                <a:cs typeface="Calibri"/>
              </a:rPr>
              <a:t>r</a:t>
            </a:r>
            <a:r>
              <a:rPr sz="3600" b="1" spc="-15" dirty="0">
                <a:latin typeface="Calibri"/>
                <a:cs typeface="Calibri"/>
              </a:rPr>
              <a:t>ai</a:t>
            </a:r>
            <a:r>
              <a:rPr sz="3600" b="1" spc="-105" dirty="0">
                <a:latin typeface="Calibri"/>
                <a:cs typeface="Calibri"/>
              </a:rPr>
              <a:t>t</a:t>
            </a:r>
            <a:r>
              <a:rPr sz="3600" b="1" spc="-5" dirty="0">
                <a:latin typeface="Calibri"/>
                <a:cs typeface="Calibri"/>
              </a:rPr>
              <a:t>-</a:t>
            </a:r>
            <a:r>
              <a:rPr sz="3600" b="1" spc="-15" dirty="0">
                <a:latin typeface="Calibri"/>
                <a:cs typeface="Calibri"/>
              </a:rPr>
              <a:t>di</a:t>
            </a:r>
            <a:r>
              <a:rPr sz="3600" b="1" spc="-20" dirty="0">
                <a:latin typeface="Calibri"/>
                <a:cs typeface="Calibri"/>
              </a:rPr>
              <a:t>sp</a:t>
            </a:r>
            <a:r>
              <a:rPr sz="3600" b="1" dirty="0">
                <a:latin typeface="Calibri"/>
                <a:cs typeface="Calibri"/>
              </a:rPr>
              <a:t>e</a:t>
            </a:r>
            <a:r>
              <a:rPr sz="3600" b="1" spc="-4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s</a:t>
            </a:r>
            <a:r>
              <a:rPr sz="3600" b="1" spc="-15" dirty="0">
                <a:latin typeface="Calibri"/>
                <a:cs typeface="Calibri"/>
              </a:rPr>
              <a:t>al</a:t>
            </a:r>
            <a:r>
              <a:rPr sz="3600" b="1" dirty="0">
                <a:latin typeface="Calibri"/>
                <a:cs typeface="Calibri"/>
              </a:rPr>
              <a:t> m</a:t>
            </a:r>
            <a:r>
              <a:rPr sz="3600" b="1" spc="-20" dirty="0">
                <a:latin typeface="Calibri"/>
                <a:cs typeface="Calibri"/>
              </a:rPr>
              <a:t>odi</a:t>
            </a:r>
            <a:r>
              <a:rPr sz="3600" b="1" spc="-5" dirty="0">
                <a:latin typeface="Calibri"/>
                <a:cs typeface="Calibri"/>
              </a:rPr>
              <a:t>ﬁ</a:t>
            </a:r>
            <a:r>
              <a:rPr sz="3600" b="1" dirty="0">
                <a:latin typeface="Calibri"/>
                <a:cs typeface="Calibri"/>
              </a:rPr>
              <a:t>e</a:t>
            </a:r>
            <a:r>
              <a:rPr sz="3600" b="1" spc="-4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s</a:t>
            </a:r>
            <a:r>
              <a:rPr sz="3600" b="1" spc="-10" dirty="0">
                <a:latin typeface="Calibri"/>
                <a:cs typeface="Calibri"/>
              </a:rPr>
              <a:t>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37700" y="8839200"/>
            <a:ext cx="159258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i="1" spc="-30" dirty="0">
                <a:latin typeface="Calibri"/>
                <a:cs typeface="Calibri"/>
              </a:rPr>
              <a:t>m</a:t>
            </a:r>
            <a:r>
              <a:rPr sz="3600" b="1" spc="-22" baseline="-6944" dirty="0">
                <a:latin typeface="Calibri"/>
                <a:cs typeface="Calibri"/>
              </a:rPr>
              <a:t>2</a:t>
            </a:r>
            <a:r>
              <a:rPr sz="3600" b="1" spc="-25" dirty="0">
                <a:latin typeface="Calibri"/>
                <a:cs typeface="Calibri"/>
              </a:rPr>
              <a:t>=0</a:t>
            </a:r>
            <a:r>
              <a:rPr sz="3600" b="1" dirty="0">
                <a:latin typeface="Calibri"/>
                <a:cs typeface="Calibri"/>
              </a:rPr>
              <a:t>.</a:t>
            </a:r>
            <a:r>
              <a:rPr sz="3600" b="1" spc="-25" dirty="0">
                <a:latin typeface="Calibri"/>
                <a:cs typeface="Calibri"/>
              </a:rPr>
              <a:t>4</a:t>
            </a:r>
            <a:r>
              <a:rPr sz="3600" b="1" spc="-20" dirty="0">
                <a:latin typeface="Calibri"/>
                <a:cs typeface="Calibri"/>
              </a:rPr>
              <a:t>9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2500" y="8813800"/>
            <a:ext cx="136080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i="1" spc="-30" dirty="0">
                <a:latin typeface="Calibri"/>
                <a:cs typeface="Calibri"/>
              </a:rPr>
              <a:t>m</a:t>
            </a:r>
            <a:r>
              <a:rPr sz="3600" b="1" spc="-22" baseline="-6944" dirty="0">
                <a:latin typeface="Calibri"/>
                <a:cs typeface="Calibri"/>
              </a:rPr>
              <a:t>1</a:t>
            </a:r>
            <a:r>
              <a:rPr sz="3600" b="1" spc="-25" dirty="0">
                <a:latin typeface="Calibri"/>
                <a:cs typeface="Calibri"/>
              </a:rPr>
              <a:t>=1</a:t>
            </a:r>
            <a:r>
              <a:rPr sz="3600" b="1" dirty="0">
                <a:latin typeface="Calibri"/>
                <a:cs typeface="Calibri"/>
              </a:rPr>
              <a:t>.</a:t>
            </a:r>
            <a:r>
              <a:rPr sz="3600" b="1" spc="-20" dirty="0">
                <a:latin typeface="Calibri"/>
                <a:cs typeface="Calibri"/>
              </a:rPr>
              <a:t>0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406400" y="2996"/>
            <a:ext cx="9093200" cy="572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4400"/>
              </a:lnSpc>
            </a:pPr>
            <a:r>
              <a:rPr sz="4000" b="1" spc="-245" dirty="0">
                <a:latin typeface="Helvetica"/>
                <a:cs typeface="Helvetica"/>
              </a:rPr>
              <a:t>T</a:t>
            </a:r>
            <a:r>
              <a:rPr sz="4000" b="1" dirty="0">
                <a:latin typeface="Helvetica"/>
                <a:cs typeface="Helvetica"/>
              </a:rPr>
              <a:t>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t-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 </a:t>
            </a:r>
            <a:r>
              <a:rPr sz="4000" b="1" spc="-30" dirty="0">
                <a:latin typeface="Helvetica"/>
                <a:cs typeface="Helvetica"/>
              </a:rPr>
              <a:t>model</a:t>
            </a:r>
            <a:r>
              <a:rPr lang="en-US" sz="4000" b="1" spc="-30" dirty="0">
                <a:latin typeface="Helvetica"/>
                <a:cs typeface="Helvetica"/>
              </a:rPr>
              <a:t> results</a:t>
            </a:r>
            <a:endParaRPr sz="40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0132" y="524933"/>
            <a:ext cx="9753600" cy="9228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9400" y="345430"/>
            <a:ext cx="845566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30" dirty="0">
                <a:latin typeface="Helvetica"/>
                <a:cs typeface="Helvetica"/>
              </a:rPr>
              <a:t>S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25" dirty="0">
                <a:latin typeface="Helvetica"/>
                <a:cs typeface="Helvetica"/>
              </a:rPr>
              <a:t>ul</a:t>
            </a:r>
            <a:r>
              <a:rPr sz="4000" b="1" dirty="0">
                <a:latin typeface="Helvetica"/>
                <a:cs typeface="Helvetica"/>
              </a:rPr>
              <a:t>a</a:t>
            </a:r>
            <a:r>
              <a:rPr sz="4000" b="1" spc="-15" dirty="0">
                <a:latin typeface="Helvetica"/>
                <a:cs typeface="Helvetica"/>
              </a:rPr>
              <a:t>t</a:t>
            </a:r>
            <a:r>
              <a:rPr sz="4000" b="1" spc="-25" dirty="0">
                <a:latin typeface="Helvetica"/>
                <a:cs typeface="Helvetica"/>
              </a:rPr>
              <a:t>ion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test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15" dirty="0">
                <a:latin typeface="Helvetica"/>
                <a:cs typeface="Helvetica"/>
              </a:rPr>
              <a:t>f</a:t>
            </a:r>
            <a:r>
              <a:rPr sz="4000" b="1" spc="-30" dirty="0">
                <a:latin typeface="Helvetica"/>
                <a:cs typeface="Helvetica"/>
              </a:rPr>
              <a:t>o</a:t>
            </a:r>
            <a:r>
              <a:rPr sz="4000" b="1" dirty="0">
                <a:latin typeface="Helvetica"/>
                <a:cs typeface="Helvetica"/>
              </a:rPr>
              <a:t>r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25" dirty="0">
                <a:latin typeface="Helvetica"/>
                <a:cs typeface="Helvetica"/>
              </a:rPr>
              <a:t>in</a:t>
            </a:r>
            <a:r>
              <a:rPr sz="4000" b="1" dirty="0">
                <a:latin typeface="Helvetica"/>
                <a:cs typeface="Helvetica"/>
              </a:rPr>
              <a:t>fere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ce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0" dirty="0">
                <a:latin typeface="Helvetica"/>
                <a:cs typeface="Helvetica"/>
              </a:rPr>
              <a:t>o</a:t>
            </a:r>
            <a:r>
              <a:rPr sz="4000" b="1" dirty="0">
                <a:latin typeface="Helvetica"/>
                <a:cs typeface="Helvetica"/>
              </a:rPr>
              <a:t>f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i="1" dirty="0">
                <a:latin typeface="Helvetica"/>
                <a:cs typeface="Helvetica"/>
              </a:rPr>
              <a:t>m</a:t>
            </a:r>
            <a:r>
              <a:rPr sz="3975" b="1" baseline="-6289" dirty="0">
                <a:latin typeface="Helvetica"/>
                <a:cs typeface="Helvetica"/>
              </a:rPr>
              <a:t>2</a:t>
            </a:r>
            <a:r>
              <a:rPr sz="4000" b="1" dirty="0">
                <a:latin typeface="Helvetica"/>
                <a:cs typeface="Helvetica"/>
              </a:rPr>
              <a:t>: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9400" y="931664"/>
            <a:ext cx="474599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50" indent="-247650">
              <a:lnSpc>
                <a:spcPts val="3820"/>
              </a:lnSpc>
              <a:buFont typeface="Helvetica"/>
              <a:buChar char="-"/>
              <a:tabLst>
                <a:tab pos="260985" algn="l"/>
              </a:tabLst>
            </a:pPr>
            <a:r>
              <a:rPr sz="3200" b="1" dirty="0">
                <a:latin typeface="Helvetica"/>
                <a:cs typeface="Helvetica"/>
              </a:rPr>
              <a:t>str</a:t>
            </a:r>
            <a:r>
              <a:rPr sz="3200" b="1" spc="-25" dirty="0">
                <a:latin typeface="Helvetica"/>
                <a:cs typeface="Helvetica"/>
              </a:rPr>
              <a:t>on</a:t>
            </a:r>
            <a:r>
              <a:rPr sz="3200" b="1" spc="-20" dirty="0">
                <a:latin typeface="Helvetica"/>
                <a:cs typeface="Helvetica"/>
              </a:rPr>
              <a:t>g</a:t>
            </a:r>
            <a:r>
              <a:rPr sz="3200" b="1" spc="-5" dirty="0">
                <a:latin typeface="Helvetica"/>
                <a:cs typeface="Helvetica"/>
              </a:rPr>
              <a:t> </a:t>
            </a:r>
            <a:r>
              <a:rPr sz="3200" b="1" dirty="0">
                <a:latin typeface="Helvetica"/>
                <a:cs typeface="Helvetica"/>
              </a:rPr>
              <a:t>vs</a:t>
            </a:r>
            <a:r>
              <a:rPr sz="3200" b="1" spc="-10" dirty="0">
                <a:latin typeface="Helvetica"/>
                <a:cs typeface="Helvetica"/>
              </a:rPr>
              <a:t>.</a:t>
            </a:r>
            <a:r>
              <a:rPr sz="3200" b="1" spc="-5" dirty="0">
                <a:latin typeface="Helvetica"/>
                <a:cs typeface="Helvetica"/>
              </a:rPr>
              <a:t> </a:t>
            </a:r>
            <a:r>
              <a:rPr sz="3200" b="1" spc="-30" dirty="0">
                <a:latin typeface="Helvetica"/>
                <a:cs typeface="Helvetica"/>
              </a:rPr>
              <a:t>w</a:t>
            </a:r>
            <a:r>
              <a:rPr sz="3200" b="1" dirty="0">
                <a:latin typeface="Helvetica"/>
                <a:cs typeface="Helvetica"/>
              </a:rPr>
              <a:t>eak</a:t>
            </a:r>
            <a:r>
              <a:rPr sz="3200" b="1" spc="-5" dirty="0">
                <a:latin typeface="Helvetica"/>
                <a:cs typeface="Helvetica"/>
              </a:rPr>
              <a:t> </a:t>
            </a:r>
            <a:r>
              <a:rPr sz="3200" b="1" dirty="0">
                <a:latin typeface="Helvetica"/>
                <a:cs typeface="Helvetica"/>
              </a:rPr>
              <a:t>effects</a:t>
            </a:r>
            <a:endParaRPr sz="3200">
              <a:latin typeface="Helvetica"/>
              <a:cs typeface="Helvetica"/>
            </a:endParaRPr>
          </a:p>
          <a:p>
            <a:pPr marL="260350" indent="-247650">
              <a:lnSpc>
                <a:spcPts val="3820"/>
              </a:lnSpc>
              <a:buFont typeface="Helvetica"/>
              <a:buChar char="-"/>
              <a:tabLst>
                <a:tab pos="260985" algn="l"/>
              </a:tabLst>
            </a:pPr>
            <a:r>
              <a:rPr sz="3200" b="1" spc="-25" dirty="0">
                <a:latin typeface="Helvetica"/>
                <a:cs typeface="Helvetica"/>
              </a:rPr>
              <a:t>d</a:t>
            </a:r>
            <a:r>
              <a:rPr sz="3200" b="1" dirty="0">
                <a:latin typeface="Helvetica"/>
                <a:cs typeface="Helvetica"/>
              </a:rPr>
              <a:t>ataset</a:t>
            </a:r>
            <a:r>
              <a:rPr sz="3200" b="1" spc="-5" dirty="0">
                <a:latin typeface="Helvetica"/>
                <a:cs typeface="Helvetica"/>
              </a:rPr>
              <a:t> </a:t>
            </a:r>
            <a:r>
              <a:rPr sz="3200" b="1" dirty="0">
                <a:latin typeface="Helvetica"/>
                <a:cs typeface="Helvetica"/>
              </a:rPr>
              <a:t>s</a:t>
            </a:r>
            <a:r>
              <a:rPr sz="3200" b="1" spc="-15" dirty="0">
                <a:latin typeface="Helvetica"/>
                <a:cs typeface="Helvetica"/>
              </a:rPr>
              <a:t>i</a:t>
            </a:r>
            <a:r>
              <a:rPr sz="3200" b="1" dirty="0">
                <a:latin typeface="Helvetica"/>
                <a:cs typeface="Helvetica"/>
              </a:rPr>
              <a:t>ze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100" y="383530"/>
            <a:ext cx="10384155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algn="ctr">
              <a:lnSpc>
                <a:spcPct val="100000"/>
              </a:lnSpc>
            </a:pPr>
            <a:r>
              <a:rPr sz="4000" b="1" dirty="0">
                <a:latin typeface="Helvetica"/>
                <a:cs typeface="Helvetica"/>
              </a:rPr>
              <a:t>Ec</a:t>
            </a:r>
            <a:r>
              <a:rPr sz="4000" b="1" spc="-30" dirty="0">
                <a:latin typeface="Helvetica"/>
                <a:cs typeface="Helvetica"/>
              </a:rPr>
              <a:t>olog</a:t>
            </a:r>
            <a:r>
              <a:rPr sz="4000" b="1" dirty="0">
                <a:latin typeface="Helvetica"/>
                <a:cs typeface="Helvetica"/>
              </a:rPr>
              <a:t>y</a:t>
            </a:r>
            <a:r>
              <a:rPr sz="4000" b="1" spc="-15" dirty="0">
                <a:latin typeface="Helvetica"/>
                <a:cs typeface="Helvetica"/>
              </a:rPr>
              <a:t>-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25" dirty="0">
                <a:latin typeface="Helvetica"/>
                <a:cs typeface="Helvetica"/>
              </a:rPr>
              <a:t>di</a:t>
            </a:r>
            <a:r>
              <a:rPr sz="4000" b="1" dirty="0">
                <a:latin typeface="Helvetica"/>
                <a:cs typeface="Helvetica"/>
              </a:rPr>
              <a:t>s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ersa</a:t>
            </a:r>
            <a:r>
              <a:rPr sz="4000" b="1" spc="-15" dirty="0">
                <a:latin typeface="Helvetica"/>
                <a:cs typeface="Helvetica"/>
              </a:rPr>
              <a:t>l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25" dirty="0">
                <a:latin typeface="Helvetica"/>
                <a:cs typeface="Helvetica"/>
              </a:rPr>
              <a:t>n</a:t>
            </a:r>
            <a:endParaRPr sz="40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</a:pPr>
            <a:r>
              <a:rPr sz="4000" b="1" spc="-30" dirty="0">
                <a:latin typeface="Helvetica"/>
                <a:cs typeface="Helvetica"/>
              </a:rPr>
              <a:t>Indo</a:t>
            </a:r>
            <a:r>
              <a:rPr sz="4000" b="1" dirty="0">
                <a:latin typeface="Helvetica"/>
                <a:cs typeface="Helvetica"/>
              </a:rPr>
              <a:t>-Pac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f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c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tra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spc="-15" dirty="0">
                <a:latin typeface="Helvetica"/>
                <a:cs typeface="Helvetica"/>
              </a:rPr>
              <a:t>-</a:t>
            </a:r>
            <a:r>
              <a:rPr sz="4000" b="1" spc="-20" dirty="0">
                <a:latin typeface="Helvetica"/>
                <a:cs typeface="Helvetica"/>
              </a:rPr>
              <a:t>j</a:t>
            </a:r>
            <a:r>
              <a:rPr sz="4000" b="1" dirty="0">
                <a:latin typeface="Helvetica"/>
                <a:cs typeface="Helvetica"/>
              </a:rPr>
              <a:t>a</a:t>
            </a:r>
            <a:r>
              <a:rPr sz="4000" b="1" spc="-35" dirty="0">
                <a:latin typeface="Helvetica"/>
                <a:cs typeface="Helvetica"/>
              </a:rPr>
              <a:t>w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a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ts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(</a:t>
            </a:r>
            <a:r>
              <a:rPr sz="4000" b="1" i="1" spc="-35" dirty="0">
                <a:latin typeface="Helvetica"/>
                <a:cs typeface="Helvetica"/>
              </a:rPr>
              <a:t>Odon</a:t>
            </a:r>
            <a:r>
              <a:rPr sz="4000" b="1" i="1" spc="-15" dirty="0">
                <a:latin typeface="Helvetica"/>
                <a:cs typeface="Helvetica"/>
              </a:rPr>
              <a:t>t</a:t>
            </a:r>
            <a:r>
              <a:rPr sz="4000" b="1" i="1" spc="-30" dirty="0">
                <a:latin typeface="Helvetica"/>
                <a:cs typeface="Helvetica"/>
              </a:rPr>
              <a:t>o</a:t>
            </a:r>
            <a:r>
              <a:rPr sz="4000" b="1" i="1" dirty="0">
                <a:latin typeface="Helvetica"/>
                <a:cs typeface="Helvetica"/>
              </a:rPr>
              <a:t>mac</a:t>
            </a:r>
            <a:r>
              <a:rPr sz="4000" b="1" i="1" spc="-30" dirty="0">
                <a:latin typeface="Helvetica"/>
                <a:cs typeface="Helvetica"/>
              </a:rPr>
              <a:t>hu</a:t>
            </a:r>
            <a:r>
              <a:rPr sz="4000" b="1" i="1" dirty="0">
                <a:latin typeface="Helvetica"/>
                <a:cs typeface="Helvetica"/>
              </a:rPr>
              <a:t>s</a:t>
            </a:r>
            <a:r>
              <a:rPr sz="4000" b="1" dirty="0">
                <a:latin typeface="Helvetica"/>
                <a:cs typeface="Helvetica"/>
              </a:rPr>
              <a:t>)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2705" y="1769588"/>
            <a:ext cx="8875053" cy="3153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2705" y="1769587"/>
            <a:ext cx="8875395" cy="3154045"/>
          </a:xfrm>
          <a:custGeom>
            <a:avLst/>
            <a:gdLst/>
            <a:ahLst/>
            <a:cxnLst/>
            <a:rect l="l" t="t" r="r" b="b"/>
            <a:pathLst>
              <a:path w="8875395" h="3154045">
                <a:moveTo>
                  <a:pt x="0" y="0"/>
                </a:moveTo>
                <a:lnTo>
                  <a:pt x="8875053" y="0"/>
                </a:lnTo>
                <a:lnTo>
                  <a:pt x="8875053" y="3153713"/>
                </a:lnTo>
                <a:lnTo>
                  <a:pt x="0" y="315371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37187" y="2253110"/>
            <a:ext cx="2465321" cy="24653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304" y="4964146"/>
            <a:ext cx="6662028" cy="443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400" y="8944607"/>
            <a:ext cx="12569190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81900" marR="5080">
              <a:lnSpc>
                <a:spcPct val="100000"/>
              </a:lnSpc>
            </a:pPr>
            <a:r>
              <a:rPr sz="1000" spc="-10" dirty="0">
                <a:solidFill>
                  <a:srgbClr val="888888"/>
                </a:solidFill>
                <a:latin typeface="Helvetica"/>
                <a:cs typeface="Helvetica"/>
              </a:rPr>
              <a:t>Wheele</a:t>
            </a:r>
            <a:r>
              <a:rPr sz="1000" spc="-55" dirty="0">
                <a:solidFill>
                  <a:srgbClr val="888888"/>
                </a:solidFill>
                <a:latin typeface="Helvetica"/>
                <a:cs typeface="Helvetica"/>
              </a:rPr>
              <a:t>r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, </a:t>
            </a:r>
            <a:r>
              <a:rPr sz="1000" spc="-65" dirty="0">
                <a:solidFill>
                  <a:srgbClr val="888888"/>
                </a:solidFill>
                <a:latin typeface="Helvetica"/>
                <a:cs typeface="Helvetica"/>
              </a:rPr>
              <a:t>W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.M.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(1927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):</a:t>
            </a:r>
            <a:r>
              <a:rPr sz="1000" spc="-20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spc="-10" dirty="0">
                <a:solidFill>
                  <a:srgbClr val="888888"/>
                </a:solidFill>
                <a:latin typeface="Helvetica"/>
                <a:cs typeface="Helvetica"/>
              </a:rPr>
              <a:t>T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he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physiognomy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o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f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inse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cts. </a:t>
            </a:r>
            <a:r>
              <a:rPr sz="1000" i="1" spc="-10" dirty="0">
                <a:solidFill>
                  <a:srgbClr val="888888"/>
                </a:solidFill>
                <a:latin typeface="Helvetica"/>
                <a:cs typeface="Helvetica"/>
              </a:rPr>
              <a:t>Q</a:t>
            </a:r>
            <a:r>
              <a:rPr sz="1000" i="1" dirty="0">
                <a:solidFill>
                  <a:srgbClr val="888888"/>
                </a:solidFill>
                <a:latin typeface="Helvetica"/>
                <a:cs typeface="Helvetica"/>
              </a:rPr>
              <a:t>ua</a:t>
            </a:r>
            <a:r>
              <a:rPr sz="1000" i="1" spc="-5" dirty="0">
                <a:solidFill>
                  <a:srgbClr val="888888"/>
                </a:solidFill>
                <a:latin typeface="Helvetica"/>
                <a:cs typeface="Helvetica"/>
              </a:rPr>
              <a:t>rt</a:t>
            </a:r>
            <a:r>
              <a:rPr sz="1000" i="1" dirty="0">
                <a:solidFill>
                  <a:srgbClr val="888888"/>
                </a:solidFill>
                <a:latin typeface="Helvetica"/>
                <a:cs typeface="Helvetica"/>
              </a:rPr>
              <a:t>erly</a:t>
            </a:r>
            <a:r>
              <a:rPr sz="1000" i="1" spc="-5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i="1" dirty="0">
                <a:solidFill>
                  <a:srgbClr val="888888"/>
                </a:solidFill>
                <a:latin typeface="Helvetica"/>
                <a:cs typeface="Helvetica"/>
              </a:rPr>
              <a:t>Review</a:t>
            </a:r>
            <a:r>
              <a:rPr sz="1000" i="1" spc="-5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i="1" dirty="0">
                <a:solidFill>
                  <a:srgbClr val="888888"/>
                </a:solidFill>
                <a:latin typeface="Helvetica"/>
                <a:cs typeface="Helvetica"/>
              </a:rPr>
              <a:t>o</a:t>
            </a:r>
            <a:r>
              <a:rPr sz="1000" i="1" spc="-5" dirty="0">
                <a:solidFill>
                  <a:srgbClr val="888888"/>
                </a:solidFill>
                <a:latin typeface="Helvetica"/>
                <a:cs typeface="Helvetica"/>
              </a:rPr>
              <a:t>f </a:t>
            </a:r>
            <a:r>
              <a:rPr sz="1000" i="1" dirty="0">
                <a:solidFill>
                  <a:srgbClr val="888888"/>
                </a:solidFill>
                <a:latin typeface="Helvetica"/>
                <a:cs typeface="Helvetica"/>
              </a:rPr>
              <a:t>Biology</a:t>
            </a:r>
            <a:r>
              <a:rPr sz="1000" i="1" spc="-5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b="1" dirty="0">
                <a:solidFill>
                  <a:srgbClr val="888888"/>
                </a:solidFill>
                <a:latin typeface="Helvetica"/>
                <a:cs typeface="Helvetica"/>
              </a:rPr>
              <a:t>2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: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1-36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.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h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tt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p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s://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en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.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wikipedia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.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org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/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wiki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/F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ile</a:t>
            </a:r>
            <a:r>
              <a:rPr sz="1000" spc="-10" dirty="0">
                <a:solidFill>
                  <a:srgbClr val="888888"/>
                </a:solidFill>
                <a:latin typeface="Helvetica"/>
                <a:cs typeface="Helvetica"/>
              </a:rPr>
              <a:t>:O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don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t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omachusHead</a:t>
            </a:r>
            <a:r>
              <a:rPr sz="1000" spc="-10" dirty="0">
                <a:solidFill>
                  <a:srgbClr val="888888"/>
                </a:solidFill>
                <a:latin typeface="Helvetica"/>
                <a:cs typeface="Helvetica"/>
              </a:rPr>
              <a:t>W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heele</a:t>
            </a:r>
            <a:r>
              <a:rPr sz="1000" spc="-55" dirty="0">
                <a:solidFill>
                  <a:srgbClr val="888888"/>
                </a:solidFill>
                <a:latin typeface="Helvetica"/>
                <a:cs typeface="Helvetica"/>
              </a:rPr>
              <a:t>r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.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jpg</a:t>
            </a:r>
            <a:endParaRPr sz="10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37800" y="4762500"/>
            <a:ext cx="16579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45" dirty="0">
                <a:latin typeface="Calibri"/>
                <a:cs typeface="Calibri"/>
              </a:rPr>
              <a:t>P</a:t>
            </a:r>
            <a:r>
              <a:rPr sz="1600" spc="-30" dirty="0">
                <a:latin typeface="Calibri"/>
                <a:cs typeface="Calibri"/>
              </a:rPr>
              <a:t>av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l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36407" y="5579065"/>
            <a:ext cx="152400" cy="35274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https://en.wikipedia.org/wiki/File:Odontomachus_monticola.jpg</a:t>
            </a:r>
            <a:endParaRPr sz="10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82200" y="1943100"/>
            <a:ext cx="482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With</a:t>
            </a:r>
            <a:r>
              <a:rPr sz="1600" spc="-5" dirty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97967" y="5413620"/>
            <a:ext cx="5227453" cy="35067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97967" y="5413619"/>
            <a:ext cx="5227955" cy="3507104"/>
          </a:xfrm>
          <a:custGeom>
            <a:avLst/>
            <a:gdLst/>
            <a:ahLst/>
            <a:cxnLst/>
            <a:rect l="l" t="t" r="r" b="b"/>
            <a:pathLst>
              <a:path w="5227955" h="3507104">
                <a:moveTo>
                  <a:pt x="0" y="0"/>
                </a:moveTo>
                <a:lnTo>
                  <a:pt x="5227453" y="0"/>
                </a:lnTo>
                <a:lnTo>
                  <a:pt x="5227453" y="3506777"/>
                </a:lnTo>
                <a:lnTo>
                  <a:pt x="0" y="35067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673225">
              <a:lnSpc>
                <a:spcPct val="100000"/>
              </a:lnSpc>
            </a:pPr>
            <a:r>
              <a:rPr spc="-30" dirty="0"/>
              <a:t>Th</a:t>
            </a:r>
            <a:r>
              <a:rPr dirty="0"/>
              <a:t>e</a:t>
            </a:r>
            <a:r>
              <a:rPr spc="-5" dirty="0"/>
              <a:t> </a:t>
            </a:r>
            <a:r>
              <a:rPr spc="-320" dirty="0"/>
              <a:t>T</a:t>
            </a:r>
            <a:r>
              <a:rPr dirty="0"/>
              <a:t>ax</a:t>
            </a:r>
            <a:r>
              <a:rPr spc="-30" dirty="0"/>
              <a:t>o</a:t>
            </a:r>
            <a:r>
              <a:rPr spc="-25" dirty="0"/>
              <a:t>n</a:t>
            </a:r>
            <a:r>
              <a:rPr spc="-5" dirty="0"/>
              <a:t> </a:t>
            </a:r>
            <a:r>
              <a:rPr dirty="0"/>
              <a:t>Cyc</a:t>
            </a:r>
            <a:r>
              <a:rPr spc="-20" dirty="0"/>
              <a:t>l</a:t>
            </a:r>
            <a:r>
              <a:rPr dirty="0"/>
              <a:t>e</a:t>
            </a:r>
            <a:r>
              <a:rPr spc="-5" dirty="0"/>
              <a:t> </a:t>
            </a:r>
            <a:r>
              <a:rPr dirty="0"/>
              <a:t>Hy</a:t>
            </a:r>
            <a:r>
              <a:rPr spc="-30" dirty="0"/>
              <a:t>po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es</a:t>
            </a:r>
            <a:r>
              <a:rPr spc="-20" dirty="0"/>
              <a:t>i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5529" y="1522031"/>
            <a:ext cx="8848375" cy="4270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5529" y="1522031"/>
            <a:ext cx="8848725" cy="4270375"/>
          </a:xfrm>
          <a:custGeom>
            <a:avLst/>
            <a:gdLst/>
            <a:ahLst/>
            <a:cxnLst/>
            <a:rect l="l" t="t" r="r" b="b"/>
            <a:pathLst>
              <a:path w="8848725" h="4270375">
                <a:moveTo>
                  <a:pt x="0" y="0"/>
                </a:moveTo>
                <a:lnTo>
                  <a:pt x="8848375" y="0"/>
                </a:lnTo>
                <a:lnTo>
                  <a:pt x="8848375" y="4270302"/>
                </a:lnTo>
                <a:lnTo>
                  <a:pt x="0" y="42703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11600" y="5877049"/>
            <a:ext cx="66421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h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ttp://ww</a:t>
            </a:r>
            <a:r>
              <a:rPr sz="1200" spc="-7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w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ourdailyread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co</a:t>
            </a:r>
            <a:r>
              <a:rPr sz="1200" spc="-1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m/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2015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04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island-biogeography-revisi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ed-online-book-club-chap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er-one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endParaRPr sz="1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8307" y="1729348"/>
            <a:ext cx="4158962" cy="5219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28708"/>
            <a:ext cx="4064615" cy="5693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1638" rIns="0" bIns="0" rtlCol="0">
            <a:spAutoFit/>
          </a:bodyPr>
          <a:lstStyle/>
          <a:p>
            <a:pPr marL="1685925">
              <a:lnSpc>
                <a:spcPct val="100000"/>
              </a:lnSpc>
            </a:pPr>
            <a:r>
              <a:rPr sz="4800" dirty="0">
                <a:latin typeface="Gill Sans"/>
                <a:cs typeface="Gill Sans"/>
              </a:rPr>
              <a:t>Comp</a:t>
            </a:r>
            <a:r>
              <a:rPr sz="4800" spc="65" dirty="0">
                <a:latin typeface="Gill Sans"/>
                <a:cs typeface="Gill Sans"/>
              </a:rPr>
              <a:t>a</a:t>
            </a:r>
            <a:r>
              <a:rPr sz="4800" spc="-210" dirty="0">
                <a:latin typeface="Gill Sans"/>
                <a:cs typeface="Gill Sans"/>
              </a:rPr>
              <a:t>r</a:t>
            </a:r>
            <a:r>
              <a:rPr sz="4800" spc="-5" dirty="0">
                <a:latin typeface="Gill Sans"/>
                <a:cs typeface="Gill Sans"/>
              </a:rPr>
              <a:t>ison</a:t>
            </a:r>
            <a:r>
              <a:rPr sz="4800" dirty="0">
                <a:latin typeface="Gill Sans"/>
                <a:cs typeface="Gill Sans"/>
              </a:rPr>
              <a:t>:</a:t>
            </a:r>
            <a:r>
              <a:rPr sz="4800" spc="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3 </a:t>
            </a:r>
            <a:r>
              <a:rPr sz="4800" spc="-5" dirty="0">
                <a:latin typeface="Gill Sans"/>
                <a:cs typeface="Gill Sans"/>
              </a:rPr>
              <a:t>models</a:t>
            </a:r>
            <a:endParaRPr sz="4800" dirty="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07507" y="7505700"/>
            <a:ext cx="3048000" cy="19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36100" y="9486986"/>
            <a:ext cx="34156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u="sng" dirty="0">
                <a:latin typeface="Gill Sans"/>
                <a:cs typeface="Gill Sans"/>
                <a:hlinkClick r:id="rId6"/>
              </a:rPr>
              <a:t>http: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//farm8.stati</a:t>
            </a:r>
            <a:r>
              <a:rPr sz="1000" u="sng" spc="10" dirty="0">
                <a:latin typeface="Gill Sans"/>
                <a:cs typeface="Gill Sans"/>
                <a:hlinkClick r:id="rId6"/>
              </a:rPr>
              <a:t>c</a:t>
            </a:r>
            <a:r>
              <a:rPr sz="1000" u="sng" dirty="0">
                <a:latin typeface="Gill Sans"/>
                <a:cs typeface="Gill Sans"/>
                <a:hlinkClick r:id="rId6"/>
              </a:rPr>
              <a:t>.</a:t>
            </a:r>
            <a:r>
              <a:rPr sz="1000" u="sng" spc="5" dirty="0">
                <a:latin typeface="Gill Sans"/>
                <a:cs typeface="Gill Sans"/>
                <a:hlinkClick r:id="rId6"/>
              </a:rPr>
              <a:t>fli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ck</a:t>
            </a:r>
            <a:r>
              <a:rPr sz="1000" u="sng" spc="-110" dirty="0">
                <a:latin typeface="Gill Sans"/>
                <a:cs typeface="Gill Sans"/>
                <a:hlinkClick r:id="rId6"/>
              </a:rPr>
              <a:t>r</a:t>
            </a:r>
            <a:r>
              <a:rPr sz="1000" u="sng" dirty="0">
                <a:latin typeface="Gill Sans"/>
                <a:cs typeface="Gill Sans"/>
                <a:hlinkClick r:id="rId6"/>
              </a:rPr>
              <a:t>.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com/7446/9252634315_0ecf0ba853_</a:t>
            </a:r>
            <a:r>
              <a:rPr sz="1000" u="sng" dirty="0">
                <a:latin typeface="Gill Sans"/>
                <a:cs typeface="Gill Sans"/>
                <a:hlinkClick r:id="rId6"/>
              </a:rPr>
              <a:t>m.j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pg</a:t>
            </a:r>
            <a:endParaRPr sz="1000" dirty="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5000" y="7264400"/>
            <a:ext cx="13125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i="1" dirty="0">
                <a:latin typeface="Calibri"/>
                <a:cs typeface="Calibri"/>
              </a:rPr>
              <a:t>P</a:t>
            </a:r>
            <a:r>
              <a:rPr sz="1200" b="1" i="1" spc="-20" dirty="0">
                <a:latin typeface="Calibri"/>
                <a:cs typeface="Calibri"/>
              </a:rPr>
              <a:t>s</a:t>
            </a:r>
            <a:r>
              <a:rPr sz="1200" b="1" i="1" spc="-10" dirty="0">
                <a:latin typeface="Calibri"/>
                <a:cs typeface="Calibri"/>
              </a:rPr>
              <a:t>yc</a:t>
            </a:r>
            <a:r>
              <a:rPr sz="1200" b="1" i="1" spc="-5" dirty="0">
                <a:latin typeface="Calibri"/>
                <a:cs typeface="Calibri"/>
              </a:rPr>
              <a:t>hotr</a:t>
            </a:r>
            <a:r>
              <a:rPr sz="1200" b="1" i="1" spc="-10" dirty="0">
                <a:latin typeface="Calibri"/>
                <a:cs typeface="Calibri"/>
              </a:rPr>
              <a:t>ia</a:t>
            </a:r>
            <a:r>
              <a:rPr sz="1200" b="1" i="1" dirty="0">
                <a:latin typeface="Calibri"/>
                <a:cs typeface="Calibri"/>
              </a:rPr>
              <a:t> </a:t>
            </a:r>
            <a:r>
              <a:rPr sz="1200" b="1" i="1" spc="-5" dirty="0">
                <a:latin typeface="Calibri"/>
                <a:cs typeface="Calibri"/>
              </a:rPr>
              <a:t>h</a:t>
            </a:r>
            <a:r>
              <a:rPr sz="1200" b="1" i="1" spc="-30" dirty="0">
                <a:latin typeface="Calibri"/>
                <a:cs typeface="Calibri"/>
              </a:rPr>
              <a:t>e</a:t>
            </a:r>
            <a:r>
              <a:rPr sz="1200" b="1" i="1" spc="-25" dirty="0">
                <a:latin typeface="Calibri"/>
                <a:cs typeface="Calibri"/>
              </a:rPr>
              <a:t>x</a:t>
            </a:r>
            <a:r>
              <a:rPr sz="1200" b="1" i="1" spc="-10" dirty="0">
                <a:latin typeface="Calibri"/>
                <a:cs typeface="Calibri"/>
              </a:rPr>
              <a:t>andra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9500" y="1357234"/>
            <a:ext cx="1832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Gill Sans"/>
                <a:cs typeface="Gill Sans"/>
              </a:rPr>
              <a:t>Model</a:t>
            </a:r>
            <a:r>
              <a:rPr sz="2400" b="1" spc="-10" dirty="0">
                <a:latin typeface="Gill Sans"/>
                <a:cs typeface="Gill Sans"/>
              </a:rPr>
              <a:t>: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20" dirty="0">
                <a:latin typeface="Gill Sans"/>
                <a:cs typeface="Gill Sans"/>
              </a:rPr>
              <a:t>D</a:t>
            </a:r>
            <a:r>
              <a:rPr sz="2400" b="1" dirty="0">
                <a:latin typeface="Gill Sans"/>
                <a:cs typeface="Gill Sans"/>
              </a:rPr>
              <a:t>EC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09010" y="1739298"/>
            <a:ext cx="4132303" cy="5171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95900" y="1369934"/>
            <a:ext cx="640905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6365" algn="l"/>
              </a:tabLst>
            </a:pPr>
            <a:r>
              <a:rPr sz="2400" b="1" dirty="0">
                <a:latin typeface="Gill Sans"/>
                <a:cs typeface="Gill Sans"/>
              </a:rPr>
              <a:t>Model</a:t>
            </a:r>
            <a:r>
              <a:rPr sz="2400" b="1" spc="-10" dirty="0">
                <a:latin typeface="Gill Sans"/>
                <a:cs typeface="Gill Sans"/>
              </a:rPr>
              <a:t>: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DI</a:t>
            </a:r>
            <a:r>
              <a:rPr sz="2400" b="1" spc="-195" dirty="0">
                <a:latin typeface="Gill Sans"/>
                <a:cs typeface="Gill Sans"/>
              </a:rPr>
              <a:t>V</a:t>
            </a:r>
            <a:r>
              <a:rPr sz="2400" b="1" dirty="0">
                <a:latin typeface="Gill Sans"/>
                <a:cs typeface="Gill Sans"/>
              </a:rPr>
              <a:t>A	Model</a:t>
            </a:r>
            <a:r>
              <a:rPr sz="2400" b="1" spc="-10" dirty="0">
                <a:latin typeface="Gill Sans"/>
                <a:cs typeface="Gill Sans"/>
              </a:rPr>
              <a:t>: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20" dirty="0">
                <a:latin typeface="Gill Sans"/>
                <a:cs typeface="Gill Sans"/>
              </a:rPr>
              <a:t>Ba</a:t>
            </a:r>
            <a:r>
              <a:rPr sz="2400" b="1" dirty="0">
                <a:latin typeface="Gill Sans"/>
                <a:cs typeface="Gill Sans"/>
              </a:rPr>
              <a:t>yA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</a:t>
            </a:r>
            <a:r>
              <a:rPr sz="2400" b="1" spc="-15" dirty="0">
                <a:latin typeface="Gill Sans"/>
                <a:cs typeface="Gill Sans"/>
              </a:rPr>
              <a:t>a</a:t>
            </a:r>
            <a:endParaRPr sz="2400">
              <a:latin typeface="Gill Sans"/>
              <a:cs typeface="Gill San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577107" y="7448550"/>
          <a:ext cx="1751557" cy="188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86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9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spc="-3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auai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61FF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Oahu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3D5FD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M=Maui-Nui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C41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69900"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3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400" b="1" spc="5" dirty="0">
                          <a:latin typeface="Calibri"/>
                          <a:cs typeface="Calibri"/>
                        </a:rPr>
                        <a:t>’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40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673225">
              <a:lnSpc>
                <a:spcPct val="100000"/>
              </a:lnSpc>
            </a:pPr>
            <a:r>
              <a:rPr spc="-30" dirty="0"/>
              <a:t>Th</a:t>
            </a:r>
            <a:r>
              <a:rPr dirty="0"/>
              <a:t>e</a:t>
            </a:r>
            <a:r>
              <a:rPr spc="-5" dirty="0"/>
              <a:t> </a:t>
            </a:r>
            <a:r>
              <a:rPr spc="-320" dirty="0"/>
              <a:t>T</a:t>
            </a:r>
            <a:r>
              <a:rPr dirty="0"/>
              <a:t>ax</a:t>
            </a:r>
            <a:r>
              <a:rPr spc="-30" dirty="0"/>
              <a:t>o</a:t>
            </a:r>
            <a:r>
              <a:rPr spc="-25" dirty="0"/>
              <a:t>n</a:t>
            </a:r>
            <a:r>
              <a:rPr spc="-5" dirty="0"/>
              <a:t> </a:t>
            </a:r>
            <a:r>
              <a:rPr dirty="0"/>
              <a:t>Cyc</a:t>
            </a:r>
            <a:r>
              <a:rPr spc="-20" dirty="0"/>
              <a:t>l</a:t>
            </a:r>
            <a:r>
              <a:rPr dirty="0"/>
              <a:t>e</a:t>
            </a:r>
            <a:r>
              <a:rPr spc="-5" dirty="0"/>
              <a:t> </a:t>
            </a:r>
            <a:r>
              <a:rPr dirty="0"/>
              <a:t>Hy</a:t>
            </a:r>
            <a:r>
              <a:rPr spc="-30" dirty="0"/>
              <a:t>po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es</a:t>
            </a:r>
            <a:r>
              <a:rPr spc="-20" dirty="0"/>
              <a:t>i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5529" y="1522031"/>
            <a:ext cx="8848375" cy="4270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5529" y="1522031"/>
            <a:ext cx="8848725" cy="4270375"/>
          </a:xfrm>
          <a:custGeom>
            <a:avLst/>
            <a:gdLst/>
            <a:ahLst/>
            <a:cxnLst/>
            <a:rect l="l" t="t" r="r" b="b"/>
            <a:pathLst>
              <a:path w="8848725" h="4270375">
                <a:moveTo>
                  <a:pt x="0" y="0"/>
                </a:moveTo>
                <a:lnTo>
                  <a:pt x="8848375" y="0"/>
                </a:lnTo>
                <a:lnTo>
                  <a:pt x="8848375" y="4270302"/>
                </a:lnTo>
                <a:lnTo>
                  <a:pt x="0" y="42703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11600" y="5877049"/>
            <a:ext cx="66421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h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ttp://ww</a:t>
            </a:r>
            <a:r>
              <a:rPr sz="1200" spc="-7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w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ourdailyread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co</a:t>
            </a:r>
            <a:r>
              <a:rPr sz="1200" spc="-1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m/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2015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04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island-biogeography-revisi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ed-online-book-club-chap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er-one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00" y="6907522"/>
            <a:ext cx="5189220" cy="177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3000" b="1" spc="-20" dirty="0">
                <a:latin typeface="Helvetica"/>
                <a:cs typeface="Helvetica"/>
              </a:rPr>
              <a:t>Our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0" dirty="0">
                <a:latin typeface="Helvetica"/>
                <a:cs typeface="Helvetica"/>
              </a:rPr>
              <a:t>biogeographical</a:t>
            </a:r>
            <a:r>
              <a:rPr sz="3000" b="1" spc="-1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models</a:t>
            </a:r>
            <a:r>
              <a:rPr sz="3000" b="1" spc="-1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don</a:t>
            </a:r>
            <a:r>
              <a:rPr sz="3000" b="1" spc="-10" dirty="0">
                <a:latin typeface="Helvetica"/>
                <a:cs typeface="Helvetica"/>
              </a:rPr>
              <a:t>’</a:t>
            </a:r>
            <a:r>
              <a:rPr sz="3000" b="1" dirty="0">
                <a:latin typeface="Helvetica"/>
                <a:cs typeface="Helvetica"/>
              </a:rPr>
              <a:t>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test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a</a:t>
            </a:r>
            <a:r>
              <a:rPr sz="3000" b="1" spc="-10" dirty="0">
                <a:latin typeface="Helvetica"/>
                <a:cs typeface="Helvetica"/>
              </a:rPr>
              <a:t>ll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as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ects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f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t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e </a:t>
            </a:r>
            <a:r>
              <a:rPr sz="3000" b="1" spc="-245" dirty="0">
                <a:latin typeface="Helvetica"/>
                <a:cs typeface="Helvetica"/>
              </a:rPr>
              <a:t>T</a:t>
            </a:r>
            <a:r>
              <a:rPr sz="3000" b="1" spc="-25" dirty="0">
                <a:latin typeface="Helvetica"/>
                <a:cs typeface="Helvetica"/>
              </a:rPr>
              <a:t>a</a:t>
            </a:r>
            <a:r>
              <a:rPr sz="3000" b="1" spc="-5" dirty="0">
                <a:latin typeface="Helvetica"/>
                <a:cs typeface="Helvetica"/>
              </a:rPr>
              <a:t>x</a:t>
            </a:r>
            <a:r>
              <a:rPr sz="3000" b="1" spc="-20" dirty="0">
                <a:latin typeface="Helvetica"/>
                <a:cs typeface="Helvetica"/>
              </a:rPr>
              <a:t>on</a:t>
            </a:r>
            <a:r>
              <a:rPr sz="3000" b="1" dirty="0">
                <a:latin typeface="Helvetica"/>
                <a:cs typeface="Helvetica"/>
              </a:rPr>
              <a:t> </a:t>
            </a:r>
            <a:r>
              <a:rPr sz="3000" b="1" spc="-5" dirty="0">
                <a:latin typeface="Helvetica"/>
                <a:cs typeface="Helvetica"/>
              </a:rPr>
              <a:t>Cyc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dirty="0">
                <a:latin typeface="Helvetica"/>
                <a:cs typeface="Helvetica"/>
              </a:rPr>
              <a:t>e </a:t>
            </a:r>
            <a:r>
              <a:rPr sz="3000" b="1" spc="-15" dirty="0">
                <a:latin typeface="Helvetica"/>
                <a:cs typeface="Helvetica"/>
              </a:rPr>
              <a:t>id</a:t>
            </a:r>
            <a:r>
              <a:rPr sz="3000" b="1" spc="-5" dirty="0">
                <a:latin typeface="Helvetica"/>
                <a:cs typeface="Helvetica"/>
              </a:rPr>
              <a:t>e</a:t>
            </a:r>
            <a:r>
              <a:rPr sz="3000" b="1" dirty="0">
                <a:latin typeface="Helvetica"/>
                <a:cs typeface="Helvetica"/>
              </a:rPr>
              <a:t>a</a:t>
            </a:r>
            <a:endParaRPr sz="30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</a:pPr>
            <a:r>
              <a:rPr sz="3000" b="1" spc="-20" dirty="0">
                <a:latin typeface="Helvetica"/>
                <a:cs typeface="Helvetica"/>
              </a:rPr>
              <a:t>(w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c</a:t>
            </a:r>
            <a:r>
              <a:rPr sz="3000" b="1" spc="-20" dirty="0">
                <a:latin typeface="Helvetica"/>
                <a:cs typeface="Helvetica"/>
              </a:rPr>
              <a:t>h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s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qu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te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c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m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dirty="0">
                <a:latin typeface="Helvetica"/>
                <a:cs typeface="Helvetica"/>
              </a:rPr>
              <a:t>ex)</a:t>
            </a:r>
            <a:endParaRPr sz="3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673225">
              <a:lnSpc>
                <a:spcPct val="100000"/>
              </a:lnSpc>
            </a:pPr>
            <a:r>
              <a:rPr spc="-30" dirty="0"/>
              <a:t>Th</a:t>
            </a:r>
            <a:r>
              <a:rPr dirty="0"/>
              <a:t>e</a:t>
            </a:r>
            <a:r>
              <a:rPr spc="-5" dirty="0"/>
              <a:t> </a:t>
            </a:r>
            <a:r>
              <a:rPr spc="-320" dirty="0"/>
              <a:t>T</a:t>
            </a:r>
            <a:r>
              <a:rPr dirty="0"/>
              <a:t>ax</a:t>
            </a:r>
            <a:r>
              <a:rPr spc="-30" dirty="0"/>
              <a:t>o</a:t>
            </a:r>
            <a:r>
              <a:rPr spc="-25" dirty="0"/>
              <a:t>n</a:t>
            </a:r>
            <a:r>
              <a:rPr spc="-5" dirty="0"/>
              <a:t> </a:t>
            </a:r>
            <a:r>
              <a:rPr dirty="0"/>
              <a:t>Cyc</a:t>
            </a:r>
            <a:r>
              <a:rPr spc="-20" dirty="0"/>
              <a:t>l</a:t>
            </a:r>
            <a:r>
              <a:rPr dirty="0"/>
              <a:t>e</a:t>
            </a:r>
            <a:r>
              <a:rPr spc="-5" dirty="0"/>
              <a:t> </a:t>
            </a:r>
            <a:r>
              <a:rPr dirty="0"/>
              <a:t>Hy</a:t>
            </a:r>
            <a:r>
              <a:rPr spc="-30" dirty="0"/>
              <a:t>po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es</a:t>
            </a:r>
            <a:r>
              <a:rPr spc="-20" dirty="0"/>
              <a:t>i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5529" y="1522031"/>
            <a:ext cx="8848375" cy="4270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5529" y="1522031"/>
            <a:ext cx="8848725" cy="4270375"/>
          </a:xfrm>
          <a:custGeom>
            <a:avLst/>
            <a:gdLst/>
            <a:ahLst/>
            <a:cxnLst/>
            <a:rect l="l" t="t" r="r" b="b"/>
            <a:pathLst>
              <a:path w="8848725" h="4270375">
                <a:moveTo>
                  <a:pt x="0" y="0"/>
                </a:moveTo>
                <a:lnTo>
                  <a:pt x="8848375" y="0"/>
                </a:lnTo>
                <a:lnTo>
                  <a:pt x="8848375" y="4270302"/>
                </a:lnTo>
                <a:lnTo>
                  <a:pt x="0" y="42703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11600" y="5877049"/>
            <a:ext cx="66421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h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ttp://ww</a:t>
            </a:r>
            <a:r>
              <a:rPr sz="1200" spc="-7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w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ourdailyread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co</a:t>
            </a:r>
            <a:r>
              <a:rPr sz="1200" spc="-1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m/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2015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04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island-biogeography-revisi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ed-online-book-club-chap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er-one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00" y="6907522"/>
            <a:ext cx="5189220" cy="177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3000" b="1" spc="-20" dirty="0">
                <a:latin typeface="Helvetica"/>
                <a:cs typeface="Helvetica"/>
              </a:rPr>
              <a:t>Our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0" dirty="0">
                <a:latin typeface="Helvetica"/>
                <a:cs typeface="Helvetica"/>
              </a:rPr>
              <a:t>biogeographical</a:t>
            </a:r>
            <a:r>
              <a:rPr sz="3000" b="1" spc="-1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models</a:t>
            </a:r>
            <a:r>
              <a:rPr sz="3000" b="1" spc="-1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don</a:t>
            </a:r>
            <a:r>
              <a:rPr sz="3000" b="1" spc="-10" dirty="0">
                <a:latin typeface="Helvetica"/>
                <a:cs typeface="Helvetica"/>
              </a:rPr>
              <a:t>’</a:t>
            </a:r>
            <a:r>
              <a:rPr sz="3000" b="1" dirty="0">
                <a:latin typeface="Helvetica"/>
                <a:cs typeface="Helvetica"/>
              </a:rPr>
              <a:t>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test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a</a:t>
            </a:r>
            <a:r>
              <a:rPr sz="3000" b="1" spc="-10" dirty="0">
                <a:latin typeface="Helvetica"/>
                <a:cs typeface="Helvetica"/>
              </a:rPr>
              <a:t>ll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as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ects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f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t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e </a:t>
            </a:r>
            <a:r>
              <a:rPr sz="3000" b="1" spc="-245" dirty="0">
                <a:latin typeface="Helvetica"/>
                <a:cs typeface="Helvetica"/>
              </a:rPr>
              <a:t>T</a:t>
            </a:r>
            <a:r>
              <a:rPr sz="3000" b="1" spc="-25" dirty="0">
                <a:latin typeface="Helvetica"/>
                <a:cs typeface="Helvetica"/>
              </a:rPr>
              <a:t>a</a:t>
            </a:r>
            <a:r>
              <a:rPr sz="3000" b="1" spc="-5" dirty="0">
                <a:latin typeface="Helvetica"/>
                <a:cs typeface="Helvetica"/>
              </a:rPr>
              <a:t>x</a:t>
            </a:r>
            <a:r>
              <a:rPr sz="3000" b="1" spc="-20" dirty="0">
                <a:latin typeface="Helvetica"/>
                <a:cs typeface="Helvetica"/>
              </a:rPr>
              <a:t>on</a:t>
            </a:r>
            <a:r>
              <a:rPr sz="3000" b="1" dirty="0">
                <a:latin typeface="Helvetica"/>
                <a:cs typeface="Helvetica"/>
              </a:rPr>
              <a:t> </a:t>
            </a:r>
            <a:r>
              <a:rPr sz="3000" b="1" spc="-5" dirty="0">
                <a:latin typeface="Helvetica"/>
                <a:cs typeface="Helvetica"/>
              </a:rPr>
              <a:t>Cyc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dirty="0">
                <a:latin typeface="Helvetica"/>
                <a:cs typeface="Helvetica"/>
              </a:rPr>
              <a:t>e </a:t>
            </a:r>
            <a:r>
              <a:rPr sz="3000" b="1" spc="-15" dirty="0">
                <a:latin typeface="Helvetica"/>
                <a:cs typeface="Helvetica"/>
              </a:rPr>
              <a:t>id</a:t>
            </a:r>
            <a:r>
              <a:rPr sz="3000" b="1" spc="-5" dirty="0">
                <a:latin typeface="Helvetica"/>
                <a:cs typeface="Helvetica"/>
              </a:rPr>
              <a:t>e</a:t>
            </a:r>
            <a:r>
              <a:rPr sz="3000" b="1" dirty="0">
                <a:latin typeface="Helvetica"/>
                <a:cs typeface="Helvetica"/>
              </a:rPr>
              <a:t>a</a:t>
            </a:r>
            <a:endParaRPr sz="30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</a:pPr>
            <a:r>
              <a:rPr sz="3000" b="1" spc="-20" dirty="0">
                <a:latin typeface="Helvetica"/>
                <a:cs typeface="Helvetica"/>
              </a:rPr>
              <a:t>(w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c</a:t>
            </a:r>
            <a:r>
              <a:rPr sz="3000" b="1" spc="-20" dirty="0">
                <a:latin typeface="Helvetica"/>
                <a:cs typeface="Helvetica"/>
              </a:rPr>
              <a:t>h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s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qu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te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c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m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dirty="0">
                <a:latin typeface="Helvetica"/>
                <a:cs typeface="Helvetica"/>
              </a:rPr>
              <a:t>ex)</a:t>
            </a:r>
            <a:endParaRPr sz="30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13600" y="6907522"/>
            <a:ext cx="4852670" cy="177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9525" algn="ctr">
              <a:lnSpc>
                <a:spcPct val="100000"/>
              </a:lnSpc>
            </a:pPr>
            <a:r>
              <a:rPr sz="3000" b="1" dirty="0">
                <a:latin typeface="Helvetica"/>
                <a:cs typeface="Helvetica"/>
              </a:rPr>
              <a:t>B</a:t>
            </a:r>
            <a:r>
              <a:rPr sz="3000" b="1" spc="-25" dirty="0">
                <a:latin typeface="Helvetica"/>
                <a:cs typeface="Helvetica"/>
              </a:rPr>
              <a:t>u</a:t>
            </a:r>
            <a:r>
              <a:rPr sz="3000" b="1" dirty="0">
                <a:latin typeface="Helvetica"/>
                <a:cs typeface="Helvetica"/>
              </a:rPr>
              <a:t>t: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w</a:t>
            </a:r>
            <a:r>
              <a:rPr sz="3000" b="1" dirty="0">
                <a:latin typeface="Helvetica"/>
                <a:cs typeface="Helvetica"/>
              </a:rPr>
              <a:t>e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ca</a:t>
            </a:r>
            <a:r>
              <a:rPr sz="3000" b="1" spc="-20" dirty="0">
                <a:latin typeface="Helvetica"/>
                <a:cs typeface="Helvetica"/>
              </a:rPr>
              <a:t>n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test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t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e </a:t>
            </a:r>
            <a:r>
              <a:rPr sz="3000" b="1" spc="-25" dirty="0">
                <a:latin typeface="Helvetica"/>
                <a:cs typeface="Helvetica"/>
              </a:rPr>
              <a:t>d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s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ersa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art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f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t: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d</a:t>
            </a:r>
            <a:r>
              <a:rPr sz="3000" b="1" spc="-20" dirty="0">
                <a:latin typeface="Helvetica"/>
                <a:cs typeface="Helvetica"/>
              </a:rPr>
              <a:t>o</a:t>
            </a:r>
            <a:r>
              <a:rPr sz="3000" b="1" spc="-10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mar</a:t>
            </a:r>
            <a:r>
              <a:rPr sz="3000" b="1" spc="-25" dirty="0">
                <a:latin typeface="Helvetica"/>
                <a:cs typeface="Helvetica"/>
              </a:rPr>
              <a:t>g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spc="-25" dirty="0">
                <a:latin typeface="Helvetica"/>
                <a:cs typeface="Helvetica"/>
              </a:rPr>
              <a:t>n</a:t>
            </a:r>
            <a:r>
              <a:rPr sz="3000" b="1" dirty="0">
                <a:latin typeface="Helvetica"/>
                <a:cs typeface="Helvetica"/>
              </a:rPr>
              <a:t>a</a:t>
            </a:r>
            <a:r>
              <a:rPr sz="3000" b="1" spc="-10" dirty="0">
                <a:latin typeface="Helvetica"/>
                <a:cs typeface="Helvetica"/>
              </a:rPr>
              <a:t>l-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a</a:t>
            </a:r>
            <a:r>
              <a:rPr sz="3000" b="1" spc="-25" dirty="0">
                <a:latin typeface="Helvetica"/>
                <a:cs typeface="Helvetica"/>
              </a:rPr>
              <a:t>b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tat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a</a:t>
            </a:r>
            <a:r>
              <a:rPr sz="3000" b="1" spc="-25" dirty="0">
                <a:latin typeface="Helvetica"/>
                <a:cs typeface="Helvetica"/>
              </a:rPr>
              <a:t>n</a:t>
            </a:r>
            <a:r>
              <a:rPr sz="3000" b="1" dirty="0">
                <a:latin typeface="Helvetica"/>
                <a:cs typeface="Helvetica"/>
              </a:rPr>
              <a:t>ts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ave a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spc="-25" dirty="0">
                <a:latin typeface="Helvetica"/>
                <a:cs typeface="Helvetica"/>
              </a:rPr>
              <a:t>gh</a:t>
            </a:r>
            <a:r>
              <a:rPr sz="3000" b="1" dirty="0">
                <a:latin typeface="Helvetica"/>
                <a:cs typeface="Helvetica"/>
              </a:rPr>
              <a:t>er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d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s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ersa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rate</a:t>
            </a:r>
            <a:r>
              <a:rPr sz="3000" b="1" spc="-20" dirty="0">
                <a:latin typeface="Helvetica"/>
                <a:cs typeface="Helvetica"/>
              </a:rPr>
              <a:t>?</a:t>
            </a:r>
            <a:endParaRPr sz="3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i="1" spc="-35" dirty="0">
                <a:latin typeface="Helvetica"/>
                <a:cs typeface="Helvetica"/>
              </a:rPr>
              <a:t>Odon</a:t>
            </a:r>
            <a:r>
              <a:rPr i="1" spc="-15" dirty="0">
                <a:latin typeface="Helvetica"/>
                <a:cs typeface="Helvetica"/>
              </a:rPr>
              <a:t>t</a:t>
            </a:r>
            <a:r>
              <a:rPr i="1" spc="-30" dirty="0">
                <a:latin typeface="Helvetica"/>
                <a:cs typeface="Helvetica"/>
              </a:rPr>
              <a:t>o</a:t>
            </a:r>
            <a:r>
              <a:rPr i="1" dirty="0">
                <a:latin typeface="Helvetica"/>
                <a:cs typeface="Helvetica"/>
              </a:rPr>
              <a:t>mac</a:t>
            </a:r>
            <a:r>
              <a:rPr i="1" spc="-30" dirty="0">
                <a:latin typeface="Helvetica"/>
                <a:cs typeface="Helvetica"/>
              </a:rPr>
              <a:t>hu</a:t>
            </a:r>
            <a:r>
              <a:rPr i="1" dirty="0">
                <a:latin typeface="Helvetica"/>
                <a:cs typeface="Helvetica"/>
              </a:rPr>
              <a:t>s</a:t>
            </a:r>
            <a:r>
              <a:rPr i="1" spc="-5" dirty="0">
                <a:latin typeface="Helvetica"/>
                <a:cs typeface="Helvetica"/>
              </a:rPr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-5" dirty="0"/>
              <a:t> </a:t>
            </a:r>
            <a:r>
              <a:rPr spc="-30" dirty="0"/>
              <a:t>Indo</a:t>
            </a:r>
            <a:r>
              <a:rPr dirty="0"/>
              <a:t>-Pac</a:t>
            </a:r>
            <a:r>
              <a:rPr spc="-20" dirty="0"/>
              <a:t>i</a:t>
            </a:r>
            <a:r>
              <a:rPr spc="-15" dirty="0"/>
              <a:t>f</a:t>
            </a:r>
            <a:r>
              <a:rPr spc="-20" dirty="0"/>
              <a:t>i</a:t>
            </a:r>
            <a:r>
              <a:rPr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65244"/>
            <a:ext cx="13004800" cy="7223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2604" y="0"/>
            <a:ext cx="10920095" cy="975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4930">
              <a:lnSpc>
                <a:spcPct val="100000"/>
              </a:lnSpc>
            </a:pPr>
            <a:r>
              <a:rPr sz="4000" b="1" i="1" spc="-35" dirty="0">
                <a:latin typeface="Helvetica"/>
                <a:cs typeface="Helvetica"/>
              </a:rPr>
              <a:t>Odon</a:t>
            </a:r>
            <a:r>
              <a:rPr sz="4000" b="1" i="1" spc="-15" dirty="0">
                <a:latin typeface="Helvetica"/>
                <a:cs typeface="Helvetica"/>
              </a:rPr>
              <a:t>t</a:t>
            </a:r>
            <a:r>
              <a:rPr sz="4000" b="1" i="1" spc="-30" dirty="0">
                <a:latin typeface="Helvetica"/>
                <a:cs typeface="Helvetica"/>
              </a:rPr>
              <a:t>o</a:t>
            </a:r>
            <a:r>
              <a:rPr sz="4000" b="1" i="1" dirty="0">
                <a:latin typeface="Helvetica"/>
                <a:cs typeface="Helvetica"/>
              </a:rPr>
              <a:t>mac</a:t>
            </a:r>
            <a:r>
              <a:rPr sz="4000" b="1" i="1" spc="-30" dirty="0">
                <a:latin typeface="Helvetica"/>
                <a:cs typeface="Helvetica"/>
              </a:rPr>
              <a:t>hu</a:t>
            </a:r>
            <a:r>
              <a:rPr sz="4000" b="1" i="1" dirty="0">
                <a:latin typeface="Helvetica"/>
                <a:cs typeface="Helvetica"/>
              </a:rPr>
              <a:t>s</a:t>
            </a:r>
            <a:r>
              <a:rPr sz="4000" b="1" i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25" dirty="0">
                <a:latin typeface="Helvetica"/>
                <a:cs typeface="Helvetica"/>
              </a:rPr>
              <a:t>n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15" dirty="0">
                <a:latin typeface="Helvetica"/>
                <a:cs typeface="Helvetica"/>
              </a:rPr>
              <a:t>t</a:t>
            </a:r>
            <a:r>
              <a:rPr sz="4000" b="1" spc="-30" dirty="0">
                <a:latin typeface="Helvetica"/>
                <a:cs typeface="Helvetica"/>
              </a:rPr>
              <a:t>h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0" dirty="0">
                <a:latin typeface="Helvetica"/>
                <a:cs typeface="Helvetica"/>
              </a:rPr>
              <a:t>Indo</a:t>
            </a:r>
            <a:r>
              <a:rPr sz="4000" b="1" dirty="0">
                <a:latin typeface="Helvetica"/>
                <a:cs typeface="Helvetica"/>
              </a:rPr>
              <a:t>-Pac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f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c</a:t>
            </a:r>
            <a:endParaRPr sz="40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00">
              <a:latin typeface="Times New Roman"/>
              <a:cs typeface="Times New Roman"/>
            </a:endParaRPr>
          </a:p>
          <a:p>
            <a:pPr marL="10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vi</a:t>
            </a:r>
            <a:r>
              <a:rPr sz="1600" spc="-5" dirty="0">
                <a:latin typeface="Calibri"/>
                <a:cs typeface="Calibri"/>
              </a:rPr>
              <a:t>,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10445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2604" y="0"/>
            <a:ext cx="10919589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i="1" spc="-35" dirty="0">
                <a:latin typeface="Helvetica"/>
                <a:cs typeface="Helvetica"/>
              </a:rPr>
              <a:t>Odon</a:t>
            </a:r>
            <a:r>
              <a:rPr i="1" spc="-15" dirty="0">
                <a:latin typeface="Helvetica"/>
                <a:cs typeface="Helvetica"/>
              </a:rPr>
              <a:t>t</a:t>
            </a:r>
            <a:r>
              <a:rPr i="1" spc="-30" dirty="0">
                <a:latin typeface="Helvetica"/>
                <a:cs typeface="Helvetica"/>
              </a:rPr>
              <a:t>o</a:t>
            </a:r>
            <a:r>
              <a:rPr i="1" dirty="0">
                <a:latin typeface="Helvetica"/>
                <a:cs typeface="Helvetica"/>
              </a:rPr>
              <a:t>mac</a:t>
            </a:r>
            <a:r>
              <a:rPr i="1" spc="-30" dirty="0">
                <a:latin typeface="Helvetica"/>
                <a:cs typeface="Helvetica"/>
              </a:rPr>
              <a:t>hu</a:t>
            </a:r>
            <a:r>
              <a:rPr i="1" dirty="0">
                <a:latin typeface="Helvetica"/>
                <a:cs typeface="Helvetica"/>
              </a:rPr>
              <a:t>s</a:t>
            </a:r>
            <a:r>
              <a:rPr i="1" spc="-5" dirty="0">
                <a:latin typeface="Helvetica"/>
                <a:cs typeface="Helvetica"/>
              </a:rPr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-5" dirty="0"/>
              <a:t> </a:t>
            </a:r>
            <a:r>
              <a:rPr spc="-30" dirty="0"/>
              <a:t>Indo</a:t>
            </a:r>
            <a:r>
              <a:rPr dirty="0"/>
              <a:t>-Pac</a:t>
            </a:r>
            <a:r>
              <a:rPr spc="-20" dirty="0"/>
              <a:t>i</a:t>
            </a:r>
            <a:r>
              <a:rPr spc="-15" dirty="0"/>
              <a:t>f</a:t>
            </a:r>
            <a:r>
              <a:rPr spc="-20" dirty="0"/>
              <a:t>i</a:t>
            </a:r>
            <a:r>
              <a:rPr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200642"/>
            <a:ext cx="13004800" cy="5352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74900" y="688330"/>
            <a:ext cx="82670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i="1" spc="-35" dirty="0">
                <a:latin typeface="Helvetica"/>
                <a:cs typeface="Helvetica"/>
              </a:rPr>
              <a:t>Odon</a:t>
            </a:r>
            <a:r>
              <a:rPr sz="4000" b="1" i="1" spc="-15" dirty="0">
                <a:latin typeface="Helvetica"/>
                <a:cs typeface="Helvetica"/>
              </a:rPr>
              <a:t>t</a:t>
            </a:r>
            <a:r>
              <a:rPr sz="4000" b="1" i="1" spc="-30" dirty="0">
                <a:latin typeface="Helvetica"/>
                <a:cs typeface="Helvetica"/>
              </a:rPr>
              <a:t>o</a:t>
            </a:r>
            <a:r>
              <a:rPr sz="4000" b="1" i="1" dirty="0">
                <a:latin typeface="Helvetica"/>
                <a:cs typeface="Helvetica"/>
              </a:rPr>
              <a:t>mac</a:t>
            </a:r>
            <a:r>
              <a:rPr sz="4000" b="1" i="1" spc="-30" dirty="0">
                <a:latin typeface="Helvetica"/>
                <a:cs typeface="Helvetica"/>
              </a:rPr>
              <a:t>hu</a:t>
            </a:r>
            <a:r>
              <a:rPr sz="4000" b="1" i="1" dirty="0">
                <a:latin typeface="Helvetica"/>
                <a:cs typeface="Helvetica"/>
              </a:rPr>
              <a:t>s</a:t>
            </a:r>
            <a:r>
              <a:rPr sz="4000" b="1" i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25" dirty="0">
                <a:latin typeface="Helvetica"/>
                <a:cs typeface="Helvetica"/>
              </a:rPr>
              <a:t>n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15" dirty="0">
                <a:latin typeface="Helvetica"/>
                <a:cs typeface="Helvetica"/>
              </a:rPr>
              <a:t>t</a:t>
            </a:r>
            <a:r>
              <a:rPr sz="4000" b="1" spc="-30" dirty="0">
                <a:latin typeface="Helvetica"/>
                <a:cs typeface="Helvetica"/>
              </a:rPr>
              <a:t>h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0" dirty="0">
                <a:latin typeface="Helvetica"/>
                <a:cs typeface="Helvetica"/>
              </a:rPr>
              <a:t>Indo</a:t>
            </a:r>
            <a:r>
              <a:rPr sz="4000" b="1" dirty="0">
                <a:latin typeface="Helvetica"/>
                <a:cs typeface="Helvetica"/>
              </a:rPr>
              <a:t>-Pac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f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c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200642"/>
            <a:ext cx="13004800" cy="5352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258" y="1436297"/>
            <a:ext cx="11998281" cy="4016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3108" y="1480747"/>
            <a:ext cx="11858625" cy="3876675"/>
          </a:xfrm>
          <a:custGeom>
            <a:avLst/>
            <a:gdLst/>
            <a:ahLst/>
            <a:cxnLst/>
            <a:rect l="l" t="t" r="r" b="b"/>
            <a:pathLst>
              <a:path w="11858625" h="3876675">
                <a:moveTo>
                  <a:pt x="0" y="0"/>
                </a:moveTo>
                <a:lnTo>
                  <a:pt x="11858582" y="0"/>
                </a:lnTo>
                <a:lnTo>
                  <a:pt x="11858582" y="3876393"/>
                </a:lnTo>
                <a:lnTo>
                  <a:pt x="0" y="3876393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3108" y="1480747"/>
            <a:ext cx="11858625" cy="3876675"/>
          </a:xfrm>
          <a:custGeom>
            <a:avLst/>
            <a:gdLst/>
            <a:ahLst/>
            <a:cxnLst/>
            <a:rect l="l" t="t" r="r" b="b"/>
            <a:pathLst>
              <a:path w="11858625" h="3876675">
                <a:moveTo>
                  <a:pt x="0" y="0"/>
                </a:moveTo>
                <a:lnTo>
                  <a:pt x="11858581" y="0"/>
                </a:lnTo>
                <a:lnTo>
                  <a:pt x="11858581" y="3876393"/>
                </a:lnTo>
                <a:lnTo>
                  <a:pt x="0" y="3876393"/>
                </a:lnTo>
                <a:lnTo>
                  <a:pt x="0" y="0"/>
                </a:lnTo>
                <a:close/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600" y="1905000"/>
            <a:ext cx="10716895" cy="2075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160" marR="5080" indent="-379095">
              <a:lnSpc>
                <a:spcPct val="102299"/>
              </a:lnSpc>
            </a:pPr>
            <a:r>
              <a:rPr lang="en-US" sz="4400" b="1" spc="-25" dirty="0">
                <a:cs typeface="Calibri"/>
              </a:rPr>
              <a:t>Indo-</a:t>
            </a:r>
            <a:r>
              <a:rPr lang="en-US" sz="4400" b="1" spc="-95" dirty="0">
                <a:cs typeface="Calibri"/>
              </a:rPr>
              <a:t>P</a:t>
            </a:r>
            <a:r>
              <a:rPr lang="en-US" sz="4400" b="1" spc="-5" dirty="0">
                <a:cs typeface="Calibri"/>
              </a:rPr>
              <a:t>a</a:t>
            </a:r>
            <a:r>
              <a:rPr lang="en-US" sz="4400" b="1" dirty="0">
                <a:cs typeface="Calibri"/>
              </a:rPr>
              <a:t>c</a:t>
            </a:r>
            <a:r>
              <a:rPr lang="en-US" sz="4400" b="1" spc="-20" dirty="0">
                <a:cs typeface="Calibri"/>
              </a:rPr>
              <a:t>iﬁ</a:t>
            </a:r>
            <a:r>
              <a:rPr lang="en-US" sz="4400" b="1" dirty="0">
                <a:cs typeface="Calibri"/>
              </a:rPr>
              <a:t>c</a:t>
            </a:r>
            <a:r>
              <a:rPr lang="en-US" sz="4400" b="1" spc="-5" dirty="0">
                <a:cs typeface="Calibri"/>
              </a:rPr>
              <a:t> </a:t>
            </a:r>
            <a:r>
              <a:rPr lang="en-US" sz="4400" b="1" i="1" dirty="0">
                <a:cs typeface="Calibri"/>
              </a:rPr>
              <a:t>O</a:t>
            </a:r>
            <a:r>
              <a:rPr lang="en-US" sz="4400" b="1" i="1" spc="-5" dirty="0">
                <a:cs typeface="Calibri"/>
              </a:rPr>
              <a:t>d</a:t>
            </a:r>
            <a:r>
              <a:rPr lang="en-US" sz="4400" b="1" i="1" dirty="0">
                <a:cs typeface="Calibri"/>
              </a:rPr>
              <a:t>o</a:t>
            </a:r>
            <a:r>
              <a:rPr lang="en-US" sz="4400" b="1" i="1" spc="-45" dirty="0">
                <a:cs typeface="Calibri"/>
              </a:rPr>
              <a:t>n</a:t>
            </a:r>
            <a:r>
              <a:rPr lang="en-US" sz="4400" b="1" i="1" spc="-75" dirty="0">
                <a:cs typeface="Calibri"/>
              </a:rPr>
              <a:t>t</a:t>
            </a:r>
            <a:r>
              <a:rPr lang="en-US" sz="4400" b="1" i="1" dirty="0">
                <a:cs typeface="Calibri"/>
              </a:rPr>
              <a:t>o</a:t>
            </a:r>
            <a:r>
              <a:rPr lang="en-US" sz="4400" b="1" i="1" spc="-5" dirty="0">
                <a:cs typeface="Calibri"/>
              </a:rPr>
              <a:t>m</a:t>
            </a:r>
            <a:r>
              <a:rPr lang="en-US" sz="4400" b="1" i="1" spc="-30" dirty="0">
                <a:cs typeface="Calibri"/>
              </a:rPr>
              <a:t>ac</a:t>
            </a:r>
            <a:r>
              <a:rPr lang="en-US" sz="4400" b="1" i="1" dirty="0">
                <a:cs typeface="Calibri"/>
              </a:rPr>
              <a:t>hus </a:t>
            </a:r>
            <a:r>
              <a:rPr lang="en-US" sz="4400" b="1" spc="-20" dirty="0">
                <a:cs typeface="Calibri"/>
              </a:rPr>
              <a:t>(</a:t>
            </a:r>
            <a:r>
              <a:rPr lang="en-US" sz="4400" b="1" spc="-25" dirty="0">
                <a:cs typeface="Calibri"/>
              </a:rPr>
              <a:t>26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spc="-20" dirty="0">
                <a:cs typeface="Calibri"/>
              </a:rPr>
              <a:t>s</a:t>
            </a:r>
            <a:r>
              <a:rPr lang="en-US" sz="4400" b="1" spc="-35" dirty="0">
                <a:cs typeface="Calibri"/>
              </a:rPr>
              <a:t>p</a:t>
            </a:r>
            <a:r>
              <a:rPr lang="en-US" sz="4400" b="1" spc="-5" dirty="0">
                <a:cs typeface="Calibri"/>
              </a:rPr>
              <a:t>eci</a:t>
            </a:r>
            <a:r>
              <a:rPr lang="en-US" sz="4400" b="1" spc="-25" dirty="0">
                <a:cs typeface="Calibri"/>
              </a:rPr>
              <a:t>es)</a:t>
            </a:r>
            <a:endParaRPr lang="en-US" sz="4400" b="1" dirty="0">
              <a:cs typeface="Calibri"/>
            </a:endParaRPr>
          </a:p>
          <a:p>
            <a:pPr marL="391160" marR="5080" indent="-379095">
              <a:lnSpc>
                <a:spcPct val="102299"/>
              </a:lnSpc>
            </a:pPr>
            <a:r>
              <a:rPr lang="en-US" sz="4400" b="1" spc="-20" dirty="0">
                <a:latin typeface="Calibri"/>
                <a:cs typeface="Calibri"/>
              </a:rPr>
              <a:t>* </a:t>
            </a:r>
            <a:r>
              <a:rPr sz="4400" b="1" spc="-20" dirty="0">
                <a:latin typeface="Calibri"/>
                <a:cs typeface="Calibri"/>
              </a:rPr>
              <a:t>Line</a:t>
            </a:r>
            <a:r>
              <a:rPr sz="4400" b="1" spc="-25" dirty="0">
                <a:latin typeface="Calibri"/>
                <a:cs typeface="Calibri"/>
              </a:rPr>
              <a:t>a</a:t>
            </a:r>
            <a:r>
              <a:rPr sz="4400" b="1" spc="-50" dirty="0">
                <a:latin typeface="Calibri"/>
                <a:cs typeface="Calibri"/>
              </a:rPr>
              <a:t>g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0" dirty="0">
                <a:latin typeface="Calibri"/>
                <a:cs typeface="Calibri"/>
              </a:rPr>
              <a:t>s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in</a:t>
            </a:r>
            <a:r>
              <a:rPr sz="4400" b="1" dirty="0">
                <a:latin typeface="Calibri"/>
                <a:cs typeface="Calibri"/>
              </a:rPr>
              <a:t> c</a:t>
            </a:r>
            <a:r>
              <a:rPr sz="4400" b="1" spc="-20" dirty="0">
                <a:latin typeface="Calibri"/>
                <a:cs typeface="Calibri"/>
              </a:rPr>
              <a:t>lo</a:t>
            </a:r>
            <a:r>
              <a:rPr sz="4400" b="1" spc="-25" dirty="0">
                <a:latin typeface="Calibri"/>
                <a:cs typeface="Calibri"/>
              </a:rPr>
              <a:t>s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5" dirty="0">
                <a:latin typeface="Calibri"/>
                <a:cs typeface="Calibri"/>
              </a:rPr>
              <a:t>d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70" dirty="0">
                <a:latin typeface="Calibri"/>
                <a:cs typeface="Calibri"/>
              </a:rPr>
              <a:t>f</a:t>
            </a:r>
            <a:r>
              <a:rPr sz="4400" b="1" spc="-25" dirty="0">
                <a:latin typeface="Calibri"/>
                <a:cs typeface="Calibri"/>
              </a:rPr>
              <a:t>o</a:t>
            </a:r>
            <a:r>
              <a:rPr sz="4400" b="1" spc="-50" dirty="0">
                <a:latin typeface="Calibri"/>
                <a:cs typeface="Calibri"/>
              </a:rPr>
              <a:t>r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70" dirty="0">
                <a:latin typeface="Calibri"/>
                <a:cs typeface="Calibri"/>
              </a:rPr>
              <a:t>s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habi</a:t>
            </a:r>
            <a:r>
              <a:rPr sz="4400" b="1" spc="-65" dirty="0">
                <a:latin typeface="Calibri"/>
                <a:cs typeface="Calibri"/>
              </a:rPr>
              <a:t>t</a:t>
            </a:r>
            <a:r>
              <a:rPr sz="4400" b="1" spc="-70" dirty="0">
                <a:latin typeface="Calibri"/>
                <a:cs typeface="Calibri"/>
              </a:rPr>
              <a:t>a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a</a:t>
            </a:r>
            <a:r>
              <a:rPr sz="4400" b="1" spc="-50" dirty="0">
                <a:latin typeface="Calibri"/>
                <a:cs typeface="Calibri"/>
              </a:rPr>
              <a:t>r</a:t>
            </a:r>
            <a:r>
              <a:rPr sz="4400" b="1" dirty="0">
                <a:latin typeface="Calibri"/>
                <a:cs typeface="Calibri"/>
              </a:rPr>
              <a:t>e </a:t>
            </a:r>
            <a:r>
              <a:rPr sz="4400" b="1" spc="-15" dirty="0">
                <a:latin typeface="Calibri"/>
                <a:cs typeface="Calibri"/>
              </a:rPr>
              <a:t>i</a:t>
            </a:r>
            <a:r>
              <a:rPr sz="4400" b="1" spc="-50" dirty="0">
                <a:latin typeface="Calibri"/>
                <a:cs typeface="Calibri"/>
              </a:rPr>
              <a:t>n</a:t>
            </a:r>
            <a:r>
              <a:rPr sz="4400" b="1" spc="-80" dirty="0">
                <a:latin typeface="Calibri"/>
                <a:cs typeface="Calibri"/>
              </a:rPr>
              <a:t>f</a:t>
            </a:r>
            <a:r>
              <a:rPr sz="4400" b="1" dirty="0">
                <a:latin typeface="Calibri"/>
                <a:cs typeface="Calibri"/>
              </a:rPr>
              <a:t>er</a:t>
            </a:r>
            <a:r>
              <a:rPr sz="4400" b="1" spc="-50" dirty="0">
                <a:latin typeface="Calibri"/>
                <a:cs typeface="Calibri"/>
              </a:rPr>
              <a:t>r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5" dirty="0">
                <a:latin typeface="Calibri"/>
                <a:cs typeface="Calibri"/>
              </a:rPr>
              <a:t>d</a:t>
            </a:r>
            <a:r>
              <a:rPr sz="4400" b="1" spc="-10" dirty="0">
                <a:latin typeface="Calibri"/>
                <a:cs typeface="Calibri"/>
              </a:rPr>
              <a:t> </a:t>
            </a:r>
            <a:r>
              <a:rPr sz="4400" b="1" spc="-65" dirty="0">
                <a:latin typeface="Calibri"/>
                <a:cs typeface="Calibri"/>
              </a:rPr>
              <a:t>t</a:t>
            </a:r>
            <a:r>
              <a:rPr sz="4400" b="1" spc="-25" dirty="0">
                <a:latin typeface="Calibri"/>
                <a:cs typeface="Calibri"/>
              </a:rPr>
              <a:t>o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30" dirty="0">
                <a:latin typeface="Calibri"/>
                <a:cs typeface="Calibri"/>
              </a:rPr>
              <a:t>h</a:t>
            </a:r>
            <a:r>
              <a:rPr sz="4400" b="1" spc="-90" dirty="0">
                <a:latin typeface="Calibri"/>
                <a:cs typeface="Calibri"/>
              </a:rPr>
              <a:t>a</a:t>
            </a:r>
            <a:r>
              <a:rPr sz="4400" b="1" spc="-40" dirty="0">
                <a:latin typeface="Calibri"/>
                <a:cs typeface="Calibri"/>
              </a:rPr>
              <a:t>v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0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30" dirty="0">
                <a:latin typeface="Calibri"/>
                <a:cs typeface="Calibri"/>
              </a:rPr>
              <a:t>d</a:t>
            </a:r>
            <a:r>
              <a:rPr sz="4400" b="1" spc="-20" dirty="0">
                <a:latin typeface="Calibri"/>
                <a:cs typeface="Calibri"/>
              </a:rPr>
              <a:t>is</a:t>
            </a:r>
            <a:r>
              <a:rPr sz="4400" b="1" spc="-30" dirty="0">
                <a:latin typeface="Calibri"/>
                <a:cs typeface="Calibri"/>
              </a:rPr>
              <a:t>p</a:t>
            </a:r>
            <a:r>
              <a:rPr sz="4400" b="1" spc="-5" dirty="0">
                <a:latin typeface="Calibri"/>
                <a:cs typeface="Calibri"/>
              </a:rPr>
              <a:t>e</a:t>
            </a:r>
            <a:r>
              <a:rPr sz="4400" b="1" spc="-55" dirty="0">
                <a:latin typeface="Calibri"/>
                <a:cs typeface="Calibri"/>
              </a:rPr>
              <a:t>r</a:t>
            </a:r>
            <a:r>
              <a:rPr sz="4400" b="1" spc="-20" dirty="0">
                <a:latin typeface="Calibri"/>
                <a:cs typeface="Calibri"/>
              </a:rPr>
              <a:t>sal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i</a:t>
            </a:r>
            <a:r>
              <a:rPr sz="4400" b="1" spc="-25" dirty="0">
                <a:latin typeface="Calibri"/>
                <a:cs typeface="Calibri"/>
              </a:rPr>
              <a:t>n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spc="-30" dirty="0">
                <a:latin typeface="Calibri"/>
                <a:cs typeface="Calibri"/>
              </a:rPr>
              <a:t>h</a:t>
            </a:r>
            <a:r>
              <a:rPr sz="4400" b="1" spc="-20" dirty="0">
                <a:latin typeface="Calibri"/>
                <a:cs typeface="Calibri"/>
              </a:rPr>
              <a:t>is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30" dirty="0">
                <a:latin typeface="Calibri"/>
                <a:cs typeface="Calibri"/>
              </a:rPr>
              <a:t>d</a:t>
            </a:r>
            <a:r>
              <a:rPr sz="4400" b="1" spc="-70" dirty="0">
                <a:latin typeface="Calibri"/>
                <a:cs typeface="Calibri"/>
              </a:rPr>
              <a:t>a</a:t>
            </a:r>
            <a:r>
              <a:rPr sz="4400" b="1" spc="-65" dirty="0">
                <a:latin typeface="Calibri"/>
                <a:cs typeface="Calibri"/>
              </a:rPr>
              <a:t>t</a:t>
            </a:r>
            <a:r>
              <a:rPr sz="4400" b="1" spc="-20" dirty="0">
                <a:latin typeface="Calibri"/>
                <a:cs typeface="Calibri"/>
              </a:rPr>
              <a:t>as</a:t>
            </a:r>
            <a:r>
              <a:rPr sz="4400" b="1" spc="-60" dirty="0">
                <a:latin typeface="Calibri"/>
                <a:cs typeface="Calibri"/>
              </a:rPr>
              <a:t>e</a:t>
            </a:r>
            <a:r>
              <a:rPr sz="4400" b="1" spc="-20" dirty="0">
                <a:latin typeface="Calibri"/>
                <a:cs typeface="Calibri"/>
              </a:rPr>
              <a:t>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1900" y="4343400"/>
            <a:ext cx="1014920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800465" algn="l"/>
              </a:tabLst>
            </a:pPr>
            <a:r>
              <a:rPr sz="3600" b="1" spc="-185" dirty="0">
                <a:latin typeface="Calibri"/>
                <a:cs typeface="Calibri"/>
              </a:rPr>
              <a:t>T</a:t>
            </a:r>
            <a:r>
              <a:rPr sz="3600" b="1" spc="-80" dirty="0">
                <a:latin typeface="Calibri"/>
                <a:cs typeface="Calibri"/>
              </a:rPr>
              <a:t>r</a:t>
            </a:r>
            <a:r>
              <a:rPr sz="3600" b="1" spc="-15" dirty="0">
                <a:latin typeface="Calibri"/>
                <a:cs typeface="Calibri"/>
              </a:rPr>
              <a:t>ai</a:t>
            </a:r>
            <a:r>
              <a:rPr sz="3600" b="1" spc="-105" dirty="0">
                <a:latin typeface="Calibri"/>
                <a:cs typeface="Calibri"/>
              </a:rPr>
              <a:t>t</a:t>
            </a:r>
            <a:r>
              <a:rPr sz="3600" b="1" spc="-5" dirty="0">
                <a:latin typeface="Calibri"/>
                <a:cs typeface="Calibri"/>
              </a:rPr>
              <a:t>-</a:t>
            </a:r>
            <a:r>
              <a:rPr sz="3600" b="1" spc="-15" dirty="0">
                <a:latin typeface="Calibri"/>
                <a:cs typeface="Calibri"/>
              </a:rPr>
              <a:t>di</a:t>
            </a:r>
            <a:r>
              <a:rPr sz="3600" b="1" spc="-20" dirty="0">
                <a:latin typeface="Calibri"/>
                <a:cs typeface="Calibri"/>
              </a:rPr>
              <a:t>sp</a:t>
            </a:r>
            <a:r>
              <a:rPr sz="3600" b="1" dirty="0">
                <a:latin typeface="Calibri"/>
                <a:cs typeface="Calibri"/>
              </a:rPr>
              <a:t>e</a:t>
            </a:r>
            <a:r>
              <a:rPr sz="3600" b="1" spc="-4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s</a:t>
            </a:r>
            <a:r>
              <a:rPr sz="3600" b="1" spc="-15" dirty="0">
                <a:latin typeface="Calibri"/>
                <a:cs typeface="Calibri"/>
              </a:rPr>
              <a:t>al</a:t>
            </a:r>
            <a:r>
              <a:rPr sz="3600" b="1" dirty="0">
                <a:latin typeface="Calibri"/>
                <a:cs typeface="Calibri"/>
              </a:rPr>
              <a:t> m</a:t>
            </a:r>
            <a:r>
              <a:rPr sz="3600" b="1" spc="-20" dirty="0">
                <a:latin typeface="Calibri"/>
                <a:cs typeface="Calibri"/>
              </a:rPr>
              <a:t>odi</a:t>
            </a:r>
            <a:r>
              <a:rPr sz="3600" b="1" spc="-5" dirty="0">
                <a:latin typeface="Calibri"/>
                <a:cs typeface="Calibri"/>
              </a:rPr>
              <a:t>ﬁ</a:t>
            </a:r>
            <a:r>
              <a:rPr sz="3600" b="1" dirty="0">
                <a:latin typeface="Calibri"/>
                <a:cs typeface="Calibri"/>
              </a:rPr>
              <a:t>e</a:t>
            </a:r>
            <a:r>
              <a:rPr sz="3600" b="1" spc="-4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s</a:t>
            </a:r>
            <a:r>
              <a:rPr sz="3600" b="1" spc="-10" dirty="0">
                <a:latin typeface="Calibri"/>
                <a:cs typeface="Calibri"/>
              </a:rPr>
              <a:t>: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i="1" spc="-30" dirty="0">
                <a:latin typeface="Calibri"/>
                <a:cs typeface="Calibri"/>
              </a:rPr>
              <a:t>m</a:t>
            </a:r>
            <a:r>
              <a:rPr sz="3600" b="1" spc="-22" baseline="-6944" dirty="0">
                <a:latin typeface="Calibri"/>
                <a:cs typeface="Calibri"/>
              </a:rPr>
              <a:t>2</a:t>
            </a:r>
            <a:r>
              <a:rPr sz="3600" b="1" spc="-25" dirty="0">
                <a:latin typeface="Calibri"/>
                <a:cs typeface="Calibri"/>
              </a:rPr>
              <a:t>=0</a:t>
            </a:r>
            <a:r>
              <a:rPr sz="3600" b="1" dirty="0">
                <a:latin typeface="Calibri"/>
                <a:cs typeface="Calibri"/>
              </a:rPr>
              <a:t>.</a:t>
            </a:r>
            <a:r>
              <a:rPr sz="3600" b="1" spc="-20" dirty="0">
                <a:latin typeface="Calibri"/>
                <a:cs typeface="Calibri"/>
              </a:rPr>
              <a:t>0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02400" y="4318000"/>
            <a:ext cx="136080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i="1" spc="-30" dirty="0">
                <a:latin typeface="Calibri"/>
                <a:cs typeface="Calibri"/>
              </a:rPr>
              <a:t>m</a:t>
            </a:r>
            <a:r>
              <a:rPr sz="3600" b="1" spc="-22" baseline="-6944" dirty="0">
                <a:latin typeface="Calibri"/>
                <a:cs typeface="Calibri"/>
              </a:rPr>
              <a:t>1</a:t>
            </a:r>
            <a:r>
              <a:rPr sz="3600" b="1" spc="-25" dirty="0">
                <a:latin typeface="Calibri"/>
                <a:cs typeface="Calibri"/>
              </a:rPr>
              <a:t>=1</a:t>
            </a:r>
            <a:r>
              <a:rPr sz="3600" b="1" dirty="0">
                <a:latin typeface="Calibri"/>
                <a:cs typeface="Calibri"/>
              </a:rPr>
              <a:t>.</a:t>
            </a:r>
            <a:r>
              <a:rPr sz="3600" b="1" spc="-20" dirty="0">
                <a:latin typeface="Calibri"/>
                <a:cs typeface="Calibri"/>
              </a:rPr>
              <a:t>0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i="1" spc="-35" dirty="0">
                <a:latin typeface="Helvetica"/>
                <a:cs typeface="Helvetica"/>
              </a:rPr>
              <a:t>Odon</a:t>
            </a:r>
            <a:r>
              <a:rPr i="1" spc="-15" dirty="0">
                <a:latin typeface="Helvetica"/>
                <a:cs typeface="Helvetica"/>
              </a:rPr>
              <a:t>t</a:t>
            </a:r>
            <a:r>
              <a:rPr i="1" spc="-30" dirty="0">
                <a:latin typeface="Helvetica"/>
                <a:cs typeface="Helvetica"/>
              </a:rPr>
              <a:t>o</a:t>
            </a:r>
            <a:r>
              <a:rPr i="1" dirty="0">
                <a:latin typeface="Helvetica"/>
                <a:cs typeface="Helvetica"/>
              </a:rPr>
              <a:t>mac</a:t>
            </a:r>
            <a:r>
              <a:rPr i="1" spc="-30" dirty="0">
                <a:latin typeface="Helvetica"/>
                <a:cs typeface="Helvetica"/>
              </a:rPr>
              <a:t>hu</a:t>
            </a:r>
            <a:r>
              <a:rPr i="1" dirty="0">
                <a:latin typeface="Helvetica"/>
                <a:cs typeface="Helvetica"/>
              </a:rPr>
              <a:t>s</a:t>
            </a:r>
            <a:r>
              <a:rPr i="1" spc="-5" dirty="0">
                <a:latin typeface="Helvetica"/>
                <a:cs typeface="Helvetica"/>
              </a:rPr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-5" dirty="0"/>
              <a:t> </a:t>
            </a:r>
            <a:r>
              <a:rPr spc="-30" dirty="0"/>
              <a:t>Indo</a:t>
            </a:r>
            <a:r>
              <a:rPr dirty="0"/>
              <a:t>-Pac</a:t>
            </a:r>
            <a:r>
              <a:rPr spc="-20" dirty="0"/>
              <a:t>i</a:t>
            </a:r>
            <a:r>
              <a:rPr spc="-15" dirty="0"/>
              <a:t>f</a:t>
            </a:r>
            <a:r>
              <a:rPr spc="-20" dirty="0"/>
              <a:t>i</a:t>
            </a:r>
            <a:r>
              <a:rPr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2290564"/>
            <a:ext cx="10099675" cy="135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 indent="-63500">
              <a:lnSpc>
                <a:spcPct val="100000"/>
              </a:lnSpc>
            </a:pPr>
            <a:r>
              <a:rPr sz="3200" spc="-2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he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size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is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very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small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such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a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complex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model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3200" dirty="0">
                <a:latin typeface="Helvetica"/>
                <a:cs typeface="Helvetica"/>
              </a:rPr>
              <a:t>Check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on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simula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ed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25-species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5" dirty="0">
                <a:latin typeface="Helvetica"/>
                <a:cs typeface="Helvetica"/>
              </a:rPr>
              <a:t>ts,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sani</a:t>
            </a:r>
            <a:r>
              <a:rPr sz="3200" spc="-15" dirty="0">
                <a:latin typeface="Helvetica"/>
                <a:cs typeface="Helvetica"/>
              </a:rPr>
              <a:t>ty: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i="1" spc="-35" dirty="0">
                <a:latin typeface="Helvetica"/>
                <a:cs typeface="Helvetica"/>
              </a:rPr>
              <a:t>Odon</a:t>
            </a:r>
            <a:r>
              <a:rPr i="1" spc="-15" dirty="0">
                <a:latin typeface="Helvetica"/>
                <a:cs typeface="Helvetica"/>
              </a:rPr>
              <a:t>t</a:t>
            </a:r>
            <a:r>
              <a:rPr i="1" spc="-30" dirty="0">
                <a:latin typeface="Helvetica"/>
                <a:cs typeface="Helvetica"/>
              </a:rPr>
              <a:t>o</a:t>
            </a:r>
            <a:r>
              <a:rPr i="1" dirty="0">
                <a:latin typeface="Helvetica"/>
                <a:cs typeface="Helvetica"/>
              </a:rPr>
              <a:t>mac</a:t>
            </a:r>
            <a:r>
              <a:rPr i="1" spc="-30" dirty="0">
                <a:latin typeface="Helvetica"/>
                <a:cs typeface="Helvetica"/>
              </a:rPr>
              <a:t>hu</a:t>
            </a:r>
            <a:r>
              <a:rPr i="1" dirty="0">
                <a:latin typeface="Helvetica"/>
                <a:cs typeface="Helvetica"/>
              </a:rPr>
              <a:t>s</a:t>
            </a:r>
            <a:r>
              <a:rPr i="1" spc="-5" dirty="0">
                <a:latin typeface="Helvetica"/>
                <a:cs typeface="Helvetica"/>
              </a:rPr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-5" dirty="0"/>
              <a:t> </a:t>
            </a:r>
            <a:r>
              <a:rPr spc="-30" dirty="0"/>
              <a:t>Indo</a:t>
            </a:r>
            <a:r>
              <a:rPr dirty="0"/>
              <a:t>-Pac</a:t>
            </a:r>
            <a:r>
              <a:rPr spc="-20" dirty="0"/>
              <a:t>i</a:t>
            </a:r>
            <a:r>
              <a:rPr spc="-15" dirty="0"/>
              <a:t>f</a:t>
            </a:r>
            <a:r>
              <a:rPr spc="-20" dirty="0"/>
              <a:t>i</a:t>
            </a:r>
            <a:r>
              <a:rPr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2290564"/>
            <a:ext cx="10099675" cy="135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 indent="-63500">
              <a:lnSpc>
                <a:spcPct val="100000"/>
              </a:lnSpc>
            </a:pPr>
            <a:r>
              <a:rPr sz="3200" spc="-2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he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size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is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very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small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such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a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complex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model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3200" dirty="0">
                <a:latin typeface="Helvetica"/>
                <a:cs typeface="Helvetica"/>
              </a:rPr>
              <a:t>Check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on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simula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ed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25-species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5" dirty="0">
                <a:latin typeface="Helvetica"/>
                <a:cs typeface="Helvetica"/>
              </a:rPr>
              <a:t>ts,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sani</a:t>
            </a:r>
            <a:r>
              <a:rPr sz="3200" spc="-15" dirty="0">
                <a:latin typeface="Helvetica"/>
                <a:cs typeface="Helvetica"/>
              </a:rPr>
              <a:t>ty:</a:t>
            </a:r>
            <a:endParaRPr sz="3200">
              <a:latin typeface="Helvetica"/>
              <a:cs typeface="Helvetic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894974"/>
            <a:ext cx="12852400" cy="5079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i="1" spc="-35" dirty="0">
                <a:latin typeface="Helvetica"/>
                <a:cs typeface="Helvetica"/>
              </a:rPr>
              <a:t>Odon</a:t>
            </a:r>
            <a:r>
              <a:rPr i="1" spc="-15" dirty="0">
                <a:latin typeface="Helvetica"/>
                <a:cs typeface="Helvetica"/>
              </a:rPr>
              <a:t>t</a:t>
            </a:r>
            <a:r>
              <a:rPr i="1" spc="-30" dirty="0">
                <a:latin typeface="Helvetica"/>
                <a:cs typeface="Helvetica"/>
              </a:rPr>
              <a:t>o</a:t>
            </a:r>
            <a:r>
              <a:rPr i="1" dirty="0">
                <a:latin typeface="Helvetica"/>
                <a:cs typeface="Helvetica"/>
              </a:rPr>
              <a:t>mac</a:t>
            </a:r>
            <a:r>
              <a:rPr i="1" spc="-30" dirty="0">
                <a:latin typeface="Helvetica"/>
                <a:cs typeface="Helvetica"/>
              </a:rPr>
              <a:t>hu</a:t>
            </a:r>
            <a:r>
              <a:rPr i="1" dirty="0">
                <a:latin typeface="Helvetica"/>
                <a:cs typeface="Helvetica"/>
              </a:rPr>
              <a:t>s</a:t>
            </a:r>
            <a:r>
              <a:rPr i="1" spc="-5" dirty="0">
                <a:latin typeface="Helvetica"/>
                <a:cs typeface="Helvetica"/>
              </a:rPr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-5" dirty="0"/>
              <a:t> </a:t>
            </a:r>
            <a:r>
              <a:rPr spc="-30" dirty="0"/>
              <a:t>Indo</a:t>
            </a:r>
            <a:r>
              <a:rPr dirty="0"/>
              <a:t>-Pac</a:t>
            </a:r>
            <a:r>
              <a:rPr spc="-20" dirty="0"/>
              <a:t>i</a:t>
            </a:r>
            <a:r>
              <a:rPr spc="-15" dirty="0"/>
              <a:t>f</a:t>
            </a:r>
            <a:r>
              <a:rPr spc="-20" dirty="0"/>
              <a:t>i</a:t>
            </a:r>
            <a:r>
              <a:rPr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2290564"/>
            <a:ext cx="10099675" cy="135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 indent="-63500">
              <a:lnSpc>
                <a:spcPct val="100000"/>
              </a:lnSpc>
            </a:pPr>
            <a:r>
              <a:rPr sz="3200" spc="-2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he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size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is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very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small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such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a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complex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model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3200" dirty="0">
                <a:latin typeface="Helvetica"/>
                <a:cs typeface="Helvetica"/>
              </a:rPr>
              <a:t>Check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on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simula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ed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25-species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5" dirty="0">
                <a:latin typeface="Helvetica"/>
                <a:cs typeface="Helvetica"/>
              </a:rPr>
              <a:t>ts,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sani</a:t>
            </a:r>
            <a:r>
              <a:rPr sz="3200" spc="-15" dirty="0">
                <a:latin typeface="Helvetica"/>
                <a:cs typeface="Helvetica"/>
              </a:rPr>
              <a:t>ty:</a:t>
            </a:r>
            <a:endParaRPr sz="3200">
              <a:latin typeface="Helvetica"/>
              <a:cs typeface="Helvetic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894974"/>
            <a:ext cx="12852400" cy="5079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2190" y="8118343"/>
            <a:ext cx="9577705" cy="599440"/>
          </a:xfrm>
          <a:custGeom>
            <a:avLst/>
            <a:gdLst/>
            <a:ahLst/>
            <a:cxnLst/>
            <a:rect l="l" t="t" r="r" b="b"/>
            <a:pathLst>
              <a:path w="9577705" h="599440">
                <a:moveTo>
                  <a:pt x="0" y="0"/>
                </a:moveTo>
                <a:lnTo>
                  <a:pt x="9577627" y="0"/>
                </a:lnTo>
                <a:lnTo>
                  <a:pt x="9577627" y="599082"/>
                </a:lnTo>
                <a:lnTo>
                  <a:pt x="0" y="599082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2190" y="6552008"/>
            <a:ext cx="9577705" cy="599440"/>
          </a:xfrm>
          <a:custGeom>
            <a:avLst/>
            <a:gdLst/>
            <a:ahLst/>
            <a:cxnLst/>
            <a:rect l="l" t="t" r="r" b="b"/>
            <a:pathLst>
              <a:path w="9577705" h="599440">
                <a:moveTo>
                  <a:pt x="0" y="0"/>
                </a:moveTo>
                <a:lnTo>
                  <a:pt x="9577627" y="0"/>
                </a:lnTo>
                <a:lnTo>
                  <a:pt x="9577627" y="599082"/>
                </a:lnTo>
                <a:lnTo>
                  <a:pt x="0" y="599082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641337"/>
            <a:ext cx="7928609" cy="660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b="1" dirty="0">
                <a:latin typeface="Helvetica"/>
                <a:cs typeface="Helvetica"/>
              </a:rPr>
              <a:t>C</a:t>
            </a:r>
            <a:r>
              <a:rPr sz="5000" b="1" spc="-40" dirty="0">
                <a:latin typeface="Helvetica"/>
                <a:cs typeface="Helvetica"/>
              </a:rPr>
              <a:t>on</a:t>
            </a:r>
            <a:r>
              <a:rPr sz="5000" b="1" dirty="0">
                <a:latin typeface="Helvetica"/>
                <a:cs typeface="Helvetica"/>
              </a:rPr>
              <a:t>c</a:t>
            </a:r>
            <a:r>
              <a:rPr sz="5000" b="1" spc="-30" dirty="0">
                <a:latin typeface="Helvetica"/>
                <a:cs typeface="Helvetica"/>
              </a:rPr>
              <a:t>lu</a:t>
            </a:r>
            <a:r>
              <a:rPr sz="5000" b="1" dirty="0">
                <a:latin typeface="Helvetica"/>
                <a:cs typeface="Helvetica"/>
              </a:rPr>
              <a:t>s</a:t>
            </a:r>
            <a:r>
              <a:rPr sz="5000" b="1" spc="-30" dirty="0">
                <a:latin typeface="Helvetica"/>
                <a:cs typeface="Helvetica"/>
              </a:rPr>
              <a:t>ion</a:t>
            </a:r>
            <a:r>
              <a:rPr sz="5000" b="1" dirty="0">
                <a:latin typeface="Helvetica"/>
                <a:cs typeface="Helvetica"/>
              </a:rPr>
              <a:t>s</a:t>
            </a:r>
            <a:r>
              <a:rPr sz="5000" b="1" spc="-5" dirty="0">
                <a:latin typeface="Helvetica"/>
                <a:cs typeface="Helvetica"/>
              </a:rPr>
              <a:t> </a:t>
            </a:r>
            <a:r>
              <a:rPr sz="5000" b="1" dirty="0">
                <a:latin typeface="Helvetica"/>
                <a:cs typeface="Helvetica"/>
              </a:rPr>
              <a:t>a</a:t>
            </a:r>
            <a:r>
              <a:rPr sz="5000" b="1" spc="-40" dirty="0">
                <a:latin typeface="Helvetica"/>
                <a:cs typeface="Helvetica"/>
              </a:rPr>
              <a:t>n</a:t>
            </a:r>
            <a:r>
              <a:rPr sz="5000" b="1" spc="-35" dirty="0">
                <a:latin typeface="Helvetica"/>
                <a:cs typeface="Helvetica"/>
              </a:rPr>
              <a:t>d</a:t>
            </a:r>
            <a:r>
              <a:rPr sz="5000" b="1" spc="-5" dirty="0">
                <a:latin typeface="Helvetica"/>
                <a:cs typeface="Helvetica"/>
              </a:rPr>
              <a:t> </a:t>
            </a:r>
            <a:r>
              <a:rPr sz="5000" b="1" dirty="0">
                <a:latin typeface="Helvetica"/>
                <a:cs typeface="Helvetica"/>
              </a:rPr>
              <a:t>ca</a:t>
            </a:r>
            <a:r>
              <a:rPr sz="5000" b="1" spc="-40" dirty="0">
                <a:latin typeface="Helvetica"/>
                <a:cs typeface="Helvetica"/>
              </a:rPr>
              <a:t>u</a:t>
            </a:r>
            <a:r>
              <a:rPr sz="5000" b="1" spc="-20" dirty="0">
                <a:latin typeface="Helvetica"/>
                <a:cs typeface="Helvetica"/>
              </a:rPr>
              <a:t>t</a:t>
            </a:r>
            <a:r>
              <a:rPr sz="5000" b="1" spc="-30" dirty="0">
                <a:latin typeface="Helvetica"/>
                <a:cs typeface="Helvetica"/>
              </a:rPr>
              <a:t>ion</a:t>
            </a:r>
            <a:r>
              <a:rPr sz="5000" b="1" dirty="0">
                <a:latin typeface="Helvetica"/>
                <a:cs typeface="Helvetica"/>
              </a:rPr>
              <a:t>s</a:t>
            </a:r>
            <a:endParaRPr sz="50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3500" y="1996430"/>
            <a:ext cx="6348095" cy="177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dirty="0">
                <a:latin typeface="Helvetica"/>
                <a:cs typeface="Helvetica"/>
              </a:rPr>
              <a:t>C</a:t>
            </a:r>
            <a:r>
              <a:rPr sz="4000" b="1" spc="-30" dirty="0">
                <a:latin typeface="Helvetica"/>
                <a:cs typeface="Helvetica"/>
              </a:rPr>
              <a:t>o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pu</a:t>
            </a:r>
            <a:r>
              <a:rPr sz="4000" b="1" dirty="0">
                <a:latin typeface="Helvetica"/>
                <a:cs typeface="Helvetica"/>
              </a:rPr>
              <a:t>ta</a:t>
            </a:r>
            <a:r>
              <a:rPr sz="4000" b="1" spc="-15" dirty="0">
                <a:latin typeface="Helvetica"/>
                <a:cs typeface="Helvetica"/>
              </a:rPr>
              <a:t>t</a:t>
            </a:r>
            <a:r>
              <a:rPr sz="4000" b="1" spc="-25" dirty="0">
                <a:latin typeface="Helvetica"/>
                <a:cs typeface="Helvetica"/>
              </a:rPr>
              <a:t>ion</a:t>
            </a:r>
            <a:r>
              <a:rPr sz="4000" b="1" dirty="0">
                <a:latin typeface="Helvetica"/>
                <a:cs typeface="Helvetica"/>
              </a:rPr>
              <a:t>a</a:t>
            </a:r>
            <a:r>
              <a:rPr sz="4000" b="1" spc="-15" dirty="0">
                <a:latin typeface="Helvetica"/>
                <a:cs typeface="Helvetica"/>
              </a:rPr>
              <a:t>l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c</a:t>
            </a:r>
            <a:r>
              <a:rPr sz="4000" b="1" spc="-30" dirty="0">
                <a:latin typeface="Helvetica"/>
                <a:cs typeface="Helvetica"/>
              </a:rPr>
              <a:t>h</a:t>
            </a:r>
            <a:r>
              <a:rPr sz="4000" b="1" dirty="0">
                <a:latin typeface="Helvetica"/>
                <a:cs typeface="Helvetica"/>
              </a:rPr>
              <a:t>a</a:t>
            </a:r>
            <a:r>
              <a:rPr sz="4000" b="1" spc="-20" dirty="0">
                <a:latin typeface="Helvetica"/>
                <a:cs typeface="Helvetica"/>
              </a:rPr>
              <a:t>ll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ng</a:t>
            </a:r>
            <a:r>
              <a:rPr sz="4000" b="1" dirty="0">
                <a:latin typeface="Helvetica"/>
                <a:cs typeface="Helvetica"/>
              </a:rPr>
              <a:t>es</a:t>
            </a:r>
            <a:endParaRPr sz="40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b="1" spc="-35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od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15" dirty="0">
                <a:latin typeface="Helvetica"/>
                <a:cs typeface="Helvetica"/>
              </a:rPr>
              <a:t>l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li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ta</a:t>
            </a:r>
            <a:r>
              <a:rPr sz="4000" b="1" spc="-15" dirty="0">
                <a:latin typeface="Helvetica"/>
                <a:cs typeface="Helvetica"/>
              </a:rPr>
              <a:t>t</a:t>
            </a:r>
            <a:r>
              <a:rPr sz="4000" b="1" spc="-25" dirty="0">
                <a:latin typeface="Helvetica"/>
                <a:cs typeface="Helvetica"/>
              </a:rPr>
              <a:t>ion</a:t>
            </a:r>
            <a:r>
              <a:rPr sz="4000" b="1" dirty="0">
                <a:latin typeface="Helvetica"/>
                <a:cs typeface="Helvetica"/>
              </a:rPr>
              <a:t>s</a:t>
            </a:r>
            <a:endParaRPr sz="4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500" y="3755868"/>
            <a:ext cx="10079355" cy="4826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dirty="0">
                <a:latin typeface="Gill Sans"/>
                <a:cs typeface="Gill Sans"/>
              </a:rPr>
              <a:t>Comp</a:t>
            </a:r>
            <a:r>
              <a:rPr sz="4800" b="1" spc="65" dirty="0">
                <a:latin typeface="Gill Sans"/>
                <a:cs typeface="Gill Sans"/>
              </a:rPr>
              <a:t>a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spc="-5" dirty="0">
                <a:latin typeface="Gill Sans"/>
                <a:cs typeface="Gill Sans"/>
              </a:rPr>
              <a:t>iso</a:t>
            </a:r>
            <a:r>
              <a:rPr sz="4800" b="1" dirty="0">
                <a:latin typeface="Gill Sans"/>
                <a:cs typeface="Gill Sans"/>
              </a:rPr>
              <a:t>n of</a:t>
            </a:r>
            <a:r>
              <a:rPr sz="4800" b="1" spc="140" dirty="0">
                <a:latin typeface="Gill Sans"/>
                <a:cs typeface="Gill Sans"/>
              </a:rPr>
              <a:t> </a:t>
            </a:r>
            <a:r>
              <a:rPr sz="4800" b="1" spc="-5" dirty="0">
                <a:latin typeface="Gill Sans"/>
                <a:cs typeface="Gill Sans"/>
              </a:rPr>
              <a:t>t</a:t>
            </a:r>
            <a:r>
              <a:rPr sz="4800" b="1" spc="-70" dirty="0">
                <a:latin typeface="Gill Sans"/>
                <a:cs typeface="Gill Sans"/>
              </a:rPr>
              <a:t>w</a:t>
            </a:r>
            <a:r>
              <a:rPr sz="4800" b="1" dirty="0">
                <a:latin typeface="Gill Sans"/>
                <a:cs typeface="Gill Sans"/>
              </a:rPr>
              <a:t>o </a:t>
            </a:r>
            <a:r>
              <a:rPr sz="4800" b="1" spc="-5" dirty="0">
                <a:latin typeface="Gill Sans"/>
                <a:cs typeface="Gill Sans"/>
              </a:rPr>
              <a:t>models: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900">
              <a:latin typeface="Times New Roman"/>
              <a:cs typeface="Times New Roman"/>
            </a:endParaRPr>
          </a:p>
          <a:p>
            <a:pPr marL="863600" marR="5080" indent="-850900">
              <a:lnSpc>
                <a:spcPts val="5500"/>
              </a:lnSpc>
              <a:buFont typeface="Gill Sans"/>
              <a:buAutoNum type="arabicPeriod"/>
              <a:tabLst>
                <a:tab pos="863600" algn="l"/>
              </a:tabLst>
            </a:pPr>
            <a:r>
              <a:rPr sz="4800" b="1" spc="-5" dirty="0">
                <a:latin typeface="Gill Sans"/>
                <a:cs typeface="Gill Sans"/>
              </a:rPr>
              <a:t>mo</a:t>
            </a:r>
            <a:r>
              <a:rPr sz="4800" b="1" dirty="0">
                <a:latin typeface="Gill Sans"/>
                <a:cs typeface="Gill Sans"/>
              </a:rPr>
              <a:t>del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wi</a:t>
            </a:r>
            <a:r>
              <a:rPr sz="4800" b="1" spc="-5" dirty="0">
                <a:latin typeface="Gill Sans"/>
                <a:cs typeface="Gill Sans"/>
              </a:rPr>
              <a:t>thou</a:t>
            </a:r>
            <a:r>
              <a:rPr sz="4800" b="1" dirty="0">
                <a:latin typeface="Gill Sans"/>
                <a:cs typeface="Gill Sans"/>
              </a:rPr>
              <a:t>t</a:t>
            </a:r>
            <a:r>
              <a:rPr sz="4800" b="1" spc="-5" dirty="0">
                <a:latin typeface="Gill Sans"/>
                <a:cs typeface="Gill Sans"/>
              </a:rPr>
              <a:t> foun</a:t>
            </a:r>
            <a:r>
              <a:rPr sz="4800" b="1" dirty="0">
                <a:latin typeface="Gill Sans"/>
                <a:cs typeface="Gill Sans"/>
              </a:rPr>
              <a:t>de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spc="-5" dirty="0">
                <a:latin typeface="Gill Sans"/>
                <a:cs typeface="Gill Sans"/>
              </a:rPr>
              <a:t>-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70" dirty="0">
                <a:latin typeface="Gill Sans"/>
                <a:cs typeface="Gill Sans"/>
              </a:rPr>
              <a:t>v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n</a:t>
            </a:r>
            <a:r>
              <a:rPr sz="4800" b="1" dirty="0">
                <a:latin typeface="Gill Sans"/>
                <a:cs typeface="Gill Sans"/>
              </a:rPr>
              <a:t>t speciation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Font typeface="Gill Sans"/>
              <a:buAutoNum type="arabicPeriod"/>
            </a:pPr>
            <a:endParaRPr sz="4750">
              <a:latin typeface="Times New Roman"/>
              <a:cs typeface="Times New Roman"/>
            </a:endParaRPr>
          </a:p>
          <a:p>
            <a:pPr marL="863600" marR="1068705" indent="-850900">
              <a:lnSpc>
                <a:spcPts val="5500"/>
              </a:lnSpc>
              <a:buFont typeface="Gill Sans"/>
              <a:buAutoNum type="arabicPeriod"/>
              <a:tabLst>
                <a:tab pos="863600" algn="l"/>
              </a:tabLst>
            </a:pPr>
            <a:r>
              <a:rPr sz="4800" b="1" spc="-5" dirty="0">
                <a:latin typeface="Gill Sans"/>
                <a:cs typeface="Gill Sans"/>
              </a:rPr>
              <a:t>mo</a:t>
            </a:r>
            <a:r>
              <a:rPr sz="4800" b="1" dirty="0">
                <a:latin typeface="Gill Sans"/>
                <a:cs typeface="Gill Sans"/>
              </a:rPr>
              <a:t>del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wi</a:t>
            </a:r>
            <a:r>
              <a:rPr sz="4800" b="1" spc="-5" dirty="0">
                <a:latin typeface="Gill Sans"/>
                <a:cs typeface="Gill Sans"/>
              </a:rPr>
              <a:t>t</a:t>
            </a:r>
            <a:r>
              <a:rPr sz="4800" b="1" dirty="0">
                <a:latin typeface="Gill Sans"/>
                <a:cs typeface="Gill Sans"/>
              </a:rPr>
              <a:t>h</a:t>
            </a:r>
            <a:r>
              <a:rPr sz="4800" b="1" spc="-5" dirty="0">
                <a:latin typeface="Gill Sans"/>
                <a:cs typeface="Gill Sans"/>
              </a:rPr>
              <a:t> foun</a:t>
            </a:r>
            <a:r>
              <a:rPr sz="4800" b="1" dirty="0">
                <a:latin typeface="Gill Sans"/>
                <a:cs typeface="Gill Sans"/>
              </a:rPr>
              <a:t>de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spc="-5" dirty="0">
                <a:latin typeface="Gill Sans"/>
                <a:cs typeface="Gill Sans"/>
              </a:rPr>
              <a:t>-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70" dirty="0">
                <a:latin typeface="Gill Sans"/>
                <a:cs typeface="Gill Sans"/>
              </a:rPr>
              <a:t>v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n</a:t>
            </a:r>
            <a:r>
              <a:rPr sz="4800" b="1" dirty="0">
                <a:latin typeface="Gill Sans"/>
                <a:cs typeface="Gill Sans"/>
              </a:rPr>
              <a:t>t speciation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7900" y="385579"/>
            <a:ext cx="8493760" cy="2387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875" algn="ctr">
              <a:lnSpc>
                <a:spcPts val="6500"/>
              </a:lnSpc>
            </a:pPr>
            <a:r>
              <a:rPr sz="5600" b="1" spc="-25" dirty="0">
                <a:latin typeface="Gill Sans"/>
                <a:cs typeface="Gill Sans"/>
              </a:rPr>
              <a:t>I</a:t>
            </a:r>
            <a:r>
              <a:rPr sz="5600" b="1" spc="-5" dirty="0">
                <a:latin typeface="Gill Sans"/>
                <a:cs typeface="Gill Sans"/>
              </a:rPr>
              <a:t> th</a:t>
            </a:r>
            <a:r>
              <a:rPr sz="5600" b="1" dirty="0">
                <a:latin typeface="Gill Sans"/>
                <a:cs typeface="Gill Sans"/>
              </a:rPr>
              <a:t>i</a:t>
            </a:r>
            <a:r>
              <a:rPr sz="5600" b="1" spc="-5" dirty="0">
                <a:latin typeface="Gill Sans"/>
                <a:cs typeface="Gill Sans"/>
              </a:rPr>
              <a:t>n</a:t>
            </a:r>
            <a:r>
              <a:rPr sz="5600" b="1" spc="-40" dirty="0">
                <a:latin typeface="Gill Sans"/>
                <a:cs typeface="Gill Sans"/>
              </a:rPr>
              <a:t>k</a:t>
            </a:r>
            <a:r>
              <a:rPr sz="5600" b="1" spc="-5" dirty="0">
                <a:latin typeface="Gill Sans"/>
                <a:cs typeface="Gill Sans"/>
              </a:rPr>
              <a:t> </a:t>
            </a:r>
            <a:r>
              <a:rPr sz="5600" b="1" spc="-80" dirty="0">
                <a:latin typeface="Gill Sans"/>
                <a:cs typeface="Gill Sans"/>
              </a:rPr>
              <a:t>w</a:t>
            </a:r>
            <a:r>
              <a:rPr sz="5600" b="1" dirty="0">
                <a:latin typeface="Gill Sans"/>
                <a:cs typeface="Gill Sans"/>
              </a:rPr>
              <a:t>e</a:t>
            </a:r>
            <a:r>
              <a:rPr sz="5600" b="1" spc="-5" dirty="0">
                <a:latin typeface="Gill Sans"/>
                <a:cs typeface="Gill Sans"/>
              </a:rPr>
              <a:t> </a:t>
            </a:r>
            <a:r>
              <a:rPr sz="5600" b="1" spc="-30" dirty="0">
                <a:latin typeface="Gill Sans"/>
                <a:cs typeface="Gill Sans"/>
              </a:rPr>
              <a:t>s</a:t>
            </a:r>
            <a:r>
              <a:rPr sz="5600" b="1" spc="-5" dirty="0">
                <a:latin typeface="Gill Sans"/>
                <a:cs typeface="Gill Sans"/>
              </a:rPr>
              <a:t>hou</a:t>
            </a:r>
            <a:r>
              <a:rPr sz="5600" b="1" dirty="0">
                <a:latin typeface="Gill Sans"/>
                <a:cs typeface="Gill Sans"/>
              </a:rPr>
              <a:t>ld</a:t>
            </a:r>
            <a:r>
              <a:rPr sz="5600" b="1" spc="-5" dirty="0">
                <a:latin typeface="Gill Sans"/>
                <a:cs typeface="Gill Sans"/>
              </a:rPr>
              <a:t> u</a:t>
            </a:r>
            <a:r>
              <a:rPr sz="5600" b="1" spc="-30" dirty="0">
                <a:latin typeface="Gill Sans"/>
                <a:cs typeface="Gill Sans"/>
              </a:rPr>
              <a:t>s</a:t>
            </a:r>
            <a:r>
              <a:rPr sz="5600" b="1" dirty="0">
                <a:latin typeface="Gill Sans"/>
                <a:cs typeface="Gill Sans"/>
              </a:rPr>
              <a:t>e </a:t>
            </a:r>
            <a:r>
              <a:rPr sz="5600" b="1" u="heavy" dirty="0">
                <a:latin typeface="Gill Sans"/>
                <a:cs typeface="Gill Sans"/>
              </a:rPr>
              <a:t>statistical</a:t>
            </a:r>
            <a:r>
              <a:rPr sz="5600" b="1" u="heavy" spc="-40" dirty="0">
                <a:latin typeface="Gill Sans"/>
                <a:cs typeface="Gill Sans"/>
              </a:rPr>
              <a:t> </a:t>
            </a:r>
            <a:r>
              <a:rPr sz="5600" b="1" u="heavy" spc="-5" dirty="0">
                <a:latin typeface="Gill Sans"/>
                <a:cs typeface="Gill Sans"/>
              </a:rPr>
              <a:t>model</a:t>
            </a:r>
            <a:r>
              <a:rPr sz="5600" b="1" u="heavy" spc="-15" dirty="0">
                <a:latin typeface="Gill Sans"/>
                <a:cs typeface="Gill Sans"/>
              </a:rPr>
              <a:t> </a:t>
            </a:r>
            <a:r>
              <a:rPr sz="5600" b="1" u="heavy" spc="-5" dirty="0">
                <a:latin typeface="Gill Sans"/>
                <a:cs typeface="Gill Sans"/>
              </a:rPr>
              <a:t>choice</a:t>
            </a:r>
            <a:r>
              <a:rPr sz="5600" b="1" spc="-5" dirty="0">
                <a:latin typeface="Gill Sans"/>
                <a:cs typeface="Gill Sans"/>
              </a:rPr>
              <a:t> </a:t>
            </a:r>
            <a:r>
              <a:rPr sz="5600" b="1" dirty="0">
                <a:latin typeface="Gill Sans"/>
                <a:cs typeface="Gill Sans"/>
              </a:rPr>
              <a:t>in</a:t>
            </a:r>
            <a:r>
              <a:rPr sz="5600" b="1" spc="-5" dirty="0">
                <a:latin typeface="Gill Sans"/>
                <a:cs typeface="Gill Sans"/>
              </a:rPr>
              <a:t> </a:t>
            </a:r>
            <a:r>
              <a:rPr sz="5600" b="1" dirty="0">
                <a:latin typeface="Gill Sans"/>
                <a:cs typeface="Gill Sans"/>
              </a:rPr>
              <a:t>bi</a:t>
            </a:r>
            <a:r>
              <a:rPr sz="5600" b="1" spc="-5" dirty="0">
                <a:latin typeface="Gill Sans"/>
                <a:cs typeface="Gill Sans"/>
              </a:rPr>
              <a:t>o</a:t>
            </a:r>
            <a:r>
              <a:rPr sz="5600" b="1" dirty="0">
                <a:latin typeface="Gill Sans"/>
                <a:cs typeface="Gill Sans"/>
              </a:rPr>
              <a:t>ge</a:t>
            </a:r>
            <a:r>
              <a:rPr sz="5600" b="1" spc="-5" dirty="0">
                <a:latin typeface="Gill Sans"/>
                <a:cs typeface="Gill Sans"/>
              </a:rPr>
              <a:t>o</a:t>
            </a:r>
            <a:r>
              <a:rPr sz="5600" b="1" spc="200" dirty="0">
                <a:latin typeface="Gill Sans"/>
                <a:cs typeface="Gill Sans"/>
              </a:rPr>
              <a:t>g</a:t>
            </a:r>
            <a:r>
              <a:rPr sz="5600" b="1" spc="-80" dirty="0">
                <a:latin typeface="Gill Sans"/>
                <a:cs typeface="Gill Sans"/>
              </a:rPr>
              <a:t>r</a:t>
            </a:r>
            <a:r>
              <a:rPr sz="5600" b="1" spc="40" dirty="0">
                <a:latin typeface="Gill Sans"/>
                <a:cs typeface="Gill Sans"/>
              </a:rPr>
              <a:t>a</a:t>
            </a:r>
            <a:r>
              <a:rPr sz="5600" b="1" dirty="0">
                <a:latin typeface="Gill Sans"/>
                <a:cs typeface="Gill Sans"/>
              </a:rPr>
              <a:t>p</a:t>
            </a:r>
            <a:r>
              <a:rPr sz="5600" b="1" spc="-5" dirty="0">
                <a:latin typeface="Gill Sans"/>
                <a:cs typeface="Gill Sans"/>
              </a:rPr>
              <a:t>h</a:t>
            </a:r>
            <a:r>
              <a:rPr sz="5600" b="1" dirty="0">
                <a:latin typeface="Gill Sans"/>
                <a:cs typeface="Gill Sans"/>
              </a:rPr>
              <a:t>y</a:t>
            </a:r>
            <a:endParaRPr sz="56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2" r="56428" b="74230"/>
          <a:stretch/>
        </p:blipFill>
        <p:spPr>
          <a:xfrm>
            <a:off x="5996658" y="6940882"/>
            <a:ext cx="6339840" cy="281271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75450"/>
            <a:ext cx="12806116" cy="3601155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Computation speed problem: </a:t>
            </a:r>
          </a:p>
          <a:p>
            <a:endParaRPr lang="en-US" sz="4800" dirty="0"/>
          </a:p>
          <a:p>
            <a:r>
              <a:rPr lang="en-US" sz="4800" dirty="0"/>
              <a:t>(number of of ranges) = 2</a:t>
            </a:r>
            <a:r>
              <a:rPr lang="en-US" sz="4800" baseline="30000" dirty="0"/>
              <a:t>(number of areas)</a:t>
            </a:r>
          </a:p>
        </p:txBody>
      </p:sp>
      <p:sp>
        <p:nvSpPr>
          <p:cNvPr id="2" name="Rectangle 1"/>
          <p:cNvSpPr/>
          <p:nvPr/>
        </p:nvSpPr>
        <p:spPr>
          <a:xfrm>
            <a:off x="876285" y="3983511"/>
            <a:ext cx="8200707" cy="433349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6800" dirty="0"/>
              <a:t>2 areas = 4 states</a:t>
            </a:r>
          </a:p>
          <a:p>
            <a:r>
              <a:rPr lang="en-US" sz="6800" dirty="0"/>
              <a:t>4 areas = 16 states</a:t>
            </a:r>
          </a:p>
          <a:p>
            <a:r>
              <a:rPr lang="en-US" sz="6800" dirty="0"/>
              <a:t>10 areas = 1024 states</a:t>
            </a:r>
          </a:p>
          <a:p>
            <a:r>
              <a:rPr lang="en-US" sz="6800" dirty="0"/>
              <a:t>11 areas = 2048</a:t>
            </a:r>
          </a:p>
        </p:txBody>
      </p:sp>
    </p:spTree>
    <p:extLst>
      <p:ext uri="{BB962C8B-B14F-4D97-AF65-F5344CB8AC3E}">
        <p14:creationId xmlns:p14="http://schemas.microsoft.com/office/powerpoint/2010/main" val="4591918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695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47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877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032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353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963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351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087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2-10-15_v3a_matrix_time_test_hugemats_up_to_10areas_ARCHIVE_WORKED_spars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787" y="-361245"/>
            <a:ext cx="15136142" cy="201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2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600" y="114300"/>
            <a:ext cx="11366500" cy="930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91400" y="9405775"/>
            <a:ext cx="42818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Gill Sans"/>
                <a:cs typeface="Gill Sans"/>
              </a:rPr>
              <a:t>Fi</a:t>
            </a:r>
            <a:r>
              <a:rPr sz="1800" spc="-10" dirty="0">
                <a:latin typeface="Gill Sans"/>
                <a:cs typeface="Gill Sans"/>
              </a:rPr>
              <a:t>gu</a:t>
            </a:r>
            <a:r>
              <a:rPr sz="1800" spc="-50" dirty="0">
                <a:latin typeface="Gill Sans"/>
                <a:cs typeface="Gill Sans"/>
              </a:rPr>
              <a:t>r</a:t>
            </a:r>
            <a:r>
              <a:rPr sz="1800" dirty="0">
                <a:latin typeface="Gill Sans"/>
                <a:cs typeface="Gill Sans"/>
              </a:rPr>
              <a:t>e</a:t>
            </a:r>
            <a:r>
              <a:rPr sz="1800" spc="-5" dirty="0">
                <a:latin typeface="Gill Sans"/>
                <a:cs typeface="Gill Sans"/>
              </a:rPr>
              <a:t> </a:t>
            </a:r>
            <a:r>
              <a:rPr sz="1800" dirty="0">
                <a:latin typeface="Gill Sans"/>
                <a:cs typeface="Gill Sans"/>
              </a:rPr>
              <a:t>1,</a:t>
            </a:r>
            <a:r>
              <a:rPr sz="1800" spc="-185" dirty="0">
                <a:latin typeface="Gill Sans"/>
                <a:cs typeface="Gill Sans"/>
              </a:rPr>
              <a:t> </a:t>
            </a:r>
            <a:r>
              <a:rPr sz="1800" spc="-15" dirty="0">
                <a:latin typeface="Gill Sans"/>
                <a:cs typeface="Gill Sans"/>
              </a:rPr>
              <a:t>Ma</a:t>
            </a:r>
            <a:r>
              <a:rPr sz="1800" dirty="0">
                <a:latin typeface="Gill Sans"/>
                <a:cs typeface="Gill Sans"/>
              </a:rPr>
              <a:t>tz</a:t>
            </a:r>
            <a:r>
              <a:rPr sz="1800" spc="-55" dirty="0">
                <a:latin typeface="Gill Sans"/>
                <a:cs typeface="Gill Sans"/>
              </a:rPr>
              <a:t>k</a:t>
            </a:r>
            <a:r>
              <a:rPr sz="1800" dirty="0">
                <a:latin typeface="Gill Sans"/>
                <a:cs typeface="Gill Sans"/>
              </a:rPr>
              <a:t>e</a:t>
            </a:r>
            <a:r>
              <a:rPr sz="1800" spc="-5" dirty="0">
                <a:latin typeface="Gill Sans"/>
                <a:cs typeface="Gill Sans"/>
              </a:rPr>
              <a:t> </a:t>
            </a:r>
            <a:r>
              <a:rPr sz="1800" dirty="0">
                <a:latin typeface="Gill Sans"/>
                <a:cs typeface="Gill Sans"/>
              </a:rPr>
              <a:t>2013,</a:t>
            </a:r>
            <a:r>
              <a:rPr sz="1800" spc="-185" dirty="0">
                <a:latin typeface="Gill Sans"/>
                <a:cs typeface="Gill Sans"/>
              </a:rPr>
              <a:t> </a:t>
            </a:r>
            <a:r>
              <a:rPr sz="1800" i="1" spc="-40" dirty="0">
                <a:latin typeface="Gill Sans"/>
                <a:cs typeface="Gill Sans"/>
              </a:rPr>
              <a:t>F</a:t>
            </a:r>
            <a:r>
              <a:rPr sz="1800" i="1" spc="-50" dirty="0">
                <a:latin typeface="Gill Sans"/>
                <a:cs typeface="Gill Sans"/>
              </a:rPr>
              <a:t>r</a:t>
            </a:r>
            <a:r>
              <a:rPr sz="1800" i="1" dirty="0">
                <a:latin typeface="Gill Sans"/>
                <a:cs typeface="Gill Sans"/>
              </a:rPr>
              <a:t>on</a:t>
            </a:r>
            <a:r>
              <a:rPr sz="1800" i="1" spc="-10" dirty="0">
                <a:latin typeface="Gill Sans"/>
                <a:cs typeface="Gill Sans"/>
              </a:rPr>
              <a:t>tie</a:t>
            </a:r>
            <a:r>
              <a:rPr sz="1800" i="1" spc="25" dirty="0">
                <a:latin typeface="Gill Sans"/>
                <a:cs typeface="Gill Sans"/>
              </a:rPr>
              <a:t>r</a:t>
            </a:r>
            <a:r>
              <a:rPr sz="1800" i="1" dirty="0">
                <a:latin typeface="Gill Sans"/>
                <a:cs typeface="Gill Sans"/>
              </a:rPr>
              <a:t>s</a:t>
            </a:r>
            <a:r>
              <a:rPr sz="1800" i="1" spc="-5" dirty="0">
                <a:latin typeface="Gill Sans"/>
                <a:cs typeface="Gill Sans"/>
              </a:rPr>
              <a:t> </a:t>
            </a:r>
            <a:r>
              <a:rPr sz="1800" i="1" dirty="0">
                <a:latin typeface="Gill Sans"/>
                <a:cs typeface="Gill Sans"/>
              </a:rPr>
              <a:t>o</a:t>
            </a:r>
            <a:r>
              <a:rPr sz="1800" i="1" spc="-5" dirty="0">
                <a:latin typeface="Gill Sans"/>
                <a:cs typeface="Gill Sans"/>
              </a:rPr>
              <a:t>f </a:t>
            </a:r>
            <a:r>
              <a:rPr sz="1800" i="1" spc="-10" dirty="0">
                <a:latin typeface="Gill Sans"/>
                <a:cs typeface="Gill Sans"/>
              </a:rPr>
              <a:t>B</a:t>
            </a:r>
            <a:r>
              <a:rPr sz="1800" i="1" dirty="0">
                <a:latin typeface="Gill Sans"/>
                <a:cs typeface="Gill Sans"/>
              </a:rPr>
              <a:t>i</a:t>
            </a:r>
            <a:r>
              <a:rPr sz="1800" i="1" spc="-20" dirty="0">
                <a:latin typeface="Gill Sans"/>
                <a:cs typeface="Gill Sans"/>
              </a:rPr>
              <a:t>o</a:t>
            </a:r>
            <a:r>
              <a:rPr sz="1800" i="1" spc="-40" dirty="0">
                <a:latin typeface="Gill Sans"/>
                <a:cs typeface="Gill Sans"/>
              </a:rPr>
              <a:t>g</a:t>
            </a:r>
            <a:r>
              <a:rPr sz="1800" i="1" dirty="0">
                <a:latin typeface="Gill Sans"/>
                <a:cs typeface="Gill Sans"/>
              </a:rPr>
              <a:t>e</a:t>
            </a:r>
            <a:r>
              <a:rPr sz="1800" i="1" spc="-20" dirty="0">
                <a:latin typeface="Gill Sans"/>
                <a:cs typeface="Gill Sans"/>
              </a:rPr>
              <a:t>o</a:t>
            </a:r>
            <a:r>
              <a:rPr sz="1800" i="1" spc="-10" dirty="0">
                <a:latin typeface="Gill Sans"/>
                <a:cs typeface="Gill Sans"/>
              </a:rPr>
              <a:t>g</a:t>
            </a:r>
            <a:r>
              <a:rPr sz="1800" i="1" spc="-50" dirty="0">
                <a:latin typeface="Gill Sans"/>
                <a:cs typeface="Gill Sans"/>
              </a:rPr>
              <a:t>r</a:t>
            </a:r>
            <a:r>
              <a:rPr sz="1800" i="1" dirty="0">
                <a:latin typeface="Gill Sans"/>
                <a:cs typeface="Gill Sans"/>
              </a:rPr>
              <a:t>ap</a:t>
            </a:r>
            <a:r>
              <a:rPr sz="1800" i="1" spc="-30" dirty="0">
                <a:latin typeface="Gill Sans"/>
                <a:cs typeface="Gill Sans"/>
              </a:rPr>
              <a:t>h</a:t>
            </a:r>
            <a:r>
              <a:rPr sz="1800" i="1" dirty="0">
                <a:latin typeface="Gill Sans"/>
                <a:cs typeface="Gill Sans"/>
              </a:rPr>
              <a:t>y</a:t>
            </a:r>
            <a:endParaRPr sz="1800" dirty="0">
              <a:latin typeface="Gill Sans"/>
              <a:cs typeface="Gill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60000" y="12700"/>
            <a:ext cx="1701800" cy="9372600"/>
          </a:xfrm>
          <a:custGeom>
            <a:avLst/>
            <a:gdLst/>
            <a:ahLst/>
            <a:cxnLst/>
            <a:rect l="l" t="t" r="r" b="b"/>
            <a:pathLst>
              <a:path w="1701800" h="9372600">
                <a:moveTo>
                  <a:pt x="0" y="0"/>
                </a:moveTo>
                <a:lnTo>
                  <a:pt x="1701800" y="0"/>
                </a:lnTo>
                <a:lnTo>
                  <a:pt x="1701800" y="9372600"/>
                </a:lnTo>
                <a:lnTo>
                  <a:pt x="0" y="9372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60000" y="12700"/>
            <a:ext cx="1701800" cy="9372600"/>
          </a:xfrm>
          <a:custGeom>
            <a:avLst/>
            <a:gdLst/>
            <a:ahLst/>
            <a:cxnLst/>
            <a:rect l="l" t="t" r="r" b="b"/>
            <a:pathLst>
              <a:path w="1701800" h="9372600">
                <a:moveTo>
                  <a:pt x="0" y="0"/>
                </a:moveTo>
                <a:lnTo>
                  <a:pt x="1701800" y="0"/>
                </a:lnTo>
                <a:lnTo>
                  <a:pt x="1701800" y="9372600"/>
                </a:lnTo>
                <a:lnTo>
                  <a:pt x="0" y="9372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46206" y="292100"/>
            <a:ext cx="1348105" cy="508000"/>
          </a:xfrm>
          <a:custGeom>
            <a:avLst/>
            <a:gdLst/>
            <a:ahLst/>
            <a:cxnLst/>
            <a:rect l="l" t="t" r="r" b="b"/>
            <a:pathLst>
              <a:path w="1348104" h="508000">
                <a:moveTo>
                  <a:pt x="0" y="0"/>
                </a:moveTo>
                <a:lnTo>
                  <a:pt x="1347787" y="0"/>
                </a:lnTo>
                <a:lnTo>
                  <a:pt x="1347787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85100" y="353569"/>
            <a:ext cx="125920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1800">
              <a:lnSpc>
                <a:spcPts val="1600"/>
              </a:lnSpc>
            </a:pPr>
            <a:r>
              <a:rPr sz="1400" b="1" spc="-15" dirty="0">
                <a:latin typeface="Gill Sans"/>
                <a:cs typeface="Gill Sans"/>
              </a:rPr>
              <a:t>DEC </a:t>
            </a:r>
            <a:r>
              <a:rPr sz="1400" b="1" spc="-10" dirty="0">
                <a:latin typeface="Gill Sans"/>
                <a:cs typeface="Gill Sans"/>
              </a:rPr>
              <a:t>(</a:t>
            </a:r>
            <a:r>
              <a:rPr sz="1400" b="1" spc="-30" dirty="0">
                <a:latin typeface="Gill Sans"/>
                <a:cs typeface="Gill Sans"/>
              </a:rPr>
              <a:t>L</a:t>
            </a:r>
            <a:r>
              <a:rPr sz="1400" b="1" spc="-20" dirty="0">
                <a:latin typeface="Gill Sans"/>
                <a:cs typeface="Gill Sans"/>
              </a:rPr>
              <a:t>A</a:t>
            </a:r>
            <a:r>
              <a:rPr sz="1400" b="1" spc="-15" dirty="0">
                <a:latin typeface="Gill Sans"/>
                <a:cs typeface="Gill Sans"/>
              </a:rPr>
              <a:t>GRANGE)</a:t>
            </a:r>
            <a:endParaRPr sz="14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5900" y="1311951"/>
            <a:ext cx="2344420" cy="204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0" algn="ctr">
              <a:lnSpc>
                <a:spcPts val="4100"/>
              </a:lnSpc>
            </a:pPr>
            <a:r>
              <a:rPr sz="3600" b="1" dirty="0">
                <a:latin typeface="Gill Sans"/>
                <a:cs typeface="Gill Sans"/>
              </a:rPr>
              <a:t>Which </a:t>
            </a:r>
            <a:r>
              <a:rPr sz="3600" b="1" spc="-5" dirty="0">
                <a:latin typeface="Gill Sans"/>
                <a:cs typeface="Gill Sans"/>
              </a:rPr>
              <a:t>model </a:t>
            </a:r>
            <a:r>
              <a:rPr sz="3600" b="1" dirty="0">
                <a:latin typeface="Gill Sans"/>
                <a:cs typeface="Gill Sans"/>
              </a:rPr>
              <a:t>should</a:t>
            </a:r>
            <a:r>
              <a:rPr sz="3600" b="1" spc="-10" dirty="0">
                <a:latin typeface="Gill Sans"/>
                <a:cs typeface="Gill Sans"/>
              </a:rPr>
              <a:t> </a:t>
            </a:r>
            <a:r>
              <a:rPr sz="3600" b="1" spc="-55" dirty="0">
                <a:latin typeface="Gill Sans"/>
                <a:cs typeface="Gill Sans"/>
              </a:rPr>
              <a:t>w</a:t>
            </a:r>
            <a:r>
              <a:rPr sz="3600" b="1" dirty="0">
                <a:latin typeface="Gill Sans"/>
                <a:cs typeface="Gill Sans"/>
              </a:rPr>
              <a:t>e </a:t>
            </a:r>
            <a:r>
              <a:rPr sz="3600" b="1" spc="-5" dirty="0">
                <a:latin typeface="Gill Sans"/>
                <a:cs typeface="Gill Sans"/>
              </a:rPr>
              <a:t>use?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21900" y="6010951"/>
            <a:ext cx="2827655" cy="204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4100"/>
              </a:lnSpc>
            </a:pPr>
            <a:r>
              <a:rPr sz="3600" b="1" dirty="0">
                <a:latin typeface="Gill Sans"/>
                <a:cs typeface="Gill Sans"/>
              </a:rPr>
              <a:t>What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bout founde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- e</a:t>
            </a:r>
            <a:r>
              <a:rPr sz="3600" b="1" spc="-50" dirty="0">
                <a:latin typeface="Gill Sans"/>
                <a:cs typeface="Gill Sans"/>
              </a:rPr>
              <a:t>v</a:t>
            </a:r>
            <a:r>
              <a:rPr sz="3600" b="1" spc="-5" dirty="0">
                <a:latin typeface="Gill Sans"/>
                <a:cs typeface="Gill Sans"/>
              </a:rPr>
              <a:t>ent </a:t>
            </a:r>
            <a:r>
              <a:rPr sz="3600" b="1" dirty="0">
                <a:latin typeface="Gill Sans"/>
                <a:cs typeface="Gill Sans"/>
              </a:rPr>
              <a:t>speciation?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58474" y="8167183"/>
            <a:ext cx="1448235" cy="1147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83005" y="8189665"/>
            <a:ext cx="1367790" cy="1064260"/>
          </a:xfrm>
          <a:custGeom>
            <a:avLst/>
            <a:gdLst/>
            <a:ahLst/>
            <a:cxnLst/>
            <a:rect l="l" t="t" r="r" b="b"/>
            <a:pathLst>
              <a:path w="1367790" h="1064259">
                <a:moveTo>
                  <a:pt x="608778" y="0"/>
                </a:moveTo>
                <a:lnTo>
                  <a:pt x="0" y="534982"/>
                </a:lnTo>
                <a:lnTo>
                  <a:pt x="613926" y="1064049"/>
                </a:lnTo>
                <a:lnTo>
                  <a:pt x="612404" y="749443"/>
                </a:lnTo>
                <a:lnTo>
                  <a:pt x="1367570" y="745788"/>
                </a:lnTo>
                <a:lnTo>
                  <a:pt x="1365483" y="314605"/>
                </a:lnTo>
                <a:lnTo>
                  <a:pt x="610299" y="314605"/>
                </a:lnTo>
                <a:lnTo>
                  <a:pt x="608778" y="0"/>
                </a:lnTo>
                <a:close/>
              </a:path>
              <a:path w="1367790" h="1064259">
                <a:moveTo>
                  <a:pt x="1365465" y="310951"/>
                </a:moveTo>
                <a:lnTo>
                  <a:pt x="610299" y="314605"/>
                </a:lnTo>
                <a:lnTo>
                  <a:pt x="1365483" y="314605"/>
                </a:lnTo>
                <a:lnTo>
                  <a:pt x="1365465" y="310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28752" y="8011528"/>
            <a:ext cx="484485" cy="9614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50525" y="8030170"/>
            <a:ext cx="408305" cy="885825"/>
          </a:xfrm>
          <a:custGeom>
            <a:avLst/>
            <a:gdLst/>
            <a:ahLst/>
            <a:cxnLst/>
            <a:rect l="l" t="t" r="r" b="b"/>
            <a:pathLst>
              <a:path w="408304" h="885825">
                <a:moveTo>
                  <a:pt x="0" y="0"/>
                </a:moveTo>
                <a:lnTo>
                  <a:pt x="408284" y="0"/>
                </a:lnTo>
                <a:lnTo>
                  <a:pt x="408284" y="885229"/>
                </a:lnTo>
                <a:lnTo>
                  <a:pt x="0" y="885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_sparse_matrix_1351x1351_v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49" y="-162560"/>
            <a:ext cx="10169031" cy="1016903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4498" y="-808283"/>
            <a:ext cx="3160889" cy="2759003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Q Matrices are sparse</a:t>
            </a:r>
            <a:endParaRPr lang="en-US" sz="4600" baseline="30000" dirty="0"/>
          </a:p>
        </p:txBody>
      </p:sp>
    </p:spTree>
    <p:extLst>
      <p:ext uri="{BB962C8B-B14F-4D97-AF65-F5344CB8AC3E}">
        <p14:creationId xmlns:p14="http://schemas.microsoft.com/office/powerpoint/2010/main" val="32401203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2-10-15_v3a_matrix_time_test_hugemats_up_to_10areas_ARCHIVE_WORKED_spars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787" y="-361245"/>
            <a:ext cx="15136142" cy="201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997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2-10-15_v3a_matrix_time_test_hugemats_up_to_10areas_ARCHIVE_WORKED_spars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787" y="-361245"/>
            <a:ext cx="15136142" cy="20181522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0439964" y="3756942"/>
            <a:ext cx="704427" cy="66830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527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2" r="56428" b="74230"/>
          <a:stretch/>
        </p:blipFill>
        <p:spPr>
          <a:xfrm>
            <a:off x="5996658" y="6940882"/>
            <a:ext cx="6339840" cy="281271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75450"/>
            <a:ext cx="12806116" cy="3601155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200" dirty="0"/>
              <a:t>Anagenetic Problem: </a:t>
            </a:r>
          </a:p>
          <a:p>
            <a:r>
              <a:rPr lang="en-US" sz="10200" dirty="0"/>
              <a:t># of ranges=2</a:t>
            </a:r>
            <a:r>
              <a:rPr lang="en-US" sz="10200" baseline="30000" dirty="0"/>
              <a:t>(# of areas)</a:t>
            </a:r>
          </a:p>
        </p:txBody>
      </p:sp>
      <p:sp>
        <p:nvSpPr>
          <p:cNvPr id="2" name="Rectangle 1"/>
          <p:cNvSpPr/>
          <p:nvPr/>
        </p:nvSpPr>
        <p:spPr>
          <a:xfrm>
            <a:off x="876285" y="3983511"/>
            <a:ext cx="8200707" cy="433349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6800" dirty="0"/>
              <a:t>2 areas = 4 states</a:t>
            </a:r>
          </a:p>
          <a:p>
            <a:r>
              <a:rPr lang="en-US" sz="6800" dirty="0"/>
              <a:t>4 areas = 16 states</a:t>
            </a:r>
          </a:p>
          <a:p>
            <a:r>
              <a:rPr lang="en-US" sz="6800" dirty="0"/>
              <a:t>10 areas = 1024 states</a:t>
            </a:r>
          </a:p>
          <a:p>
            <a:r>
              <a:rPr lang="en-US" sz="6800" dirty="0"/>
              <a:t>11 areas = 2048</a:t>
            </a:r>
          </a:p>
        </p:txBody>
      </p:sp>
    </p:spTree>
    <p:extLst>
      <p:ext uri="{BB962C8B-B14F-4D97-AF65-F5344CB8AC3E}">
        <p14:creationId xmlns:p14="http://schemas.microsoft.com/office/powerpoint/2010/main" val="35385929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75450"/>
            <a:ext cx="12806116" cy="3601155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200" dirty="0"/>
              <a:t>Cladogenetic Problem: </a:t>
            </a:r>
          </a:p>
          <a:p>
            <a:r>
              <a:rPr lang="en-US" sz="8500" dirty="0"/>
              <a:t># of transitions =</a:t>
            </a:r>
          </a:p>
          <a:p>
            <a:r>
              <a:rPr lang="en-US" sz="8500" dirty="0"/>
              <a:t>(# ranges)</a:t>
            </a:r>
            <a:r>
              <a:rPr lang="en-US" sz="8500" baseline="30000" dirty="0"/>
              <a:t>3</a:t>
            </a:r>
          </a:p>
        </p:txBody>
      </p:sp>
      <p:sp>
        <p:nvSpPr>
          <p:cNvPr id="2" name="Rectangle 1"/>
          <p:cNvSpPr/>
          <p:nvPr/>
        </p:nvSpPr>
        <p:spPr>
          <a:xfrm>
            <a:off x="226046" y="4633751"/>
            <a:ext cx="12960129" cy="433349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6800" dirty="0"/>
              <a:t>2 areas = 4 states = 64 triplets</a:t>
            </a:r>
          </a:p>
          <a:p>
            <a:r>
              <a:rPr lang="en-US" sz="6800" dirty="0"/>
              <a:t>4 areas = 16 states = 4096 triplets</a:t>
            </a:r>
          </a:p>
          <a:p>
            <a:r>
              <a:rPr lang="en-US" sz="6800" dirty="0"/>
              <a:t>10 areas = 1024 states = 1 billion+</a:t>
            </a:r>
          </a:p>
          <a:p>
            <a:r>
              <a:rPr lang="en-US" sz="6800" dirty="0"/>
              <a:t>11 areas = 2048 states = 8.6 billion+</a:t>
            </a:r>
          </a:p>
        </p:txBody>
      </p:sp>
    </p:spTree>
    <p:extLst>
      <p:ext uri="{BB962C8B-B14F-4D97-AF65-F5344CB8AC3E}">
        <p14:creationId xmlns:p14="http://schemas.microsoft.com/office/powerpoint/2010/main" val="7256290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S2_cladogenetic_trait_v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22"/>
          <a:stretch/>
        </p:blipFill>
        <p:spPr>
          <a:xfrm>
            <a:off x="-36124" y="2835769"/>
            <a:ext cx="13004800" cy="466005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8800" y="609600"/>
            <a:ext cx="11704320" cy="615553"/>
          </a:xfrm>
        </p:spPr>
        <p:txBody>
          <a:bodyPr/>
          <a:lstStyle/>
          <a:p>
            <a:r>
              <a:rPr lang="en-US" b="1" dirty="0"/>
              <a:t>Cladogenetic range change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574800" y="762000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transition matrix</a:t>
            </a:r>
          </a:p>
        </p:txBody>
      </p:sp>
    </p:spTree>
    <p:extLst>
      <p:ext uri="{BB962C8B-B14F-4D97-AF65-F5344CB8AC3E}">
        <p14:creationId xmlns:p14="http://schemas.microsoft.com/office/powerpoint/2010/main" val="21302982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S2_cladogenetic_trait_v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22"/>
          <a:stretch/>
        </p:blipFill>
        <p:spPr>
          <a:xfrm>
            <a:off x="-36124" y="2835769"/>
            <a:ext cx="13004800" cy="466005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5000" y="609600"/>
            <a:ext cx="11704320" cy="615553"/>
          </a:xfrm>
        </p:spPr>
        <p:txBody>
          <a:bodyPr/>
          <a:lstStyle/>
          <a:p>
            <a:r>
              <a:rPr lang="en-US" b="1" dirty="0"/>
              <a:t>Cladogenetic range change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498600" y="685800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transition matrix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574800" y="1295400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(mostly 0s)</a:t>
            </a:r>
          </a:p>
        </p:txBody>
      </p:sp>
    </p:spTree>
    <p:extLst>
      <p:ext uri="{BB962C8B-B14F-4D97-AF65-F5344CB8AC3E}">
        <p14:creationId xmlns:p14="http://schemas.microsoft.com/office/powerpoint/2010/main" val="4705435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0240" y="517032"/>
            <a:ext cx="12065564" cy="8477955"/>
          </a:xfrm>
        </p:spPr>
        <p:txBody>
          <a:bodyPr/>
          <a:lstStyle/>
          <a:p>
            <a:r>
              <a:rPr lang="en-US" b="1" dirty="0"/>
              <a:t>Tricks to speed things up: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5700" dirty="0"/>
              <a:t>1. Sparse representations (exclude 0s)</a:t>
            </a:r>
            <a:br>
              <a:rPr lang="en-US" sz="5700" dirty="0"/>
            </a:br>
            <a:r>
              <a:rPr lang="en-US" sz="5700" dirty="0"/>
              <a:t/>
            </a:r>
            <a:br>
              <a:rPr lang="en-US" sz="5700" dirty="0"/>
            </a:br>
            <a:r>
              <a:rPr lang="en-US" sz="5700" dirty="0"/>
              <a:t>2. C++ backend</a:t>
            </a:r>
            <a:br>
              <a:rPr lang="en-US" sz="5700" dirty="0"/>
            </a:br>
            <a:r>
              <a:rPr lang="en-US" sz="5700" dirty="0"/>
              <a:t/>
            </a:r>
            <a:br>
              <a:rPr lang="en-US" sz="5700" dirty="0"/>
            </a:br>
            <a:r>
              <a:rPr lang="en-US" sz="5700" dirty="0"/>
              <a:t>3. Parallel processing</a:t>
            </a:r>
            <a:br>
              <a:rPr lang="en-US" sz="5700" dirty="0"/>
            </a:br>
            <a:r>
              <a:rPr lang="en-US" sz="5700" dirty="0"/>
              <a:t/>
            </a:r>
            <a:br>
              <a:rPr lang="en-US" sz="5700" dirty="0"/>
            </a:br>
            <a:r>
              <a:rPr lang="en-US" sz="5700" dirty="0"/>
              <a:t>4. Exclude unlikely ranges</a:t>
            </a:r>
          </a:p>
        </p:txBody>
      </p:sp>
    </p:spTree>
    <p:extLst>
      <p:ext uri="{BB962C8B-B14F-4D97-AF65-F5344CB8AC3E}">
        <p14:creationId xmlns:p14="http://schemas.microsoft.com/office/powerpoint/2010/main" val="17654630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0240" y="517032"/>
            <a:ext cx="12065564" cy="3862596"/>
          </a:xfrm>
        </p:spPr>
        <p:txBody>
          <a:bodyPr/>
          <a:lstStyle/>
          <a:p>
            <a:r>
              <a:rPr lang="en-US" b="1" dirty="0"/>
              <a:t>More complex problems:</a:t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sz="5700" dirty="0"/>
              <a:t>1. Trait-linked dispersal</a:t>
            </a:r>
            <a:br>
              <a:rPr lang="en-US" sz="5700" dirty="0"/>
            </a:br>
            <a:r>
              <a:rPr lang="en-US" sz="5700" dirty="0"/>
              <a:t/>
            </a:r>
            <a:br>
              <a:rPr lang="en-US" sz="5700" dirty="0"/>
            </a:br>
            <a:r>
              <a:rPr lang="en-US" sz="5700" dirty="0"/>
              <a:t>2. Include speciation/extinction</a:t>
            </a:r>
          </a:p>
        </p:txBody>
      </p:sp>
    </p:spTree>
    <p:extLst>
      <p:ext uri="{BB962C8B-B14F-4D97-AF65-F5344CB8AC3E}">
        <p14:creationId xmlns:p14="http://schemas.microsoft.com/office/powerpoint/2010/main" val="1087638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50240" y="-252871"/>
            <a:ext cx="12065564" cy="1083733"/>
          </a:xfrm>
        </p:spPr>
        <p:txBody>
          <a:bodyPr>
            <a:normAutofit/>
          </a:bodyPr>
          <a:lstStyle/>
          <a:p>
            <a:r>
              <a:rPr lang="en-US" b="1" dirty="0"/>
              <a:t>Trait-linked dispersal</a:t>
            </a:r>
            <a:endParaRPr lang="en-US" sz="5700" dirty="0"/>
          </a:p>
        </p:txBody>
      </p:sp>
    </p:spTree>
    <p:extLst>
      <p:ext uri="{BB962C8B-B14F-4D97-AF65-F5344CB8AC3E}">
        <p14:creationId xmlns:p14="http://schemas.microsoft.com/office/powerpoint/2010/main" val="1791914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00" y="571500"/>
            <a:ext cx="80010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85" dirty="0">
                <a:latin typeface="Calibri"/>
                <a:cs typeface="Calibri"/>
              </a:rPr>
              <a:t>F</a:t>
            </a:r>
            <a:r>
              <a:rPr sz="4800" b="1" spc="-30" dirty="0">
                <a:latin typeface="Calibri"/>
                <a:cs typeface="Calibri"/>
              </a:rPr>
              <a:t>ound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95" dirty="0">
                <a:latin typeface="Calibri"/>
                <a:cs typeface="Calibri"/>
              </a:rPr>
              <a:t>r</a:t>
            </a:r>
            <a:r>
              <a:rPr sz="4800" b="1" spc="-5" dirty="0">
                <a:latin typeface="Calibri"/>
                <a:cs typeface="Calibri"/>
              </a:rPr>
              <a:t>-</a:t>
            </a:r>
            <a:r>
              <a:rPr sz="4800" b="1" spc="-25" dirty="0">
                <a:latin typeface="Calibri"/>
                <a:cs typeface="Calibri"/>
              </a:rPr>
              <a:t>e</a:t>
            </a:r>
            <a:r>
              <a:rPr sz="4800" b="1" spc="-45" dirty="0">
                <a:latin typeface="Calibri"/>
                <a:cs typeface="Calibri"/>
              </a:rPr>
              <a:t>v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75" dirty="0">
                <a:latin typeface="Calibri"/>
                <a:cs typeface="Calibri"/>
              </a:rPr>
              <a:t>n</a:t>
            </a:r>
            <a:r>
              <a:rPr sz="4800" b="1" spc="-20" dirty="0">
                <a:latin typeface="Calibri"/>
                <a:cs typeface="Calibri"/>
              </a:rPr>
              <a:t>t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30" dirty="0">
                <a:latin typeface="Calibri"/>
                <a:cs typeface="Calibri"/>
              </a:rPr>
              <a:t>p</a:t>
            </a:r>
            <a:r>
              <a:rPr sz="4800" b="1" dirty="0">
                <a:latin typeface="Calibri"/>
                <a:cs typeface="Calibri"/>
              </a:rPr>
              <a:t>ec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0" dirty="0">
                <a:latin typeface="Calibri"/>
                <a:cs typeface="Calibri"/>
              </a:rPr>
              <a:t>a</a:t>
            </a:r>
            <a:r>
              <a:rPr lang="en-US" sz="4800" b="1" spc="365" dirty="0">
                <a:latin typeface="Calibri"/>
                <a:cs typeface="Calibri"/>
              </a:rPr>
              <a:t>ti</a:t>
            </a:r>
            <a:r>
              <a:rPr sz="4800" b="1" spc="-30" dirty="0">
                <a:latin typeface="Calibri"/>
                <a:cs typeface="Calibri"/>
              </a:rPr>
              <a:t>on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99200" y="1740288"/>
            <a:ext cx="22796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dirty="0">
                <a:latin typeface="Gill Sans"/>
                <a:cs typeface="Gill Sans"/>
              </a:rPr>
              <a:t>•</a:t>
            </a:r>
            <a:endParaRPr sz="4500">
              <a:latin typeface="Gill Sans"/>
              <a:cs typeface="Gill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9220">
              <a:lnSpc>
                <a:spcPts val="4100"/>
              </a:lnSpc>
            </a:pPr>
            <a:r>
              <a:rPr dirty="0"/>
              <a:t>In</a:t>
            </a:r>
            <a:r>
              <a:rPr spc="-5" dirty="0"/>
              <a:t> </a:t>
            </a:r>
            <a:r>
              <a:rPr spc="-40" dirty="0"/>
              <a:t>f</a:t>
            </a:r>
            <a:r>
              <a:rPr spc="-20" dirty="0"/>
              <a:t>ound</a:t>
            </a:r>
            <a:r>
              <a:rPr dirty="0"/>
              <a:t>e</a:t>
            </a:r>
            <a:r>
              <a:rPr spc="-305" dirty="0"/>
              <a:t>r</a:t>
            </a:r>
            <a:r>
              <a:rPr spc="-5" dirty="0"/>
              <a:t>-</a:t>
            </a:r>
            <a:r>
              <a:rPr spc="-55" dirty="0"/>
              <a:t>e</a:t>
            </a:r>
            <a:r>
              <a:rPr spc="-95" dirty="0"/>
              <a:t>v</a:t>
            </a:r>
            <a:r>
              <a:rPr dirty="0"/>
              <a:t>ent</a:t>
            </a:r>
            <a:r>
              <a:rPr spc="-5" dirty="0"/>
              <a:t> </a:t>
            </a:r>
            <a:r>
              <a:rPr spc="-15" dirty="0"/>
              <a:t>s</a:t>
            </a:r>
            <a:r>
              <a:rPr dirty="0"/>
              <a:t>pec</a:t>
            </a:r>
            <a:r>
              <a:rPr spc="-5" dirty="0"/>
              <a:t>i</a:t>
            </a:r>
            <a:r>
              <a:rPr spc="-20" dirty="0"/>
              <a:t>a</a:t>
            </a:r>
            <a:r>
              <a:rPr dirty="0"/>
              <a:t>t</a:t>
            </a:r>
            <a:r>
              <a:rPr spc="-5" dirty="0"/>
              <a:t>i</a:t>
            </a:r>
            <a:r>
              <a:rPr spc="-20" dirty="0"/>
              <a:t>o</a:t>
            </a:r>
            <a:r>
              <a:rPr dirty="0"/>
              <a:t>n,</a:t>
            </a:r>
            <a:r>
              <a:rPr spc="-365" dirty="0"/>
              <a:t> </a:t>
            </a:r>
            <a:r>
              <a:rPr spc="-20" dirty="0"/>
              <a:t>a</a:t>
            </a:r>
            <a:r>
              <a:rPr spc="-15" dirty="0"/>
              <a:t> ra</a:t>
            </a:r>
            <a:r>
              <a:rPr spc="-90" dirty="0"/>
              <a:t>r</a:t>
            </a:r>
            <a:r>
              <a:rPr dirty="0"/>
              <a:t>e</a:t>
            </a:r>
            <a:r>
              <a:rPr spc="-5" dirty="0"/>
              <a:t> </a:t>
            </a:r>
            <a:r>
              <a:rPr spc="-20" dirty="0"/>
              <a:t>d</a:t>
            </a:r>
            <a:r>
              <a:rPr spc="-5" dirty="0"/>
              <a:t>i</a:t>
            </a:r>
            <a:r>
              <a:rPr spc="-20" dirty="0"/>
              <a:t>spersa</a:t>
            </a:r>
            <a:r>
              <a:rPr dirty="0"/>
              <a:t>l</a:t>
            </a:r>
            <a:r>
              <a:rPr spc="-5" dirty="0"/>
              <a:t> </a:t>
            </a:r>
            <a:r>
              <a:rPr spc="-55" dirty="0"/>
              <a:t>e</a:t>
            </a:r>
            <a:r>
              <a:rPr spc="-95" dirty="0"/>
              <a:t>v</a:t>
            </a:r>
            <a:r>
              <a:rPr dirty="0"/>
              <a:t>ent </a:t>
            </a:r>
            <a:r>
              <a:rPr spc="-20" dirty="0"/>
              <a:t>“</a:t>
            </a:r>
            <a:r>
              <a:rPr spc="-5" dirty="0"/>
              <a:t>i</a:t>
            </a:r>
            <a:r>
              <a:rPr spc="-20" dirty="0"/>
              <a:t>nstantaneous</a:t>
            </a:r>
            <a:r>
              <a:rPr spc="-35" dirty="0"/>
              <a:t>l</a:t>
            </a:r>
            <a:r>
              <a:rPr spc="-20" dirty="0"/>
              <a:t>y”</a:t>
            </a:r>
            <a:r>
              <a:rPr spc="-5" dirty="0"/>
              <a:t> </a:t>
            </a:r>
            <a:r>
              <a:rPr spc="-15" dirty="0"/>
              <a:t>esta</a:t>
            </a:r>
            <a:r>
              <a:rPr dirty="0"/>
              <a:t>b</a:t>
            </a:r>
            <a:r>
              <a:rPr spc="-5" dirty="0"/>
              <a:t>li</a:t>
            </a:r>
            <a:r>
              <a:rPr spc="-20" dirty="0"/>
              <a:t>shes</a:t>
            </a:r>
            <a:r>
              <a:rPr spc="-5" dirty="0"/>
              <a:t> </a:t>
            </a:r>
            <a:r>
              <a:rPr spc="-20" dirty="0"/>
              <a:t>a geogr</a:t>
            </a:r>
            <a:r>
              <a:rPr spc="-60" dirty="0"/>
              <a:t>a</a:t>
            </a:r>
            <a:r>
              <a:rPr dirty="0"/>
              <a:t>ph</a:t>
            </a:r>
            <a:r>
              <a:rPr spc="-5" dirty="0"/>
              <a:t>i</a:t>
            </a:r>
            <a:r>
              <a:rPr spc="-20" dirty="0"/>
              <a:t>ca</a:t>
            </a:r>
            <a:r>
              <a:rPr spc="-5" dirty="0"/>
              <a:t>l</a:t>
            </a:r>
            <a:r>
              <a:rPr spc="-35" dirty="0"/>
              <a:t>l</a:t>
            </a:r>
            <a:r>
              <a:rPr spc="-20" dirty="0"/>
              <a:t>y</a:t>
            </a:r>
            <a:r>
              <a:rPr spc="-5" dirty="0"/>
              <a:t> i</a:t>
            </a:r>
            <a:r>
              <a:rPr spc="-20" dirty="0"/>
              <a:t>so</a:t>
            </a:r>
            <a:r>
              <a:rPr spc="-5" dirty="0"/>
              <a:t>l</a:t>
            </a:r>
            <a:r>
              <a:rPr spc="-20" dirty="0"/>
              <a:t>ated</a:t>
            </a:r>
            <a:r>
              <a:rPr spc="-5" dirty="0"/>
              <a:t> </a:t>
            </a:r>
            <a:r>
              <a:rPr dirty="0"/>
              <a:t>n</a:t>
            </a:r>
            <a:r>
              <a:rPr spc="-55" dirty="0"/>
              <a:t>e</a:t>
            </a:r>
            <a:r>
              <a:rPr dirty="0"/>
              <a:t>w </a:t>
            </a:r>
            <a:r>
              <a:rPr spc="-5" dirty="0"/>
              <a:t>li</a:t>
            </a:r>
            <a:r>
              <a:rPr spc="-20" dirty="0"/>
              <a:t>neag</a:t>
            </a:r>
            <a:r>
              <a:rPr dirty="0"/>
              <a:t>e</a:t>
            </a:r>
            <a:r>
              <a:rPr spc="-5" dirty="0"/>
              <a:t> wi</a:t>
            </a:r>
            <a:r>
              <a:rPr dirty="0"/>
              <a:t>th</a:t>
            </a:r>
            <a:r>
              <a:rPr spc="-5" dirty="0"/>
              <a:t> </a:t>
            </a:r>
            <a:r>
              <a:rPr spc="-20" dirty="0"/>
              <a:t>o</a:t>
            </a:r>
            <a:r>
              <a:rPr dirty="0"/>
              <a:t>ne</a:t>
            </a:r>
            <a:r>
              <a:rPr spc="-5" dirty="0"/>
              <a:t> </a:t>
            </a:r>
            <a:r>
              <a:rPr spc="-20" dirty="0"/>
              <a:t>or</a:t>
            </a:r>
            <a:r>
              <a:rPr spc="-5" dirty="0"/>
              <a:t> </a:t>
            </a:r>
            <a:r>
              <a:rPr spc="-20" dirty="0"/>
              <a:t>a</a:t>
            </a:r>
            <a:r>
              <a:rPr spc="-5" dirty="0"/>
              <a:t> </a:t>
            </a:r>
            <a:r>
              <a:rPr spc="-40" dirty="0"/>
              <a:t>f</a:t>
            </a:r>
            <a:r>
              <a:rPr spc="-55" dirty="0"/>
              <a:t>e</a:t>
            </a:r>
            <a:r>
              <a:rPr dirty="0"/>
              <a:t>w </a:t>
            </a:r>
            <a:r>
              <a:rPr spc="-5" dirty="0"/>
              <a:t>i</a:t>
            </a:r>
            <a:r>
              <a:rPr spc="-20" dirty="0"/>
              <a:t>nd</a:t>
            </a:r>
            <a:r>
              <a:rPr spc="-5" dirty="0"/>
              <a:t>i</a:t>
            </a:r>
            <a:r>
              <a:rPr dirty="0"/>
              <a:t>v</a:t>
            </a:r>
            <a:r>
              <a:rPr spc="-5" dirty="0"/>
              <a:t>i</a:t>
            </a:r>
            <a:r>
              <a:rPr spc="-20" dirty="0"/>
              <a:t>dua</a:t>
            </a:r>
            <a:r>
              <a:rPr spc="-5" dirty="0"/>
              <a:t>l</a:t>
            </a:r>
            <a:r>
              <a:rPr spc="-15" dirty="0"/>
              <a:t>s</a:t>
            </a:r>
          </a:p>
          <a:p>
            <a:pPr marL="12700" marR="5080">
              <a:lnSpc>
                <a:spcPts val="4100"/>
              </a:lnSpc>
              <a:spcBef>
                <a:spcPts val="2400"/>
              </a:spcBef>
            </a:pPr>
            <a:r>
              <a:rPr dirty="0"/>
              <a:t>W</a:t>
            </a:r>
            <a:r>
              <a:rPr spc="-5" dirty="0"/>
              <a:t>i</a:t>
            </a:r>
            <a:r>
              <a:rPr spc="-20" dirty="0"/>
              <a:t>d</a:t>
            </a:r>
            <a:r>
              <a:rPr dirty="0"/>
              <a:t>e</a:t>
            </a:r>
            <a:r>
              <a:rPr spc="-35" dirty="0"/>
              <a:t>l</a:t>
            </a:r>
            <a:r>
              <a:rPr spc="-20" dirty="0"/>
              <a:t>y</a:t>
            </a:r>
            <a:r>
              <a:rPr spc="-5" dirty="0"/>
              <a:t> </a:t>
            </a:r>
            <a:r>
              <a:rPr spc="-20" dirty="0"/>
              <a:t>d</a:t>
            </a:r>
            <a:r>
              <a:rPr spc="-5" dirty="0"/>
              <a:t>i</a:t>
            </a:r>
            <a:r>
              <a:rPr spc="-20" dirty="0"/>
              <a:t>scussed</a:t>
            </a:r>
            <a:r>
              <a:rPr spc="-5" dirty="0"/>
              <a:t> i</a:t>
            </a:r>
            <a:r>
              <a:rPr dirty="0"/>
              <a:t>n</a:t>
            </a:r>
            <a:r>
              <a:rPr spc="-5" dirty="0"/>
              <a:t> </a:t>
            </a:r>
            <a:r>
              <a:rPr spc="-20" dirty="0"/>
              <a:t>po</a:t>
            </a:r>
            <a:r>
              <a:rPr dirty="0"/>
              <a:t>pu</a:t>
            </a:r>
            <a:r>
              <a:rPr spc="-5" dirty="0"/>
              <a:t>l</a:t>
            </a:r>
            <a:r>
              <a:rPr spc="-20" dirty="0"/>
              <a:t>a</a:t>
            </a:r>
            <a:r>
              <a:rPr dirty="0"/>
              <a:t>t</a:t>
            </a:r>
            <a:r>
              <a:rPr spc="-5" dirty="0"/>
              <a:t>i</a:t>
            </a:r>
            <a:r>
              <a:rPr spc="-20" dirty="0"/>
              <a:t>o</a:t>
            </a:r>
            <a:r>
              <a:rPr dirty="0"/>
              <a:t>n </a:t>
            </a:r>
            <a:r>
              <a:rPr spc="-20" dirty="0"/>
              <a:t>g</a:t>
            </a:r>
            <a:r>
              <a:rPr dirty="0"/>
              <a:t>enet</a:t>
            </a:r>
            <a:r>
              <a:rPr spc="-5" dirty="0"/>
              <a:t>i</a:t>
            </a:r>
            <a:r>
              <a:rPr spc="-15" dirty="0"/>
              <a:t>cs</a:t>
            </a:r>
            <a:r>
              <a:rPr dirty="0"/>
              <a:t>,</a:t>
            </a:r>
            <a:r>
              <a:rPr spc="-365" dirty="0"/>
              <a:t> </a:t>
            </a:r>
            <a:r>
              <a:rPr spc="-15" dirty="0"/>
              <a:t>s</a:t>
            </a:r>
            <a:r>
              <a:rPr dirty="0"/>
              <a:t>pec</a:t>
            </a:r>
            <a:r>
              <a:rPr spc="-5" dirty="0"/>
              <a:t>i</a:t>
            </a:r>
            <a:r>
              <a:rPr spc="-20" dirty="0"/>
              <a:t>a</a:t>
            </a:r>
            <a:r>
              <a:rPr dirty="0"/>
              <a:t>t</a:t>
            </a:r>
            <a:r>
              <a:rPr spc="-5" dirty="0"/>
              <a:t>i</a:t>
            </a:r>
            <a:r>
              <a:rPr spc="-20" dirty="0"/>
              <a:t>o</a:t>
            </a:r>
            <a:r>
              <a:rPr dirty="0"/>
              <a:t>n</a:t>
            </a:r>
            <a:r>
              <a:rPr spc="-5" dirty="0"/>
              <a:t> li</a:t>
            </a:r>
            <a:r>
              <a:rPr spc="-15" dirty="0"/>
              <a:t>tera</a:t>
            </a:r>
            <a:r>
              <a:rPr dirty="0"/>
              <a:t>tu</a:t>
            </a:r>
            <a:r>
              <a:rPr spc="-75" dirty="0"/>
              <a:t>r</a:t>
            </a:r>
            <a:r>
              <a:rPr spc="70" dirty="0"/>
              <a:t>e</a:t>
            </a:r>
            <a:r>
              <a:rPr dirty="0"/>
              <a:t>, </a:t>
            </a:r>
            <a:r>
              <a:rPr spc="-5" dirty="0"/>
              <a:t>i</a:t>
            </a:r>
            <a:r>
              <a:rPr spc="-15" dirty="0"/>
              <a:t>s</a:t>
            </a:r>
            <a:r>
              <a:rPr spc="-5" dirty="0"/>
              <a:t>l</a:t>
            </a:r>
            <a:r>
              <a:rPr spc="-20" dirty="0"/>
              <a:t>and</a:t>
            </a:r>
            <a:r>
              <a:rPr spc="-5" dirty="0"/>
              <a:t> </a:t>
            </a:r>
            <a:r>
              <a:rPr dirty="0"/>
              <a:t>b</a:t>
            </a:r>
            <a:r>
              <a:rPr spc="-5" dirty="0"/>
              <a:t>i</a:t>
            </a:r>
            <a:r>
              <a:rPr spc="-20" dirty="0"/>
              <a:t>ogeogr</a:t>
            </a:r>
            <a:r>
              <a:rPr spc="-60" dirty="0"/>
              <a:t>a</a:t>
            </a:r>
            <a:r>
              <a:rPr dirty="0"/>
              <a:t>p</a:t>
            </a:r>
            <a:r>
              <a:rPr spc="-130" dirty="0"/>
              <a:t>h</a:t>
            </a:r>
            <a:r>
              <a:rPr spc="-20" dirty="0"/>
              <a:t>y</a:t>
            </a:r>
          </a:p>
          <a:p>
            <a:pPr marL="12700" marR="34925">
              <a:lnSpc>
                <a:spcPts val="4100"/>
              </a:lnSpc>
              <a:spcBef>
                <a:spcPts val="2400"/>
              </a:spcBef>
            </a:pPr>
            <a:r>
              <a:rPr spc="-30" dirty="0"/>
              <a:t>H</a:t>
            </a:r>
            <a:r>
              <a:rPr spc="-60" dirty="0"/>
              <a:t>o</a:t>
            </a:r>
            <a:r>
              <a:rPr spc="-75" dirty="0"/>
              <a:t>w</a:t>
            </a:r>
            <a:r>
              <a:rPr spc="-55" dirty="0"/>
              <a:t>e</a:t>
            </a:r>
            <a:r>
              <a:rPr spc="-95" dirty="0"/>
              <a:t>v</a:t>
            </a:r>
            <a:r>
              <a:rPr dirty="0"/>
              <a:t>e</a:t>
            </a:r>
            <a:r>
              <a:rPr spc="-380" dirty="0"/>
              <a:t>r</a:t>
            </a:r>
            <a:r>
              <a:rPr dirty="0"/>
              <a:t>,</a:t>
            </a:r>
            <a:r>
              <a:rPr spc="-365" dirty="0"/>
              <a:t> </a:t>
            </a:r>
            <a:r>
              <a:rPr spc="-5" dirty="0"/>
              <a:t>i</a:t>
            </a:r>
            <a:r>
              <a:rPr spc="-20" dirty="0"/>
              <a:t>gno</a:t>
            </a:r>
            <a:r>
              <a:rPr spc="-90" dirty="0"/>
              <a:t>r</a:t>
            </a:r>
            <a:r>
              <a:rPr spc="-20" dirty="0"/>
              <a:t>ed</a:t>
            </a:r>
            <a:r>
              <a:rPr spc="-5" dirty="0"/>
              <a:t> i</a:t>
            </a:r>
            <a:r>
              <a:rPr dirty="0"/>
              <a:t>n</a:t>
            </a:r>
            <a:r>
              <a:rPr spc="-5" dirty="0"/>
              <a:t> </a:t>
            </a:r>
            <a:r>
              <a:rPr spc="-15" dirty="0"/>
              <a:t>trad</a:t>
            </a:r>
            <a:r>
              <a:rPr spc="-5" dirty="0"/>
              <a:t>i</a:t>
            </a:r>
            <a:r>
              <a:rPr dirty="0"/>
              <a:t>t</a:t>
            </a:r>
            <a:r>
              <a:rPr spc="-5" dirty="0"/>
              <a:t>i</a:t>
            </a:r>
            <a:r>
              <a:rPr spc="-20" dirty="0"/>
              <a:t>ona</a:t>
            </a:r>
            <a:r>
              <a:rPr dirty="0"/>
              <a:t>l h</a:t>
            </a:r>
            <a:r>
              <a:rPr spc="-5" dirty="0"/>
              <a:t>i</a:t>
            </a:r>
            <a:r>
              <a:rPr spc="-20" dirty="0"/>
              <a:t>sto</a:t>
            </a:r>
            <a:r>
              <a:rPr dirty="0"/>
              <a:t>r</a:t>
            </a:r>
            <a:r>
              <a:rPr spc="-5" dirty="0"/>
              <a:t>i</a:t>
            </a:r>
            <a:r>
              <a:rPr spc="-20" dirty="0"/>
              <a:t>ca</a:t>
            </a:r>
            <a:r>
              <a:rPr dirty="0"/>
              <a:t>l</a:t>
            </a:r>
            <a:r>
              <a:rPr spc="-5" dirty="0"/>
              <a:t> </a:t>
            </a:r>
            <a:r>
              <a:rPr dirty="0"/>
              <a:t>b</a:t>
            </a:r>
            <a:r>
              <a:rPr spc="-5" dirty="0"/>
              <a:t>i</a:t>
            </a:r>
            <a:r>
              <a:rPr spc="-20" dirty="0"/>
              <a:t>ogeogr</a:t>
            </a:r>
            <a:r>
              <a:rPr spc="-60" dirty="0"/>
              <a:t>a</a:t>
            </a:r>
            <a:r>
              <a:rPr dirty="0"/>
              <a:t>p</a:t>
            </a:r>
            <a:r>
              <a:rPr spc="-130" dirty="0"/>
              <a:t>h</a:t>
            </a:r>
            <a:r>
              <a:rPr spc="-20" dirty="0"/>
              <a:t>y co</a:t>
            </a:r>
            <a:r>
              <a:rPr dirty="0"/>
              <a:t>mputer</a:t>
            </a:r>
            <a:r>
              <a:rPr spc="-5" dirty="0"/>
              <a:t> </a:t>
            </a:r>
            <a:r>
              <a:rPr spc="-25" dirty="0"/>
              <a:t>mod</a:t>
            </a:r>
            <a:r>
              <a:rPr dirty="0"/>
              <a:t>e</a:t>
            </a:r>
            <a:r>
              <a:rPr spc="-5" dirty="0"/>
              <a:t>l</a:t>
            </a:r>
            <a:r>
              <a:rPr spc="-1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99200" y="5169288"/>
            <a:ext cx="22796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dirty="0">
                <a:latin typeface="Gill Sans"/>
                <a:cs typeface="Gill Sans"/>
              </a:rPr>
              <a:t>•</a:t>
            </a:r>
            <a:endParaRPr sz="45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9200" y="7036189"/>
            <a:ext cx="22796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dirty="0">
                <a:latin typeface="Gill Sans"/>
                <a:cs typeface="Gill Sans"/>
              </a:rPr>
              <a:t>•</a:t>
            </a:r>
            <a:endParaRPr sz="4500">
              <a:latin typeface="Gill Sans"/>
              <a:cs typeface="Gill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500" y="2979058"/>
            <a:ext cx="3889493" cy="4638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5300" y="3004458"/>
            <a:ext cx="3788410" cy="4537075"/>
          </a:xfrm>
          <a:custGeom>
            <a:avLst/>
            <a:gdLst/>
            <a:ahLst/>
            <a:cxnLst/>
            <a:rect l="l" t="t" r="r" b="b"/>
            <a:pathLst>
              <a:path w="3788410" h="4537075">
                <a:moveTo>
                  <a:pt x="0" y="0"/>
                </a:moveTo>
                <a:lnTo>
                  <a:pt x="3787892" y="0"/>
                </a:lnTo>
                <a:lnTo>
                  <a:pt x="3787892" y="4536460"/>
                </a:lnTo>
                <a:lnTo>
                  <a:pt x="0" y="4536460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5300" y="3004458"/>
            <a:ext cx="3788410" cy="4537075"/>
          </a:xfrm>
          <a:custGeom>
            <a:avLst/>
            <a:gdLst/>
            <a:ahLst/>
            <a:cxnLst/>
            <a:rect l="l" t="t" r="r" b="b"/>
            <a:pathLst>
              <a:path w="3788410" h="4537075">
                <a:moveTo>
                  <a:pt x="0" y="0"/>
                </a:moveTo>
                <a:lnTo>
                  <a:pt x="3787893" y="0"/>
                </a:lnTo>
                <a:lnTo>
                  <a:pt x="3787893" y="4536460"/>
                </a:lnTo>
                <a:lnTo>
                  <a:pt x="0" y="453646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87637" y="2972074"/>
            <a:ext cx="1554288" cy="4652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38437" y="2997474"/>
            <a:ext cx="1452880" cy="4551045"/>
          </a:xfrm>
          <a:custGeom>
            <a:avLst/>
            <a:gdLst/>
            <a:ahLst/>
            <a:cxnLst/>
            <a:rect l="l" t="t" r="r" b="b"/>
            <a:pathLst>
              <a:path w="1452879" h="4551045">
                <a:moveTo>
                  <a:pt x="0" y="0"/>
                </a:moveTo>
                <a:lnTo>
                  <a:pt x="1452688" y="0"/>
                </a:lnTo>
                <a:lnTo>
                  <a:pt x="1452688" y="4550426"/>
                </a:lnTo>
                <a:lnTo>
                  <a:pt x="0" y="4550426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8437" y="2997474"/>
            <a:ext cx="1452880" cy="4551045"/>
          </a:xfrm>
          <a:custGeom>
            <a:avLst/>
            <a:gdLst/>
            <a:ahLst/>
            <a:cxnLst/>
            <a:rect l="l" t="t" r="r" b="b"/>
            <a:pathLst>
              <a:path w="1452879" h="4551045">
                <a:moveTo>
                  <a:pt x="0" y="0"/>
                </a:moveTo>
                <a:lnTo>
                  <a:pt x="1452688" y="0"/>
                </a:lnTo>
                <a:lnTo>
                  <a:pt x="1452688" y="4550426"/>
                </a:lnTo>
                <a:lnTo>
                  <a:pt x="0" y="455042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375" y="2985860"/>
            <a:ext cx="4985439" cy="4624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017" y="3017736"/>
            <a:ext cx="4872862" cy="4510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017" y="3017610"/>
            <a:ext cx="4872990" cy="4510405"/>
          </a:xfrm>
          <a:custGeom>
            <a:avLst/>
            <a:gdLst/>
            <a:ahLst/>
            <a:cxnLst/>
            <a:rect l="l" t="t" r="r" b="b"/>
            <a:pathLst>
              <a:path w="4872990" h="4510405">
                <a:moveTo>
                  <a:pt x="1830868" y="4505787"/>
                </a:moveTo>
                <a:lnTo>
                  <a:pt x="1830999" y="4389224"/>
                </a:lnTo>
                <a:lnTo>
                  <a:pt x="1831130" y="4272661"/>
                </a:lnTo>
                <a:lnTo>
                  <a:pt x="1831261" y="4156098"/>
                </a:lnTo>
                <a:lnTo>
                  <a:pt x="1831392" y="4039535"/>
                </a:lnTo>
                <a:lnTo>
                  <a:pt x="1831523" y="3922972"/>
                </a:lnTo>
                <a:lnTo>
                  <a:pt x="1831654" y="3806409"/>
                </a:lnTo>
                <a:lnTo>
                  <a:pt x="1831785" y="3689845"/>
                </a:lnTo>
                <a:lnTo>
                  <a:pt x="1831916" y="3573282"/>
                </a:lnTo>
                <a:lnTo>
                  <a:pt x="1832047" y="3456719"/>
                </a:lnTo>
                <a:lnTo>
                  <a:pt x="1832178" y="3340156"/>
                </a:lnTo>
                <a:lnTo>
                  <a:pt x="1832308" y="3223593"/>
                </a:lnTo>
                <a:lnTo>
                  <a:pt x="1832439" y="3107029"/>
                </a:lnTo>
                <a:lnTo>
                  <a:pt x="1832570" y="2990466"/>
                </a:lnTo>
                <a:lnTo>
                  <a:pt x="1832701" y="2873903"/>
                </a:lnTo>
                <a:lnTo>
                  <a:pt x="1832832" y="2757340"/>
                </a:lnTo>
                <a:lnTo>
                  <a:pt x="1832963" y="2640777"/>
                </a:lnTo>
                <a:lnTo>
                  <a:pt x="1833094" y="2524213"/>
                </a:lnTo>
                <a:lnTo>
                  <a:pt x="1833224" y="2407650"/>
                </a:lnTo>
                <a:lnTo>
                  <a:pt x="1833355" y="2291087"/>
                </a:lnTo>
                <a:lnTo>
                  <a:pt x="1833486" y="2174524"/>
                </a:lnTo>
                <a:lnTo>
                  <a:pt x="0" y="13520"/>
                </a:lnTo>
                <a:lnTo>
                  <a:pt x="1353287" y="13520"/>
                </a:lnTo>
                <a:lnTo>
                  <a:pt x="3075000" y="2007701"/>
                </a:lnTo>
                <a:lnTo>
                  <a:pt x="3122627" y="2050560"/>
                </a:lnTo>
                <a:lnTo>
                  <a:pt x="3169483" y="2081891"/>
                </a:lnTo>
                <a:lnTo>
                  <a:pt x="3215667" y="2103468"/>
                </a:lnTo>
                <a:lnTo>
                  <a:pt x="3261275" y="2117066"/>
                </a:lnTo>
                <a:lnTo>
                  <a:pt x="3306406" y="2124459"/>
                </a:lnTo>
                <a:lnTo>
                  <a:pt x="3351159" y="2127423"/>
                </a:lnTo>
                <a:lnTo>
                  <a:pt x="3373424" y="2127798"/>
                </a:lnTo>
                <a:lnTo>
                  <a:pt x="3395632" y="2127731"/>
                </a:lnTo>
                <a:lnTo>
                  <a:pt x="3417794" y="2127444"/>
                </a:lnTo>
                <a:lnTo>
                  <a:pt x="3439922" y="2127158"/>
                </a:lnTo>
                <a:lnTo>
                  <a:pt x="3462030" y="2127097"/>
                </a:lnTo>
                <a:lnTo>
                  <a:pt x="3484129" y="2127480"/>
                </a:lnTo>
                <a:lnTo>
                  <a:pt x="3506232" y="2128531"/>
                </a:lnTo>
                <a:lnTo>
                  <a:pt x="3528350" y="2130470"/>
                </a:lnTo>
                <a:lnTo>
                  <a:pt x="3551435" y="2129400"/>
                </a:lnTo>
                <a:lnTo>
                  <a:pt x="3574021" y="2128593"/>
                </a:lnTo>
                <a:lnTo>
                  <a:pt x="3596165" y="2128033"/>
                </a:lnTo>
                <a:lnTo>
                  <a:pt x="3617925" y="2127701"/>
                </a:lnTo>
                <a:lnTo>
                  <a:pt x="3639357" y="2127579"/>
                </a:lnTo>
                <a:lnTo>
                  <a:pt x="3660518" y="2127649"/>
                </a:lnTo>
                <a:lnTo>
                  <a:pt x="3702255" y="2128292"/>
                </a:lnTo>
                <a:lnTo>
                  <a:pt x="3743592" y="2129485"/>
                </a:lnTo>
                <a:lnTo>
                  <a:pt x="3784984" y="2131082"/>
                </a:lnTo>
                <a:lnTo>
                  <a:pt x="3826888" y="2132939"/>
                </a:lnTo>
                <a:lnTo>
                  <a:pt x="3848174" y="2133920"/>
                </a:lnTo>
                <a:lnTo>
                  <a:pt x="3869759" y="2134911"/>
                </a:lnTo>
                <a:lnTo>
                  <a:pt x="3891699" y="2135895"/>
                </a:lnTo>
                <a:lnTo>
                  <a:pt x="3914052" y="2136853"/>
                </a:lnTo>
                <a:lnTo>
                  <a:pt x="3936874" y="2137767"/>
                </a:lnTo>
                <a:lnTo>
                  <a:pt x="3960223" y="2138619"/>
                </a:lnTo>
                <a:lnTo>
                  <a:pt x="3986163" y="2138486"/>
                </a:lnTo>
                <a:lnTo>
                  <a:pt x="4011861" y="2138781"/>
                </a:lnTo>
                <a:lnTo>
                  <a:pt x="4037359" y="2139321"/>
                </a:lnTo>
                <a:lnTo>
                  <a:pt x="4062700" y="2139922"/>
                </a:lnTo>
                <a:lnTo>
                  <a:pt x="4087927" y="2140401"/>
                </a:lnTo>
                <a:lnTo>
                  <a:pt x="4138210" y="2140258"/>
                </a:lnTo>
                <a:lnTo>
                  <a:pt x="4188549" y="2137427"/>
                </a:lnTo>
                <a:lnTo>
                  <a:pt x="4239288" y="2130440"/>
                </a:lnTo>
                <a:lnTo>
                  <a:pt x="4290769" y="2117830"/>
                </a:lnTo>
                <a:lnTo>
                  <a:pt x="4343333" y="2098131"/>
                </a:lnTo>
                <a:lnTo>
                  <a:pt x="4397323" y="2069875"/>
                </a:lnTo>
                <a:lnTo>
                  <a:pt x="4453081" y="2031598"/>
                </a:lnTo>
                <a:lnTo>
                  <a:pt x="4496140" y="1965762"/>
                </a:lnTo>
                <a:lnTo>
                  <a:pt x="4508509" y="1913266"/>
                </a:lnTo>
                <a:lnTo>
                  <a:pt x="4518997" y="1851939"/>
                </a:lnTo>
                <a:lnTo>
                  <a:pt x="4527761" y="1782965"/>
                </a:lnTo>
                <a:lnTo>
                  <a:pt x="4534962" y="1707530"/>
                </a:lnTo>
                <a:lnTo>
                  <a:pt x="4540758" y="1626820"/>
                </a:lnTo>
                <a:lnTo>
                  <a:pt x="4545307" y="1542019"/>
                </a:lnTo>
                <a:lnTo>
                  <a:pt x="4548768" y="1454314"/>
                </a:lnTo>
                <a:lnTo>
                  <a:pt x="4551300" y="1364888"/>
                </a:lnTo>
                <a:lnTo>
                  <a:pt x="4553061" y="1274928"/>
                </a:lnTo>
                <a:lnTo>
                  <a:pt x="4554211" y="1185618"/>
                </a:lnTo>
                <a:lnTo>
                  <a:pt x="4554907" y="1098145"/>
                </a:lnTo>
                <a:lnTo>
                  <a:pt x="4555309" y="1013692"/>
                </a:lnTo>
                <a:lnTo>
                  <a:pt x="4555576" y="933447"/>
                </a:lnTo>
                <a:lnTo>
                  <a:pt x="4555866" y="858593"/>
                </a:lnTo>
                <a:lnTo>
                  <a:pt x="4556337" y="790316"/>
                </a:lnTo>
                <a:lnTo>
                  <a:pt x="4557149" y="729801"/>
                </a:lnTo>
                <a:lnTo>
                  <a:pt x="4558461" y="678234"/>
                </a:lnTo>
                <a:lnTo>
                  <a:pt x="4560430" y="636800"/>
                </a:lnTo>
                <a:lnTo>
                  <a:pt x="4563216" y="606684"/>
                </a:lnTo>
                <a:lnTo>
                  <a:pt x="4562238" y="576488"/>
                </a:lnTo>
                <a:lnTo>
                  <a:pt x="4555002" y="516095"/>
                </a:lnTo>
                <a:lnTo>
                  <a:pt x="4541704" y="455702"/>
                </a:lnTo>
                <a:lnTo>
                  <a:pt x="4523516" y="395309"/>
                </a:lnTo>
                <a:lnTo>
                  <a:pt x="4501613" y="334916"/>
                </a:lnTo>
                <a:lnTo>
                  <a:pt x="4477168" y="274524"/>
                </a:lnTo>
                <a:lnTo>
                  <a:pt x="4451353" y="214131"/>
                </a:lnTo>
                <a:lnTo>
                  <a:pt x="4438300" y="183934"/>
                </a:lnTo>
                <a:lnTo>
                  <a:pt x="4425344" y="153738"/>
                </a:lnTo>
                <a:lnTo>
                  <a:pt x="4400312" y="93345"/>
                </a:lnTo>
                <a:lnTo>
                  <a:pt x="4377431" y="32952"/>
                </a:lnTo>
                <a:lnTo>
                  <a:pt x="4367164" y="2756"/>
                </a:lnTo>
                <a:lnTo>
                  <a:pt x="4404060" y="2048"/>
                </a:lnTo>
                <a:lnTo>
                  <a:pt x="4465875" y="974"/>
                </a:lnTo>
                <a:lnTo>
                  <a:pt x="4514978" y="316"/>
                </a:lnTo>
                <a:lnTo>
                  <a:pt x="4555281" y="24"/>
                </a:lnTo>
                <a:lnTo>
                  <a:pt x="4573355" y="1"/>
                </a:lnTo>
                <a:lnTo>
                  <a:pt x="4590695" y="51"/>
                </a:lnTo>
                <a:lnTo>
                  <a:pt x="4643204" y="580"/>
                </a:lnTo>
                <a:lnTo>
                  <a:pt x="4683507" y="1187"/>
                </a:lnTo>
                <a:lnTo>
                  <a:pt x="4706714" y="1548"/>
                </a:lnTo>
                <a:lnTo>
                  <a:pt x="4732610" y="1940"/>
                </a:lnTo>
                <a:lnTo>
                  <a:pt x="4761684" y="2357"/>
                </a:lnTo>
                <a:lnTo>
                  <a:pt x="4794425" y="2791"/>
                </a:lnTo>
                <a:lnTo>
                  <a:pt x="4831321" y="3238"/>
                </a:lnTo>
                <a:lnTo>
                  <a:pt x="4872863" y="3691"/>
                </a:lnTo>
                <a:lnTo>
                  <a:pt x="4867405" y="20686"/>
                </a:lnTo>
                <a:lnTo>
                  <a:pt x="4851243" y="56697"/>
                </a:lnTo>
                <a:lnTo>
                  <a:pt x="4829609" y="96341"/>
                </a:lnTo>
                <a:lnTo>
                  <a:pt x="4817310" y="117877"/>
                </a:lnTo>
                <a:lnTo>
                  <a:pt x="4804329" y="140743"/>
                </a:lnTo>
                <a:lnTo>
                  <a:pt x="4777230" y="191027"/>
                </a:lnTo>
                <a:lnTo>
                  <a:pt x="4750139" y="248317"/>
                </a:lnTo>
                <a:lnTo>
                  <a:pt x="4724881" y="313739"/>
                </a:lnTo>
                <a:lnTo>
                  <a:pt x="4703285" y="388416"/>
                </a:lnTo>
                <a:lnTo>
                  <a:pt x="4694430" y="429577"/>
                </a:lnTo>
                <a:lnTo>
                  <a:pt x="4687175" y="473473"/>
                </a:lnTo>
                <a:lnTo>
                  <a:pt x="4681749" y="520246"/>
                </a:lnTo>
                <a:lnTo>
                  <a:pt x="4678380" y="570035"/>
                </a:lnTo>
                <a:lnTo>
                  <a:pt x="4677295" y="622982"/>
                </a:lnTo>
                <a:lnTo>
                  <a:pt x="4677656" y="666629"/>
                </a:lnTo>
                <a:lnTo>
                  <a:pt x="4676383" y="719466"/>
                </a:lnTo>
                <a:lnTo>
                  <a:pt x="4673604" y="780452"/>
                </a:lnTo>
                <a:lnTo>
                  <a:pt x="4669452" y="848550"/>
                </a:lnTo>
                <a:lnTo>
                  <a:pt x="4664055" y="922719"/>
                </a:lnTo>
                <a:lnTo>
                  <a:pt x="4657545" y="1001920"/>
                </a:lnTo>
                <a:lnTo>
                  <a:pt x="4650051" y="1085115"/>
                </a:lnTo>
                <a:lnTo>
                  <a:pt x="4641705" y="1171263"/>
                </a:lnTo>
                <a:lnTo>
                  <a:pt x="4632636" y="1259326"/>
                </a:lnTo>
                <a:lnTo>
                  <a:pt x="4622975" y="1348264"/>
                </a:lnTo>
                <a:lnTo>
                  <a:pt x="4612852" y="1437037"/>
                </a:lnTo>
                <a:lnTo>
                  <a:pt x="4602397" y="1524608"/>
                </a:lnTo>
                <a:lnTo>
                  <a:pt x="4591742" y="1609935"/>
                </a:lnTo>
                <a:lnTo>
                  <a:pt x="4581015" y="1691981"/>
                </a:lnTo>
                <a:lnTo>
                  <a:pt x="4570349" y="1769705"/>
                </a:lnTo>
                <a:lnTo>
                  <a:pt x="4559872" y="1842069"/>
                </a:lnTo>
                <a:lnTo>
                  <a:pt x="4549716" y="1908032"/>
                </a:lnTo>
                <a:lnTo>
                  <a:pt x="4540010" y="1966557"/>
                </a:lnTo>
                <a:lnTo>
                  <a:pt x="4530885" y="2016603"/>
                </a:lnTo>
                <a:lnTo>
                  <a:pt x="4522472" y="2057132"/>
                </a:lnTo>
                <a:lnTo>
                  <a:pt x="4482180" y="2082084"/>
                </a:lnTo>
                <a:lnTo>
                  <a:pt x="4447833" y="2103392"/>
                </a:lnTo>
                <a:lnTo>
                  <a:pt x="4394627" y="2136179"/>
                </a:lnTo>
                <a:lnTo>
                  <a:pt x="4358164" y="2157699"/>
                </a:lnTo>
                <a:lnTo>
                  <a:pt x="4316688" y="2175778"/>
                </a:lnTo>
                <a:lnTo>
                  <a:pt x="4302290" y="2176753"/>
                </a:lnTo>
                <a:lnTo>
                  <a:pt x="4294622" y="2176191"/>
                </a:lnTo>
                <a:lnTo>
                  <a:pt x="4285860" y="2175297"/>
                </a:lnTo>
                <a:lnTo>
                  <a:pt x="4275418" y="2174347"/>
                </a:lnTo>
                <a:lnTo>
                  <a:pt x="4262707" y="2173617"/>
                </a:lnTo>
                <a:lnTo>
                  <a:pt x="4247143" y="2173384"/>
                </a:lnTo>
                <a:lnTo>
                  <a:pt x="4228137" y="2173924"/>
                </a:lnTo>
                <a:lnTo>
                  <a:pt x="4205105" y="2175512"/>
                </a:lnTo>
                <a:lnTo>
                  <a:pt x="4177457" y="2178424"/>
                </a:lnTo>
                <a:lnTo>
                  <a:pt x="3455010" y="2163062"/>
                </a:lnTo>
                <a:lnTo>
                  <a:pt x="3143119" y="2174524"/>
                </a:lnTo>
                <a:lnTo>
                  <a:pt x="3164946" y="4510157"/>
                </a:lnTo>
                <a:lnTo>
                  <a:pt x="1830868" y="4505787"/>
                </a:lnTo>
                <a:close/>
              </a:path>
            </a:pathLst>
          </a:custGeom>
          <a:ln w="12700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6900" y="7163528"/>
            <a:ext cx="8718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e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 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72000" y="7163528"/>
            <a:ext cx="8509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e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 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4900" y="1903334"/>
            <a:ext cx="21158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Gill Sans"/>
                <a:cs typeface="Gill Sans"/>
              </a:rPr>
              <a:t>“jump”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e</a:t>
            </a:r>
            <a:r>
              <a:rPr sz="2400" b="1" spc="-35" dirty="0">
                <a:latin typeface="Gill Sans"/>
                <a:cs typeface="Gill Sans"/>
              </a:rPr>
              <a:t>v</a:t>
            </a:r>
            <a:r>
              <a:rPr sz="2400" b="1" dirty="0">
                <a:latin typeface="Gill Sans"/>
                <a:cs typeface="Gill Sans"/>
              </a:rPr>
              <a:t>ent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21658" y="2307158"/>
            <a:ext cx="823614" cy="7027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9758" y="2319858"/>
            <a:ext cx="748030" cy="626745"/>
          </a:xfrm>
          <a:custGeom>
            <a:avLst/>
            <a:gdLst/>
            <a:ahLst/>
            <a:cxnLst/>
            <a:rect l="l" t="t" r="r" b="b"/>
            <a:pathLst>
              <a:path w="748029" h="626744">
                <a:moveTo>
                  <a:pt x="747415" y="244078"/>
                </a:moveTo>
                <a:lnTo>
                  <a:pt x="0" y="244078"/>
                </a:lnTo>
                <a:lnTo>
                  <a:pt x="373707" y="626516"/>
                </a:lnTo>
                <a:lnTo>
                  <a:pt x="747415" y="244078"/>
                </a:lnTo>
                <a:close/>
              </a:path>
              <a:path w="748029" h="626744">
                <a:moveTo>
                  <a:pt x="521627" y="0"/>
                </a:moveTo>
                <a:lnTo>
                  <a:pt x="225788" y="0"/>
                </a:lnTo>
                <a:lnTo>
                  <a:pt x="225788" y="244078"/>
                </a:lnTo>
                <a:lnTo>
                  <a:pt x="521627" y="244078"/>
                </a:lnTo>
                <a:lnTo>
                  <a:pt x="52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13004800" cy="97536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82600" y="76200"/>
            <a:ext cx="12065564" cy="1083733"/>
          </a:xfrm>
        </p:spPr>
        <p:txBody>
          <a:bodyPr>
            <a:normAutofit/>
          </a:bodyPr>
          <a:lstStyle/>
          <a:p>
            <a:r>
              <a:rPr lang="en-US" b="1" dirty="0"/>
              <a:t>Trait-linked dispersal</a:t>
            </a:r>
            <a:endParaRPr lang="en-US" sz="5700" dirty="0"/>
          </a:p>
        </p:txBody>
      </p:sp>
    </p:spTree>
    <p:extLst>
      <p:ext uri="{BB962C8B-B14F-4D97-AF65-F5344CB8AC3E}">
        <p14:creationId xmlns:p14="http://schemas.microsoft.com/office/powerpoint/2010/main" val="2342514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50240" y="-252871"/>
            <a:ext cx="12065564" cy="1083733"/>
          </a:xfrm>
        </p:spPr>
        <p:txBody>
          <a:bodyPr>
            <a:normAutofit/>
          </a:bodyPr>
          <a:lstStyle/>
          <a:p>
            <a:r>
              <a:rPr lang="en-US" b="1" dirty="0"/>
              <a:t>Trait-linked dispersal</a:t>
            </a:r>
            <a:endParaRPr lang="en-US" sz="5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49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781" y="279964"/>
            <a:ext cx="12213023" cy="3016391"/>
          </a:xfrm>
        </p:spPr>
        <p:txBody>
          <a:bodyPr>
            <a:noAutofit/>
          </a:bodyPr>
          <a:lstStyle/>
          <a:p>
            <a:r>
              <a:rPr lang="en-US" sz="7700" dirty="0"/>
              <a:t>Biggest problem with all of these biogeography models: EXTINCTION</a:t>
            </a:r>
          </a:p>
        </p:txBody>
      </p:sp>
    </p:spTree>
    <p:extLst>
      <p:ext uri="{BB962C8B-B14F-4D97-AF65-F5344CB8AC3E}">
        <p14:creationId xmlns:p14="http://schemas.microsoft.com/office/powerpoint/2010/main" val="21694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6356"/>
            <a:ext cx="13004800" cy="9333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781" y="279964"/>
            <a:ext cx="12213023" cy="3016391"/>
          </a:xfrm>
        </p:spPr>
        <p:txBody>
          <a:bodyPr>
            <a:noAutofit/>
          </a:bodyPr>
          <a:lstStyle/>
          <a:p>
            <a:r>
              <a:rPr lang="en-US" sz="7700" dirty="0"/>
              <a:t>Biggest problem with all of these biogeography models: EXTINCTION</a:t>
            </a:r>
          </a:p>
        </p:txBody>
      </p:sp>
    </p:spTree>
    <p:extLst>
      <p:ext uri="{BB962C8B-B14F-4D97-AF65-F5344CB8AC3E}">
        <p14:creationId xmlns:p14="http://schemas.microsoft.com/office/powerpoint/2010/main" val="806782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781" y="279964"/>
            <a:ext cx="12213023" cy="3016391"/>
          </a:xfrm>
        </p:spPr>
        <p:txBody>
          <a:bodyPr>
            <a:noAutofit/>
          </a:bodyPr>
          <a:lstStyle/>
          <a:p>
            <a:r>
              <a:rPr lang="en-US" sz="7700" dirty="0"/>
              <a:t>Biggest problem with all of these biogeography models: EXTINCTION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6346" y="4398151"/>
            <a:ext cx="12213023" cy="3016391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In biogeography: missing speciation events might change ranges!</a:t>
            </a:r>
          </a:p>
        </p:txBody>
      </p:sp>
    </p:spTree>
    <p:extLst>
      <p:ext uri="{BB962C8B-B14F-4D97-AF65-F5344CB8AC3E}">
        <p14:creationId xmlns:p14="http://schemas.microsoft.com/office/powerpoint/2010/main" val="3531984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781" y="279964"/>
            <a:ext cx="12213023" cy="3016391"/>
          </a:xfrm>
        </p:spPr>
        <p:txBody>
          <a:bodyPr>
            <a:noAutofit/>
          </a:bodyPr>
          <a:lstStyle/>
          <a:p>
            <a:r>
              <a:rPr lang="en-US" sz="7700" dirty="0"/>
              <a:t>Biggest problem with all of these biogeography models: EXTINCTION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6346" y="4398151"/>
            <a:ext cx="12213023" cy="3016391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Possible solution:</a:t>
            </a:r>
            <a:br>
              <a:rPr lang="en-US" sz="7700" b="1" dirty="0"/>
            </a:br>
            <a:r>
              <a:rPr lang="en-US" sz="7700" b="1" dirty="0"/>
              <a:t>ClaSSE model, but it is slow!</a:t>
            </a:r>
          </a:p>
        </p:txBody>
      </p:sp>
    </p:spTree>
    <p:extLst>
      <p:ext uri="{BB962C8B-B14F-4D97-AF65-F5344CB8AC3E}">
        <p14:creationId xmlns:p14="http://schemas.microsoft.com/office/powerpoint/2010/main" val="216526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5" y="7393279"/>
            <a:ext cx="3458916" cy="1923625"/>
          </a:xfrm>
          <a:prstGeom prst="rect">
            <a:avLst/>
          </a:prstGeom>
          <a:effectLst/>
        </p:spPr>
      </p:pic>
      <p:sp>
        <p:nvSpPr>
          <p:cNvPr id="170" name="Rounded Rectangle 169"/>
          <p:cNvSpPr/>
          <p:nvPr/>
        </p:nvSpPr>
        <p:spPr>
          <a:xfrm>
            <a:off x="69089" y="285370"/>
            <a:ext cx="12935711" cy="5428085"/>
          </a:xfrm>
          <a:prstGeom prst="roundRect">
            <a:avLst>
              <a:gd name="adj" fmla="val 815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091827" y="1743893"/>
            <a:ext cx="1479800" cy="1793310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ClaSSE:</a:t>
            </a:r>
            <a:br>
              <a:rPr lang="en-US" dirty="0"/>
            </a:br>
            <a:r>
              <a:rPr lang="en-US" u="sng" dirty="0"/>
              <a:t>C</a:t>
            </a:r>
            <a:r>
              <a:rPr lang="en-US" dirty="0"/>
              <a:t>ladogenetic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tate-</a:t>
            </a:r>
          </a:p>
          <a:p>
            <a:r>
              <a:rPr lang="en-US" dirty="0"/>
              <a:t>dependent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peciation/</a:t>
            </a:r>
            <a:br>
              <a:rPr lang="en-US" dirty="0"/>
            </a:br>
            <a:r>
              <a:rPr lang="en-US" u="sng" dirty="0"/>
              <a:t>E</a:t>
            </a:r>
            <a:r>
              <a:rPr lang="en-US" dirty="0"/>
              <a:t>xtinction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6063080" y="3009477"/>
            <a:ext cx="876285" cy="636326"/>
            <a:chOff x="4038860" y="3089525"/>
            <a:chExt cx="1131114" cy="58522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038860" y="3656959"/>
              <a:ext cx="803010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049523" y="3089525"/>
              <a:ext cx="0" cy="55578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41870" y="3391036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69974" y="3107319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48465" y="3089525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448465" y="3373242"/>
              <a:ext cx="721509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360899" y="927639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980363" y="2262505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22422" y="1884303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89059" y="14807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62913" y="1455487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562913" y="1858996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eft Brace 36"/>
          <p:cNvSpPr/>
          <p:nvPr/>
        </p:nvSpPr>
        <p:spPr>
          <a:xfrm flipH="1">
            <a:off x="10755555" y="447933"/>
            <a:ext cx="336269" cy="5113274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441155" y="4381408"/>
            <a:ext cx="209378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Base frequencies: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03702" y="1021181"/>
            <a:ext cx="1129043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DEC-type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41" name="Right Brace 40"/>
          <p:cNvSpPr/>
          <p:nvPr/>
        </p:nvSpPr>
        <p:spPr>
          <a:xfrm flipH="1">
            <a:off x="4219262" y="827821"/>
            <a:ext cx="430871" cy="152055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>
            <a:off x="556838" y="1111908"/>
            <a:ext cx="729163" cy="3692507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3" name="Up Arrow 42"/>
          <p:cNvSpPr/>
          <p:nvPr/>
        </p:nvSpPr>
        <p:spPr>
          <a:xfrm flipV="1">
            <a:off x="1274653" y="1111907"/>
            <a:ext cx="729163" cy="3729993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263448" y="2799409"/>
            <a:ext cx="1248404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5" name="Rectangle 44"/>
          <p:cNvSpPr/>
          <p:nvPr/>
        </p:nvSpPr>
        <p:spPr>
          <a:xfrm rot="16200000">
            <a:off x="1026354" y="2709606"/>
            <a:ext cx="1151247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8634" y="4758105"/>
            <a:ext cx="1961414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parameter values,</a:t>
            </a:r>
            <a:br>
              <a:rPr lang="en-US" dirty="0"/>
            </a:br>
            <a:r>
              <a:rPr lang="en-US" dirty="0"/>
              <a:t>ancestral ranges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07902" y="192679"/>
            <a:ext cx="1867526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observed ranges,</a:t>
            </a:r>
            <a:br>
              <a:rPr lang="en-US" dirty="0"/>
            </a:br>
            <a:r>
              <a:rPr lang="en-US" dirty="0"/>
              <a:t>phylogeny (data)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993461" y="1455487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812200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093976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812200" y="4810844"/>
            <a:ext cx="126947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812200" y="5589020"/>
            <a:ext cx="1284739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12200" y="5206393"/>
            <a:ext cx="1284739" cy="40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731443" y="4768666"/>
            <a:ext cx="1449820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>
                <a:latin typeface="Webdings"/>
                <a:ea typeface="Webdings"/>
                <a:cs typeface="Webdings"/>
                <a:sym typeface="Webdings"/>
              </a:rPr>
              <a:t> </a:t>
            </a:r>
            <a:r>
              <a:rPr lang="en-US" sz="2000" dirty="0">
                <a:sym typeface="Webdings"/>
              </a:rPr>
              <a:t>A  B  AB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12201" y="5160273"/>
            <a:ext cx="39205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110049" y="5088624"/>
            <a:ext cx="1038322" cy="533139"/>
            <a:chOff x="4466638" y="4299453"/>
            <a:chExt cx="730070" cy="374863"/>
          </a:xfrm>
        </p:grpSpPr>
        <p:grpSp>
          <p:nvGrpSpPr>
            <p:cNvPr id="68" name="Group 67"/>
            <p:cNvGrpSpPr/>
            <p:nvPr/>
          </p:nvGrpSpPr>
          <p:grpSpPr>
            <a:xfrm>
              <a:off x="4466638" y="4299453"/>
              <a:ext cx="312361" cy="370315"/>
              <a:chOff x="4225881" y="5104360"/>
              <a:chExt cx="312361" cy="370315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673687" y="4303064"/>
              <a:ext cx="312361" cy="370315"/>
              <a:chOff x="4225881" y="5104360"/>
              <a:chExt cx="312361" cy="37031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884347" y="4304001"/>
              <a:ext cx="312361" cy="370315"/>
              <a:chOff x="4225881" y="5104360"/>
              <a:chExt cx="312361" cy="370315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</p:grpSp>
      <p:sp>
        <p:nvSpPr>
          <p:cNvPr id="79" name="TextBox 78"/>
          <p:cNvSpPr txBox="1"/>
          <p:nvPr/>
        </p:nvSpPr>
        <p:spPr>
          <a:xfrm>
            <a:off x="4752661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60689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588349" y="2786893"/>
            <a:ext cx="1459962" cy="123931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j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cladogenesis</a:t>
            </a:r>
            <a:br>
              <a:rPr lang="en-US" dirty="0"/>
            </a:br>
            <a:r>
              <a:rPr lang="en-US" dirty="0"/>
              <a:t>assumptions</a:t>
            </a:r>
            <a:br>
              <a:rPr lang="en-US" dirty="0"/>
            </a:br>
            <a:r>
              <a:rPr lang="en-US" dirty="0"/>
              <a:t>(weights)</a:t>
            </a:r>
          </a:p>
        </p:txBody>
      </p:sp>
      <p:sp>
        <p:nvSpPr>
          <p:cNvPr id="82" name="Oval 81"/>
          <p:cNvSpPr/>
          <p:nvPr/>
        </p:nvSpPr>
        <p:spPr>
          <a:xfrm>
            <a:off x="3303586" y="2737181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463375" y="3546390"/>
            <a:ext cx="2041936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Phylogeny (given, or Yule-simulated)</a:t>
            </a:r>
          </a:p>
        </p:txBody>
      </p:sp>
      <p:sp>
        <p:nvSpPr>
          <p:cNvPr id="89" name="Oval 88"/>
          <p:cNvSpPr/>
          <p:nvPr/>
        </p:nvSpPr>
        <p:spPr>
          <a:xfrm>
            <a:off x="5472777" y="2788950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29271" y="2141552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53959" y="1733295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10" name="Right Arrow 109"/>
          <p:cNvSpPr/>
          <p:nvPr/>
        </p:nvSpPr>
        <p:spPr>
          <a:xfrm rot="18621752">
            <a:off x="4801149" y="2483410"/>
            <a:ext cx="525375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2978248" flipH="1">
            <a:off x="5459916" y="2515580"/>
            <a:ext cx="521941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064366" y="554830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8683830" y="1889696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825889" y="15114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0292526" y="1107986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266379" y="1082679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266380" y="1486188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8696927" y="1082679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456127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064156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832738" y="1768744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357426" y="1360486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4" name="Right Arrow 123"/>
          <p:cNvSpPr/>
          <p:nvPr/>
        </p:nvSpPr>
        <p:spPr>
          <a:xfrm rot="16200000">
            <a:off x="9096782" y="2166298"/>
            <a:ext cx="583745" cy="373565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8230433" y="2601983"/>
            <a:ext cx="2360077" cy="1794679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Rate</a:t>
            </a:r>
            <a:br>
              <a:rPr lang="en-US" sz="2000" dirty="0"/>
            </a:br>
            <a:r>
              <a:rPr lang="en-US" sz="2000" dirty="0"/>
              <a:t>parameters:</a:t>
            </a:r>
          </a:p>
          <a:p>
            <a:pPr algn="ctr"/>
            <a:r>
              <a:rPr lang="en-US" sz="1700" u="sng" dirty="0"/>
              <a:t>Speciation</a:t>
            </a:r>
            <a:r>
              <a:rPr lang="en-US" sz="1700" dirty="0"/>
              <a:t>: </a:t>
            </a:r>
            <a:r>
              <a:rPr lang="en-US" sz="1700" i="1" dirty="0"/>
              <a:t>λ</a:t>
            </a:r>
            <a:r>
              <a:rPr lang="en-US" sz="2000" baseline="-25000" dirty="0"/>
              <a:t>A</a:t>
            </a:r>
            <a:r>
              <a:rPr lang="en-US" sz="14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aseline="-25000" dirty="0"/>
              <a:t>A,A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Extinction</a:t>
            </a:r>
            <a:r>
              <a:rPr lang="en-US" sz="1700" dirty="0"/>
              <a:t>: </a:t>
            </a:r>
            <a:r>
              <a:rPr lang="en-US" sz="1700" i="1" dirty="0"/>
              <a:t>μ</a:t>
            </a:r>
            <a:r>
              <a:rPr lang="en-US" sz="1700" baseline="-25000" dirty="0"/>
              <a:t>A</a:t>
            </a:r>
            <a:r>
              <a:rPr lang="en-US" sz="1700" dirty="0"/>
              <a:t>, </a:t>
            </a:r>
            <a:r>
              <a:rPr lang="en-US" sz="1700" i="1" dirty="0"/>
              <a:t>μ</a:t>
            </a:r>
            <a:r>
              <a:rPr lang="en-US" sz="1700" baseline="-25000" dirty="0"/>
              <a:t>AB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Anagenetic transitions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i="1" dirty="0"/>
              <a:t>q</a:t>
            </a:r>
            <a:r>
              <a:rPr lang="en-US" sz="1700" baseline="-25000" dirty="0"/>
              <a:t>A</a:t>
            </a:r>
            <a:r>
              <a:rPr lang="en-US" sz="17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700" baseline="-25000" dirty="0"/>
              <a:t>A,AB</a:t>
            </a:r>
            <a:r>
              <a:rPr lang="en-US" sz="1700" dirty="0"/>
              <a:t>, etc.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1091823" y="4109727"/>
            <a:ext cx="1939897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(Phylogeny and ranges jointly evolve)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9883867" y="5579622"/>
            <a:ext cx="865126" cy="5434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0625248" y="5872460"/>
            <a:ext cx="2271179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4. Set </a:t>
            </a:r>
            <a:r>
              <a:rPr lang="en-US" sz="2000" dirty="0" err="1"/>
              <a:t>b.f.s</a:t>
            </a:r>
            <a:r>
              <a:rPr lang="en-US" sz="2000" dirty="0"/>
              <a:t> to equal = excludable constant in lnL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5959992" y="5856634"/>
            <a:ext cx="2767351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2. Set all </a:t>
            </a:r>
            <a:r>
              <a:rPr lang="en-US" sz="2000" i="1" dirty="0"/>
              <a:t>μ</a:t>
            </a:r>
            <a:r>
              <a:rPr lang="en-US" sz="2000" dirty="0"/>
              <a:t> to 0: Yule process, excludable constant in lnL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7498034" y="3676987"/>
            <a:ext cx="877215" cy="23196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8441157" y="4073603"/>
            <a:ext cx="255771" cy="18869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8494503" y="5874007"/>
            <a:ext cx="2094185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3. Set </a:t>
            </a:r>
            <a:r>
              <a:rPr lang="en-US" sz="2000" i="1" dirty="0"/>
              <a:t>q</a:t>
            </a:r>
            <a:r>
              <a:rPr lang="en-US" sz="2000" dirty="0"/>
              <a:t> transition rates to match DEC </a:t>
            </a:r>
            <a:r>
              <a:rPr lang="en-US" sz="2000" i="1" dirty="0"/>
              <a:t>Q</a:t>
            </a:r>
            <a:r>
              <a:rPr lang="en-US" sz="2000" dirty="0"/>
              <a:t> matrix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5834099" y="3492204"/>
            <a:ext cx="2541150" cy="24502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2913491" y="5841508"/>
            <a:ext cx="3384398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1. Set all </a:t>
            </a:r>
            <a:r>
              <a:rPr lang="en-US" sz="2000" i="1" dirty="0"/>
              <a:t>λ</a:t>
            </a:r>
            <a:r>
              <a:rPr lang="en-US" sz="2000" dirty="0"/>
              <a:t> to either 0, or to</a:t>
            </a:r>
            <a:br>
              <a:rPr lang="en-US" sz="2000" dirty="0"/>
            </a:br>
            <a:r>
              <a:rPr lang="en-US" sz="2000" i="1" dirty="0"/>
              <a:t>λ</a:t>
            </a:r>
            <a:r>
              <a:rPr lang="en-US" sz="2000" baseline="-25000" dirty="0"/>
              <a:t>Yule</a:t>
            </a:r>
            <a:r>
              <a:rPr lang="en-US" sz="2000" dirty="0"/>
              <a:t>*P(scenario|speciation), partial example below:</a:t>
            </a:r>
          </a:p>
        </p:txBody>
      </p:sp>
      <p:cxnSp>
        <p:nvCxnSpPr>
          <p:cNvPr id="155" name="Straight Arrow Connector 154"/>
          <p:cNvCxnSpPr/>
          <p:nvPr/>
        </p:nvCxnSpPr>
        <p:spPr>
          <a:xfrm flipH="1">
            <a:off x="3486009" y="6892052"/>
            <a:ext cx="733254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308855" y="5942471"/>
            <a:ext cx="2604635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/>
              <a:t>DEC-type models as special cases of ClaSSE:</a:t>
            </a: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39" y="7393281"/>
            <a:ext cx="5788942" cy="1919111"/>
          </a:xfrm>
          <a:prstGeom prst="rect">
            <a:avLst/>
          </a:prstGeom>
          <a:effectLst/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707" y="7398400"/>
            <a:ext cx="3411827" cy="1913512"/>
          </a:xfrm>
          <a:prstGeom prst="rect">
            <a:avLst/>
          </a:prstGeom>
          <a:effectLst/>
        </p:spPr>
      </p:pic>
      <p:cxnSp>
        <p:nvCxnSpPr>
          <p:cNvPr id="164" name="Straight Arrow Connector 163"/>
          <p:cNvCxnSpPr/>
          <p:nvPr/>
        </p:nvCxnSpPr>
        <p:spPr>
          <a:xfrm>
            <a:off x="4219263" y="6892052"/>
            <a:ext cx="533397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4219501" y="6892052"/>
            <a:ext cx="1851839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8303001" y="2717205"/>
            <a:ext cx="2215260" cy="2916919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48693" y="154852"/>
            <a:ext cx="5401533" cy="613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22535" y="5942471"/>
            <a:ext cx="12673892" cy="35221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7137987" y="2901322"/>
            <a:ext cx="6417451" cy="2940186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DEC-type models:</a:t>
            </a:r>
          </a:p>
          <a:p>
            <a:r>
              <a:rPr lang="en-US" sz="7700" b="1" dirty="0"/>
              <a:t>Weights for various cladogenetic transitions</a:t>
            </a:r>
          </a:p>
        </p:txBody>
      </p:sp>
      <p:sp>
        <p:nvSpPr>
          <p:cNvPr id="92" name="Rectangle 91"/>
          <p:cNvSpPr/>
          <p:nvPr/>
        </p:nvSpPr>
        <p:spPr>
          <a:xfrm>
            <a:off x="0" y="192679"/>
            <a:ext cx="2614241" cy="5648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1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5" y="7393279"/>
            <a:ext cx="3458916" cy="1923625"/>
          </a:xfrm>
          <a:prstGeom prst="rect">
            <a:avLst/>
          </a:prstGeom>
          <a:effectLst/>
        </p:spPr>
      </p:pic>
      <p:sp>
        <p:nvSpPr>
          <p:cNvPr id="170" name="Rounded Rectangle 169"/>
          <p:cNvSpPr/>
          <p:nvPr/>
        </p:nvSpPr>
        <p:spPr>
          <a:xfrm>
            <a:off x="69089" y="285370"/>
            <a:ext cx="12935711" cy="5428085"/>
          </a:xfrm>
          <a:prstGeom prst="roundRect">
            <a:avLst>
              <a:gd name="adj" fmla="val 815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091827" y="1743893"/>
            <a:ext cx="1479800" cy="1793310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ClaSSE:</a:t>
            </a:r>
            <a:br>
              <a:rPr lang="en-US" dirty="0"/>
            </a:br>
            <a:r>
              <a:rPr lang="en-US" u="sng" dirty="0"/>
              <a:t>C</a:t>
            </a:r>
            <a:r>
              <a:rPr lang="en-US" dirty="0"/>
              <a:t>ladogenetic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tate-</a:t>
            </a:r>
          </a:p>
          <a:p>
            <a:r>
              <a:rPr lang="en-US" dirty="0"/>
              <a:t>dependent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peciation/</a:t>
            </a:r>
            <a:br>
              <a:rPr lang="en-US" dirty="0"/>
            </a:br>
            <a:r>
              <a:rPr lang="en-US" u="sng" dirty="0"/>
              <a:t>E</a:t>
            </a:r>
            <a:r>
              <a:rPr lang="en-US" dirty="0"/>
              <a:t>xtinction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6063080" y="3009477"/>
            <a:ext cx="876285" cy="636326"/>
            <a:chOff x="4038860" y="3089525"/>
            <a:chExt cx="1131114" cy="58522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038860" y="3656959"/>
              <a:ext cx="803010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049523" y="3089525"/>
              <a:ext cx="0" cy="55578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41870" y="3391036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69974" y="3107319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48465" y="3089525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448465" y="3373242"/>
              <a:ext cx="721509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360899" y="927639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980363" y="2262505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22422" y="1884303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89059" y="14807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62913" y="1455487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562913" y="1858996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eft Brace 36"/>
          <p:cNvSpPr/>
          <p:nvPr/>
        </p:nvSpPr>
        <p:spPr>
          <a:xfrm flipH="1">
            <a:off x="10755555" y="447933"/>
            <a:ext cx="336269" cy="5113274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441155" y="4381408"/>
            <a:ext cx="209378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Base frequencies: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03702" y="1021181"/>
            <a:ext cx="1129043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DEC-type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41" name="Right Brace 40"/>
          <p:cNvSpPr/>
          <p:nvPr/>
        </p:nvSpPr>
        <p:spPr>
          <a:xfrm flipH="1">
            <a:off x="4219262" y="827821"/>
            <a:ext cx="430871" cy="152055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>
            <a:off x="556838" y="1111908"/>
            <a:ext cx="729163" cy="3692507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3" name="Up Arrow 42"/>
          <p:cNvSpPr/>
          <p:nvPr/>
        </p:nvSpPr>
        <p:spPr>
          <a:xfrm flipV="1">
            <a:off x="1274653" y="1111907"/>
            <a:ext cx="729163" cy="3729993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263448" y="2799409"/>
            <a:ext cx="1248404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5" name="Rectangle 44"/>
          <p:cNvSpPr/>
          <p:nvPr/>
        </p:nvSpPr>
        <p:spPr>
          <a:xfrm rot="16200000">
            <a:off x="1026354" y="2709606"/>
            <a:ext cx="1151247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8634" y="4758105"/>
            <a:ext cx="1961414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parameter values,</a:t>
            </a:r>
            <a:br>
              <a:rPr lang="en-US" dirty="0"/>
            </a:br>
            <a:r>
              <a:rPr lang="en-US" dirty="0"/>
              <a:t>ancestral ranges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07902" y="192679"/>
            <a:ext cx="1867526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observed ranges,</a:t>
            </a:r>
            <a:br>
              <a:rPr lang="en-US" dirty="0"/>
            </a:br>
            <a:r>
              <a:rPr lang="en-US" dirty="0"/>
              <a:t>phylogeny (data)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993461" y="1455487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812200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093976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812200" y="4810844"/>
            <a:ext cx="126947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812200" y="5589020"/>
            <a:ext cx="1284739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12200" y="5206393"/>
            <a:ext cx="1284739" cy="40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731443" y="4768666"/>
            <a:ext cx="1449820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>
                <a:latin typeface="Webdings"/>
                <a:ea typeface="Webdings"/>
                <a:cs typeface="Webdings"/>
                <a:sym typeface="Webdings"/>
              </a:rPr>
              <a:t> </a:t>
            </a:r>
            <a:r>
              <a:rPr lang="en-US" sz="2000" dirty="0">
                <a:sym typeface="Webdings"/>
              </a:rPr>
              <a:t>A  B  AB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12201" y="5160273"/>
            <a:ext cx="39205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110049" y="5088624"/>
            <a:ext cx="1038322" cy="533139"/>
            <a:chOff x="4466638" y="4299453"/>
            <a:chExt cx="730070" cy="374863"/>
          </a:xfrm>
        </p:grpSpPr>
        <p:grpSp>
          <p:nvGrpSpPr>
            <p:cNvPr id="68" name="Group 67"/>
            <p:cNvGrpSpPr/>
            <p:nvPr/>
          </p:nvGrpSpPr>
          <p:grpSpPr>
            <a:xfrm>
              <a:off x="4466638" y="4299453"/>
              <a:ext cx="312361" cy="370315"/>
              <a:chOff x="4225881" y="5104360"/>
              <a:chExt cx="312361" cy="370315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673687" y="4303064"/>
              <a:ext cx="312361" cy="370315"/>
              <a:chOff x="4225881" y="5104360"/>
              <a:chExt cx="312361" cy="37031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884347" y="4304001"/>
              <a:ext cx="312361" cy="370315"/>
              <a:chOff x="4225881" y="5104360"/>
              <a:chExt cx="312361" cy="370315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</p:grpSp>
      <p:sp>
        <p:nvSpPr>
          <p:cNvPr id="79" name="TextBox 78"/>
          <p:cNvSpPr txBox="1"/>
          <p:nvPr/>
        </p:nvSpPr>
        <p:spPr>
          <a:xfrm>
            <a:off x="4752661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60689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588349" y="2786893"/>
            <a:ext cx="1459962" cy="123931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j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cladogenesis</a:t>
            </a:r>
            <a:br>
              <a:rPr lang="en-US" dirty="0"/>
            </a:br>
            <a:r>
              <a:rPr lang="en-US" dirty="0"/>
              <a:t>assumptions</a:t>
            </a:r>
            <a:br>
              <a:rPr lang="en-US" dirty="0"/>
            </a:br>
            <a:r>
              <a:rPr lang="en-US" dirty="0"/>
              <a:t>(weights)</a:t>
            </a:r>
          </a:p>
        </p:txBody>
      </p:sp>
      <p:sp>
        <p:nvSpPr>
          <p:cNvPr id="82" name="Oval 81"/>
          <p:cNvSpPr/>
          <p:nvPr/>
        </p:nvSpPr>
        <p:spPr>
          <a:xfrm>
            <a:off x="3303586" y="2737181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463375" y="3546390"/>
            <a:ext cx="2041936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Phylogeny (given, or Yule-simulated)</a:t>
            </a:r>
          </a:p>
        </p:txBody>
      </p:sp>
      <p:sp>
        <p:nvSpPr>
          <p:cNvPr id="89" name="Oval 88"/>
          <p:cNvSpPr/>
          <p:nvPr/>
        </p:nvSpPr>
        <p:spPr>
          <a:xfrm>
            <a:off x="5472777" y="2788950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29271" y="2141552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53959" y="1733295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10" name="Right Arrow 109"/>
          <p:cNvSpPr/>
          <p:nvPr/>
        </p:nvSpPr>
        <p:spPr>
          <a:xfrm rot="18621752">
            <a:off x="4801149" y="2483410"/>
            <a:ext cx="525375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2978248" flipH="1">
            <a:off x="5459916" y="2515580"/>
            <a:ext cx="521941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064366" y="554830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8683830" y="1889696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825889" y="15114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0292526" y="1107986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266379" y="1082679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266380" y="1486188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8696927" y="1082679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456127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064156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832738" y="1768744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357426" y="1360486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4" name="Right Arrow 123"/>
          <p:cNvSpPr/>
          <p:nvPr/>
        </p:nvSpPr>
        <p:spPr>
          <a:xfrm rot="16200000">
            <a:off x="9096782" y="2166298"/>
            <a:ext cx="583745" cy="373565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8230433" y="2601983"/>
            <a:ext cx="2360077" cy="1794679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Rate</a:t>
            </a:r>
            <a:br>
              <a:rPr lang="en-US" sz="2000" dirty="0"/>
            </a:br>
            <a:r>
              <a:rPr lang="en-US" sz="2000" dirty="0"/>
              <a:t>parameters:</a:t>
            </a:r>
          </a:p>
          <a:p>
            <a:pPr algn="ctr"/>
            <a:r>
              <a:rPr lang="en-US" sz="1700" u="sng" dirty="0"/>
              <a:t>Speciation</a:t>
            </a:r>
            <a:r>
              <a:rPr lang="en-US" sz="1700" dirty="0"/>
              <a:t>: </a:t>
            </a:r>
            <a:r>
              <a:rPr lang="en-US" sz="1700" i="1" dirty="0"/>
              <a:t>λ</a:t>
            </a:r>
            <a:r>
              <a:rPr lang="en-US" sz="2000" baseline="-25000" dirty="0"/>
              <a:t>A</a:t>
            </a:r>
            <a:r>
              <a:rPr lang="en-US" sz="14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aseline="-25000" dirty="0"/>
              <a:t>A,A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Extinction</a:t>
            </a:r>
            <a:r>
              <a:rPr lang="en-US" sz="1700" dirty="0"/>
              <a:t>: </a:t>
            </a:r>
            <a:r>
              <a:rPr lang="en-US" sz="1700" i="1" dirty="0"/>
              <a:t>μ</a:t>
            </a:r>
            <a:r>
              <a:rPr lang="en-US" sz="1700" baseline="-25000" dirty="0"/>
              <a:t>A</a:t>
            </a:r>
            <a:r>
              <a:rPr lang="en-US" sz="1700" dirty="0"/>
              <a:t>, </a:t>
            </a:r>
            <a:r>
              <a:rPr lang="en-US" sz="1700" i="1" dirty="0"/>
              <a:t>μ</a:t>
            </a:r>
            <a:r>
              <a:rPr lang="en-US" sz="1700" baseline="-25000" dirty="0"/>
              <a:t>AB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Anagenetic transitions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i="1" dirty="0"/>
              <a:t>q</a:t>
            </a:r>
            <a:r>
              <a:rPr lang="en-US" sz="1700" baseline="-25000" dirty="0"/>
              <a:t>A</a:t>
            </a:r>
            <a:r>
              <a:rPr lang="en-US" sz="17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700" baseline="-25000" dirty="0"/>
              <a:t>A,AB</a:t>
            </a:r>
            <a:r>
              <a:rPr lang="en-US" sz="1700" dirty="0"/>
              <a:t>, etc.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1091823" y="4109727"/>
            <a:ext cx="1939897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(Phylogeny and ranges jointly evolve)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9883867" y="5579622"/>
            <a:ext cx="865126" cy="5434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0625248" y="5872460"/>
            <a:ext cx="2271179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4. Set </a:t>
            </a:r>
            <a:r>
              <a:rPr lang="en-US" sz="2000" dirty="0" err="1"/>
              <a:t>b.f.s</a:t>
            </a:r>
            <a:r>
              <a:rPr lang="en-US" sz="2000" dirty="0"/>
              <a:t> to equal = excludable constant in lnL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5959992" y="5856634"/>
            <a:ext cx="2767351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2. Set all </a:t>
            </a:r>
            <a:r>
              <a:rPr lang="en-US" sz="2000" i="1" dirty="0"/>
              <a:t>μ</a:t>
            </a:r>
            <a:r>
              <a:rPr lang="en-US" sz="2000" dirty="0"/>
              <a:t> to 0: Yule process, excludable constant in lnL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7498034" y="3676987"/>
            <a:ext cx="877215" cy="23196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8441157" y="4073603"/>
            <a:ext cx="255771" cy="18869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8494503" y="5874007"/>
            <a:ext cx="2094185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3. Set </a:t>
            </a:r>
            <a:r>
              <a:rPr lang="en-US" sz="2000" i="1" dirty="0"/>
              <a:t>q</a:t>
            </a:r>
            <a:r>
              <a:rPr lang="en-US" sz="2000" dirty="0"/>
              <a:t> transition rates to match DEC </a:t>
            </a:r>
            <a:r>
              <a:rPr lang="en-US" sz="2000" i="1" dirty="0"/>
              <a:t>Q</a:t>
            </a:r>
            <a:r>
              <a:rPr lang="en-US" sz="2000" dirty="0"/>
              <a:t> matrix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5834099" y="3492204"/>
            <a:ext cx="2541150" cy="24502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2913491" y="5841508"/>
            <a:ext cx="3384398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1. Set all </a:t>
            </a:r>
            <a:r>
              <a:rPr lang="en-US" sz="2000" i="1" dirty="0"/>
              <a:t>λ</a:t>
            </a:r>
            <a:r>
              <a:rPr lang="en-US" sz="2000" dirty="0"/>
              <a:t> to either 0, or to</a:t>
            </a:r>
            <a:br>
              <a:rPr lang="en-US" sz="2000" dirty="0"/>
            </a:br>
            <a:r>
              <a:rPr lang="en-US" sz="2000" i="1" dirty="0"/>
              <a:t>λ</a:t>
            </a:r>
            <a:r>
              <a:rPr lang="en-US" sz="2000" baseline="-25000" dirty="0"/>
              <a:t>Yule</a:t>
            </a:r>
            <a:r>
              <a:rPr lang="en-US" sz="2000" dirty="0"/>
              <a:t>*P(scenario|speciation), partial example below:</a:t>
            </a:r>
          </a:p>
        </p:txBody>
      </p:sp>
      <p:cxnSp>
        <p:nvCxnSpPr>
          <p:cNvPr id="155" name="Straight Arrow Connector 154"/>
          <p:cNvCxnSpPr/>
          <p:nvPr/>
        </p:nvCxnSpPr>
        <p:spPr>
          <a:xfrm flipH="1">
            <a:off x="3486009" y="6892052"/>
            <a:ext cx="733254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308855" y="5942471"/>
            <a:ext cx="2604635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/>
              <a:t>DEC-type models as special cases of ClaSSE:</a:t>
            </a: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39" y="7393281"/>
            <a:ext cx="5788942" cy="1919111"/>
          </a:xfrm>
          <a:prstGeom prst="rect">
            <a:avLst/>
          </a:prstGeom>
          <a:effectLst/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707" y="7398400"/>
            <a:ext cx="3411827" cy="1913512"/>
          </a:xfrm>
          <a:prstGeom prst="rect">
            <a:avLst/>
          </a:prstGeom>
          <a:effectLst/>
        </p:spPr>
      </p:pic>
      <p:cxnSp>
        <p:nvCxnSpPr>
          <p:cNvPr id="164" name="Straight Arrow Connector 163"/>
          <p:cNvCxnSpPr/>
          <p:nvPr/>
        </p:nvCxnSpPr>
        <p:spPr>
          <a:xfrm>
            <a:off x="4219263" y="6892052"/>
            <a:ext cx="533397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4219501" y="6892052"/>
            <a:ext cx="1851839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8303001" y="2717205"/>
            <a:ext cx="2215260" cy="2916919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48693" y="154852"/>
            <a:ext cx="5401533" cy="613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22535" y="5942471"/>
            <a:ext cx="12673892" cy="35221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7137987" y="2901322"/>
            <a:ext cx="6417451" cy="2940186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ClaSSE:</a:t>
            </a:r>
            <a:br>
              <a:rPr lang="en-US" sz="7700" b="1" dirty="0"/>
            </a:br>
            <a:r>
              <a:rPr lang="en-US" sz="7700" b="1" dirty="0"/>
              <a:t>Cladogenetic</a:t>
            </a:r>
          </a:p>
          <a:p>
            <a:r>
              <a:rPr lang="en-US" sz="7700" b="1" dirty="0"/>
              <a:t>State-dependent Speciation/Extinction model</a:t>
            </a:r>
          </a:p>
        </p:txBody>
      </p:sp>
      <p:sp>
        <p:nvSpPr>
          <p:cNvPr id="92" name="Title 1"/>
          <p:cNvSpPr txBox="1">
            <a:spLocks/>
          </p:cNvSpPr>
          <p:nvPr/>
        </p:nvSpPr>
        <p:spPr>
          <a:xfrm>
            <a:off x="437225" y="6285652"/>
            <a:ext cx="7564076" cy="2940186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0" b="1" dirty="0"/>
              <a:t>Speciation rate for every (</a:t>
            </a:r>
            <a:r>
              <a:rPr lang="en-US" sz="4300" b="1" dirty="0" err="1"/>
              <a:t>anc</a:t>
            </a:r>
            <a:r>
              <a:rPr lang="en-US" sz="4300" b="1" dirty="0"/>
              <a:t>, left, right) combination</a:t>
            </a:r>
          </a:p>
          <a:p>
            <a:r>
              <a:rPr lang="en-US" sz="4300" b="1" dirty="0"/>
              <a:t>Extinction rate for every state</a:t>
            </a:r>
          </a:p>
          <a:p>
            <a:r>
              <a:rPr lang="en-US" sz="4300" b="1" dirty="0"/>
              <a:t>Q transition matrix</a:t>
            </a:r>
          </a:p>
          <a:p>
            <a:r>
              <a:rPr lang="en-US" sz="4300" b="1" dirty="0"/>
              <a:t>Numeric integration used</a:t>
            </a:r>
          </a:p>
        </p:txBody>
      </p:sp>
      <p:sp>
        <p:nvSpPr>
          <p:cNvPr id="93" name="Rectangle 92"/>
          <p:cNvSpPr/>
          <p:nvPr/>
        </p:nvSpPr>
        <p:spPr>
          <a:xfrm>
            <a:off x="0" y="192679"/>
            <a:ext cx="2614241" cy="5648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0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5" y="7393279"/>
            <a:ext cx="3458916" cy="1923625"/>
          </a:xfrm>
          <a:prstGeom prst="rect">
            <a:avLst/>
          </a:prstGeom>
          <a:effectLst/>
        </p:spPr>
      </p:pic>
      <p:sp>
        <p:nvSpPr>
          <p:cNvPr id="170" name="Rounded Rectangle 169"/>
          <p:cNvSpPr/>
          <p:nvPr/>
        </p:nvSpPr>
        <p:spPr>
          <a:xfrm>
            <a:off x="69089" y="285370"/>
            <a:ext cx="12935711" cy="5428085"/>
          </a:xfrm>
          <a:prstGeom prst="roundRect">
            <a:avLst>
              <a:gd name="adj" fmla="val 815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091827" y="1743893"/>
            <a:ext cx="1479800" cy="1793310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ClaSSE:</a:t>
            </a:r>
            <a:br>
              <a:rPr lang="en-US" dirty="0"/>
            </a:br>
            <a:r>
              <a:rPr lang="en-US" u="sng" dirty="0"/>
              <a:t>C</a:t>
            </a:r>
            <a:r>
              <a:rPr lang="en-US" dirty="0"/>
              <a:t>ladogenetic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tate-</a:t>
            </a:r>
          </a:p>
          <a:p>
            <a:r>
              <a:rPr lang="en-US" dirty="0"/>
              <a:t>dependent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peciation/</a:t>
            </a:r>
            <a:br>
              <a:rPr lang="en-US" dirty="0"/>
            </a:br>
            <a:r>
              <a:rPr lang="en-US" u="sng" dirty="0"/>
              <a:t>E</a:t>
            </a:r>
            <a:r>
              <a:rPr lang="en-US" dirty="0"/>
              <a:t>xtinction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6063080" y="3009477"/>
            <a:ext cx="876285" cy="636326"/>
            <a:chOff x="4038860" y="3089525"/>
            <a:chExt cx="1131114" cy="58522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038860" y="3656959"/>
              <a:ext cx="803010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049523" y="3089525"/>
              <a:ext cx="0" cy="55578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41870" y="3391036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69974" y="3107319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48465" y="3089525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448465" y="3373242"/>
              <a:ext cx="721509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360899" y="927639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980363" y="2262505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22422" y="1884303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89059" y="14807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62913" y="1455487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562913" y="1858996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eft Brace 36"/>
          <p:cNvSpPr/>
          <p:nvPr/>
        </p:nvSpPr>
        <p:spPr>
          <a:xfrm flipH="1">
            <a:off x="10755555" y="447933"/>
            <a:ext cx="336269" cy="5113274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441155" y="4381408"/>
            <a:ext cx="209378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Base frequencies: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03702" y="1021181"/>
            <a:ext cx="1129043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DEC-type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41" name="Right Brace 40"/>
          <p:cNvSpPr/>
          <p:nvPr/>
        </p:nvSpPr>
        <p:spPr>
          <a:xfrm flipH="1">
            <a:off x="4219262" y="827821"/>
            <a:ext cx="430871" cy="152055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>
            <a:off x="556838" y="1111908"/>
            <a:ext cx="729163" cy="3692507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3" name="Up Arrow 42"/>
          <p:cNvSpPr/>
          <p:nvPr/>
        </p:nvSpPr>
        <p:spPr>
          <a:xfrm flipV="1">
            <a:off x="1274653" y="1111907"/>
            <a:ext cx="729163" cy="3729993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263448" y="2799409"/>
            <a:ext cx="1248404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5" name="Rectangle 44"/>
          <p:cNvSpPr/>
          <p:nvPr/>
        </p:nvSpPr>
        <p:spPr>
          <a:xfrm rot="16200000">
            <a:off x="1026354" y="2709606"/>
            <a:ext cx="1151247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8634" y="4758105"/>
            <a:ext cx="1961414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parameter values,</a:t>
            </a:r>
            <a:br>
              <a:rPr lang="en-US" dirty="0"/>
            </a:br>
            <a:r>
              <a:rPr lang="en-US" dirty="0"/>
              <a:t>ancestral ranges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07902" y="192679"/>
            <a:ext cx="1867526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observed ranges,</a:t>
            </a:r>
            <a:br>
              <a:rPr lang="en-US" dirty="0"/>
            </a:br>
            <a:r>
              <a:rPr lang="en-US" dirty="0"/>
              <a:t>phylogeny (data)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993461" y="1455487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812200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093976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812200" y="4810844"/>
            <a:ext cx="126947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812200" y="5589020"/>
            <a:ext cx="1284739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12200" y="5206393"/>
            <a:ext cx="1284739" cy="40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731443" y="4768666"/>
            <a:ext cx="1449820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>
                <a:latin typeface="Webdings"/>
                <a:ea typeface="Webdings"/>
                <a:cs typeface="Webdings"/>
                <a:sym typeface="Webdings"/>
              </a:rPr>
              <a:t> </a:t>
            </a:r>
            <a:r>
              <a:rPr lang="en-US" sz="2000" dirty="0">
                <a:sym typeface="Webdings"/>
              </a:rPr>
              <a:t>A  B  AB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12201" y="5160273"/>
            <a:ext cx="39205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110049" y="5088624"/>
            <a:ext cx="1038322" cy="533139"/>
            <a:chOff x="4466638" y="4299453"/>
            <a:chExt cx="730070" cy="374863"/>
          </a:xfrm>
        </p:grpSpPr>
        <p:grpSp>
          <p:nvGrpSpPr>
            <p:cNvPr id="68" name="Group 67"/>
            <p:cNvGrpSpPr/>
            <p:nvPr/>
          </p:nvGrpSpPr>
          <p:grpSpPr>
            <a:xfrm>
              <a:off x="4466638" y="4299453"/>
              <a:ext cx="312361" cy="370315"/>
              <a:chOff x="4225881" y="5104360"/>
              <a:chExt cx="312361" cy="370315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673687" y="4303064"/>
              <a:ext cx="312361" cy="370315"/>
              <a:chOff x="4225881" y="5104360"/>
              <a:chExt cx="312361" cy="37031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884347" y="4304001"/>
              <a:ext cx="312361" cy="370315"/>
              <a:chOff x="4225881" y="5104360"/>
              <a:chExt cx="312361" cy="370315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</p:grpSp>
      <p:sp>
        <p:nvSpPr>
          <p:cNvPr id="79" name="TextBox 78"/>
          <p:cNvSpPr txBox="1"/>
          <p:nvPr/>
        </p:nvSpPr>
        <p:spPr>
          <a:xfrm>
            <a:off x="4752661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60689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588349" y="2786893"/>
            <a:ext cx="1459962" cy="123931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j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cladogenesis</a:t>
            </a:r>
            <a:br>
              <a:rPr lang="en-US" dirty="0"/>
            </a:br>
            <a:r>
              <a:rPr lang="en-US" dirty="0"/>
              <a:t>assumptions</a:t>
            </a:r>
            <a:br>
              <a:rPr lang="en-US" dirty="0"/>
            </a:br>
            <a:r>
              <a:rPr lang="en-US" dirty="0"/>
              <a:t>(weights)</a:t>
            </a:r>
          </a:p>
        </p:txBody>
      </p:sp>
      <p:sp>
        <p:nvSpPr>
          <p:cNvPr id="82" name="Oval 81"/>
          <p:cNvSpPr/>
          <p:nvPr/>
        </p:nvSpPr>
        <p:spPr>
          <a:xfrm>
            <a:off x="3303586" y="2737181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463375" y="3546390"/>
            <a:ext cx="2041936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Phylogeny (given, or Yule-simulated)</a:t>
            </a:r>
          </a:p>
        </p:txBody>
      </p:sp>
      <p:sp>
        <p:nvSpPr>
          <p:cNvPr id="89" name="Oval 88"/>
          <p:cNvSpPr/>
          <p:nvPr/>
        </p:nvSpPr>
        <p:spPr>
          <a:xfrm>
            <a:off x="5472777" y="2788950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29271" y="2141552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53959" y="1733295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10" name="Right Arrow 109"/>
          <p:cNvSpPr/>
          <p:nvPr/>
        </p:nvSpPr>
        <p:spPr>
          <a:xfrm rot="18621752">
            <a:off x="4801149" y="2483410"/>
            <a:ext cx="525375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2978248" flipH="1">
            <a:off x="5459916" y="2515580"/>
            <a:ext cx="521941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064366" y="554830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8683830" y="1889696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825889" y="15114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0292526" y="1107986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266379" y="1082679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266380" y="1486188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8696927" y="1082679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456127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064156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832738" y="1768744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357426" y="1360486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4" name="Right Arrow 123"/>
          <p:cNvSpPr/>
          <p:nvPr/>
        </p:nvSpPr>
        <p:spPr>
          <a:xfrm rot="16200000">
            <a:off x="9096782" y="2166298"/>
            <a:ext cx="583745" cy="373565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8230433" y="2601983"/>
            <a:ext cx="2360077" cy="1794679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Rate</a:t>
            </a:r>
            <a:br>
              <a:rPr lang="en-US" sz="2000" dirty="0"/>
            </a:br>
            <a:r>
              <a:rPr lang="en-US" sz="2000" dirty="0"/>
              <a:t>parameters:</a:t>
            </a:r>
          </a:p>
          <a:p>
            <a:pPr algn="ctr"/>
            <a:r>
              <a:rPr lang="en-US" sz="1700" u="sng" dirty="0"/>
              <a:t>Speciation</a:t>
            </a:r>
            <a:r>
              <a:rPr lang="en-US" sz="1700" dirty="0"/>
              <a:t>: </a:t>
            </a:r>
            <a:r>
              <a:rPr lang="en-US" sz="1700" i="1" dirty="0"/>
              <a:t>λ</a:t>
            </a:r>
            <a:r>
              <a:rPr lang="en-US" sz="2000" baseline="-25000" dirty="0"/>
              <a:t>A</a:t>
            </a:r>
            <a:r>
              <a:rPr lang="en-US" sz="14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aseline="-25000" dirty="0"/>
              <a:t>A,A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Extinction</a:t>
            </a:r>
            <a:r>
              <a:rPr lang="en-US" sz="1700" dirty="0"/>
              <a:t>: </a:t>
            </a:r>
            <a:r>
              <a:rPr lang="en-US" sz="1700" i="1" dirty="0"/>
              <a:t>μ</a:t>
            </a:r>
            <a:r>
              <a:rPr lang="en-US" sz="1700" baseline="-25000" dirty="0"/>
              <a:t>A</a:t>
            </a:r>
            <a:r>
              <a:rPr lang="en-US" sz="1700" dirty="0"/>
              <a:t>, </a:t>
            </a:r>
            <a:r>
              <a:rPr lang="en-US" sz="1700" i="1" dirty="0"/>
              <a:t>μ</a:t>
            </a:r>
            <a:r>
              <a:rPr lang="en-US" sz="1700" baseline="-25000" dirty="0"/>
              <a:t>AB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Anagenetic transitions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i="1" dirty="0"/>
              <a:t>q</a:t>
            </a:r>
            <a:r>
              <a:rPr lang="en-US" sz="1700" baseline="-25000" dirty="0"/>
              <a:t>A</a:t>
            </a:r>
            <a:r>
              <a:rPr lang="en-US" sz="17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700" baseline="-25000" dirty="0"/>
              <a:t>A,AB</a:t>
            </a:r>
            <a:r>
              <a:rPr lang="en-US" sz="1700" dirty="0"/>
              <a:t>, etc.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1091823" y="4109727"/>
            <a:ext cx="1939897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(Phylogeny and ranges jointly evolve)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9883867" y="5579622"/>
            <a:ext cx="865126" cy="5434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0625248" y="5872460"/>
            <a:ext cx="2271179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4. Set </a:t>
            </a:r>
            <a:r>
              <a:rPr lang="en-US" sz="2000" dirty="0" err="1"/>
              <a:t>b.f.s</a:t>
            </a:r>
            <a:r>
              <a:rPr lang="en-US" sz="2000" dirty="0"/>
              <a:t> to equal = excludable constant in lnL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5959992" y="5856634"/>
            <a:ext cx="2767351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2. Set all </a:t>
            </a:r>
            <a:r>
              <a:rPr lang="en-US" sz="2000" i="1" dirty="0"/>
              <a:t>μ</a:t>
            </a:r>
            <a:r>
              <a:rPr lang="en-US" sz="2000" dirty="0"/>
              <a:t> to 0: Yule process, excludable constant in lnL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7498034" y="3676987"/>
            <a:ext cx="877215" cy="23196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8441157" y="4073603"/>
            <a:ext cx="255771" cy="18869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8494503" y="5874007"/>
            <a:ext cx="2094185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3. Set </a:t>
            </a:r>
            <a:r>
              <a:rPr lang="en-US" sz="2000" i="1" dirty="0"/>
              <a:t>q</a:t>
            </a:r>
            <a:r>
              <a:rPr lang="en-US" sz="2000" dirty="0"/>
              <a:t> transition rates to match DEC </a:t>
            </a:r>
            <a:r>
              <a:rPr lang="en-US" sz="2000" i="1" dirty="0"/>
              <a:t>Q</a:t>
            </a:r>
            <a:r>
              <a:rPr lang="en-US" sz="2000" dirty="0"/>
              <a:t> matrix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5834099" y="3492204"/>
            <a:ext cx="2541150" cy="24502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2913491" y="5841508"/>
            <a:ext cx="3384398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1. Set all </a:t>
            </a:r>
            <a:r>
              <a:rPr lang="en-US" sz="2000" i="1" dirty="0"/>
              <a:t>λ</a:t>
            </a:r>
            <a:r>
              <a:rPr lang="en-US" sz="2000" dirty="0"/>
              <a:t> to either 0, or to</a:t>
            </a:r>
            <a:br>
              <a:rPr lang="en-US" sz="2000" dirty="0"/>
            </a:br>
            <a:r>
              <a:rPr lang="en-US" sz="2000" i="1" dirty="0"/>
              <a:t>λ</a:t>
            </a:r>
            <a:r>
              <a:rPr lang="en-US" sz="2000" baseline="-25000" dirty="0"/>
              <a:t>Yule</a:t>
            </a:r>
            <a:r>
              <a:rPr lang="en-US" sz="2000" dirty="0"/>
              <a:t>*P(scenario|speciation), partial example below:</a:t>
            </a:r>
          </a:p>
        </p:txBody>
      </p:sp>
      <p:cxnSp>
        <p:nvCxnSpPr>
          <p:cNvPr id="155" name="Straight Arrow Connector 154"/>
          <p:cNvCxnSpPr/>
          <p:nvPr/>
        </p:nvCxnSpPr>
        <p:spPr>
          <a:xfrm flipH="1">
            <a:off x="3486009" y="6892052"/>
            <a:ext cx="733254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308855" y="5942471"/>
            <a:ext cx="2604635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/>
              <a:t>DEC-type models as special cases of ClaSSE:</a:t>
            </a: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39" y="7393281"/>
            <a:ext cx="5788942" cy="1919111"/>
          </a:xfrm>
          <a:prstGeom prst="rect">
            <a:avLst/>
          </a:prstGeom>
          <a:effectLst/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707" y="7398400"/>
            <a:ext cx="3411827" cy="1913512"/>
          </a:xfrm>
          <a:prstGeom prst="rect">
            <a:avLst/>
          </a:prstGeom>
          <a:effectLst/>
        </p:spPr>
      </p:pic>
      <p:cxnSp>
        <p:nvCxnSpPr>
          <p:cNvPr id="164" name="Straight Arrow Connector 163"/>
          <p:cNvCxnSpPr/>
          <p:nvPr/>
        </p:nvCxnSpPr>
        <p:spPr>
          <a:xfrm>
            <a:off x="4219263" y="6892052"/>
            <a:ext cx="533397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4219501" y="6892052"/>
            <a:ext cx="1851839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8303001" y="2717205"/>
            <a:ext cx="2215260" cy="2916919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748693" y="154852"/>
            <a:ext cx="5401533" cy="613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22535" y="5942471"/>
            <a:ext cx="12673892" cy="35221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0" y="192679"/>
            <a:ext cx="2614241" cy="5648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06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5" y="7393279"/>
            <a:ext cx="3458916" cy="1923625"/>
          </a:xfrm>
          <a:prstGeom prst="rect">
            <a:avLst/>
          </a:prstGeom>
          <a:effectLst/>
        </p:spPr>
      </p:pic>
      <p:sp>
        <p:nvSpPr>
          <p:cNvPr id="170" name="Rounded Rectangle 169"/>
          <p:cNvSpPr/>
          <p:nvPr/>
        </p:nvSpPr>
        <p:spPr>
          <a:xfrm>
            <a:off x="69089" y="285370"/>
            <a:ext cx="12935711" cy="5428085"/>
          </a:xfrm>
          <a:prstGeom prst="roundRect">
            <a:avLst>
              <a:gd name="adj" fmla="val 815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091827" y="1743893"/>
            <a:ext cx="1479800" cy="1793310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ClaSSE:</a:t>
            </a:r>
            <a:br>
              <a:rPr lang="en-US" dirty="0"/>
            </a:br>
            <a:r>
              <a:rPr lang="en-US" u="sng" dirty="0"/>
              <a:t>C</a:t>
            </a:r>
            <a:r>
              <a:rPr lang="en-US" dirty="0"/>
              <a:t>ladogenetic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tate-</a:t>
            </a:r>
          </a:p>
          <a:p>
            <a:r>
              <a:rPr lang="en-US" dirty="0"/>
              <a:t>dependent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peciation/</a:t>
            </a:r>
            <a:br>
              <a:rPr lang="en-US" dirty="0"/>
            </a:br>
            <a:r>
              <a:rPr lang="en-US" u="sng" dirty="0"/>
              <a:t>E</a:t>
            </a:r>
            <a:r>
              <a:rPr lang="en-US" dirty="0"/>
              <a:t>xtinction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6063080" y="3009477"/>
            <a:ext cx="876285" cy="636326"/>
            <a:chOff x="4038860" y="3089525"/>
            <a:chExt cx="1131114" cy="58522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038860" y="3656959"/>
              <a:ext cx="803010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049523" y="3089525"/>
              <a:ext cx="0" cy="55578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41870" y="3391036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69974" y="3107319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48465" y="3089525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448465" y="3373242"/>
              <a:ext cx="721509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360899" y="927639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980363" y="2262505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22422" y="1884303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89059" y="14807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62913" y="1455487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562913" y="1858996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eft Brace 36"/>
          <p:cNvSpPr/>
          <p:nvPr/>
        </p:nvSpPr>
        <p:spPr>
          <a:xfrm flipH="1">
            <a:off x="10755555" y="447933"/>
            <a:ext cx="336269" cy="5113274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441155" y="4381408"/>
            <a:ext cx="209378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Base frequencies: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03702" y="1021181"/>
            <a:ext cx="1129043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DEC-type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41" name="Right Brace 40"/>
          <p:cNvSpPr/>
          <p:nvPr/>
        </p:nvSpPr>
        <p:spPr>
          <a:xfrm flipH="1">
            <a:off x="4219262" y="827821"/>
            <a:ext cx="430871" cy="152055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>
            <a:off x="556838" y="1111908"/>
            <a:ext cx="729163" cy="3692507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3" name="Up Arrow 42"/>
          <p:cNvSpPr/>
          <p:nvPr/>
        </p:nvSpPr>
        <p:spPr>
          <a:xfrm flipV="1">
            <a:off x="1274653" y="1111907"/>
            <a:ext cx="729163" cy="3729993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263448" y="2799409"/>
            <a:ext cx="1248404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5" name="Rectangle 44"/>
          <p:cNvSpPr/>
          <p:nvPr/>
        </p:nvSpPr>
        <p:spPr>
          <a:xfrm rot="16200000">
            <a:off x="1026354" y="2709606"/>
            <a:ext cx="1151247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8634" y="4758105"/>
            <a:ext cx="1961414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parameter values,</a:t>
            </a:r>
            <a:br>
              <a:rPr lang="en-US" dirty="0"/>
            </a:br>
            <a:r>
              <a:rPr lang="en-US" dirty="0"/>
              <a:t>ancestral ranges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07902" y="192679"/>
            <a:ext cx="1867526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observed ranges,</a:t>
            </a:r>
            <a:br>
              <a:rPr lang="en-US" dirty="0"/>
            </a:br>
            <a:r>
              <a:rPr lang="en-US" dirty="0"/>
              <a:t>phylogeny (data)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993461" y="1455487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812200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093976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812200" y="4810844"/>
            <a:ext cx="126947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812200" y="5589020"/>
            <a:ext cx="1284739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12200" y="5206393"/>
            <a:ext cx="1284739" cy="40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731443" y="4768666"/>
            <a:ext cx="1449820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>
                <a:latin typeface="Webdings"/>
                <a:ea typeface="Webdings"/>
                <a:cs typeface="Webdings"/>
                <a:sym typeface="Webdings"/>
              </a:rPr>
              <a:t> </a:t>
            </a:r>
            <a:r>
              <a:rPr lang="en-US" sz="2000" dirty="0">
                <a:sym typeface="Webdings"/>
              </a:rPr>
              <a:t>A  B  AB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12201" y="5160273"/>
            <a:ext cx="39205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110049" y="5088624"/>
            <a:ext cx="1038322" cy="533139"/>
            <a:chOff x="4466638" y="4299453"/>
            <a:chExt cx="730070" cy="374863"/>
          </a:xfrm>
        </p:grpSpPr>
        <p:grpSp>
          <p:nvGrpSpPr>
            <p:cNvPr id="68" name="Group 67"/>
            <p:cNvGrpSpPr/>
            <p:nvPr/>
          </p:nvGrpSpPr>
          <p:grpSpPr>
            <a:xfrm>
              <a:off x="4466638" y="4299453"/>
              <a:ext cx="312361" cy="370315"/>
              <a:chOff x="4225881" y="5104360"/>
              <a:chExt cx="312361" cy="370315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673687" y="4303064"/>
              <a:ext cx="312361" cy="370315"/>
              <a:chOff x="4225881" y="5104360"/>
              <a:chExt cx="312361" cy="37031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884347" y="4304001"/>
              <a:ext cx="312361" cy="370315"/>
              <a:chOff x="4225881" y="5104360"/>
              <a:chExt cx="312361" cy="370315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</p:grpSp>
      <p:sp>
        <p:nvSpPr>
          <p:cNvPr id="79" name="TextBox 78"/>
          <p:cNvSpPr txBox="1"/>
          <p:nvPr/>
        </p:nvSpPr>
        <p:spPr>
          <a:xfrm>
            <a:off x="4752661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60689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588349" y="2786893"/>
            <a:ext cx="1459962" cy="123931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j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cladogenesis</a:t>
            </a:r>
            <a:br>
              <a:rPr lang="en-US" dirty="0"/>
            </a:br>
            <a:r>
              <a:rPr lang="en-US" dirty="0"/>
              <a:t>assumptions</a:t>
            </a:r>
            <a:br>
              <a:rPr lang="en-US" dirty="0"/>
            </a:br>
            <a:r>
              <a:rPr lang="en-US" dirty="0"/>
              <a:t>(weights)</a:t>
            </a:r>
          </a:p>
        </p:txBody>
      </p:sp>
      <p:sp>
        <p:nvSpPr>
          <p:cNvPr id="82" name="Oval 81"/>
          <p:cNvSpPr/>
          <p:nvPr/>
        </p:nvSpPr>
        <p:spPr>
          <a:xfrm>
            <a:off x="3303586" y="2737181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463375" y="3546390"/>
            <a:ext cx="2041936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Phylogeny (given, or Yule-simulated)</a:t>
            </a:r>
          </a:p>
        </p:txBody>
      </p:sp>
      <p:sp>
        <p:nvSpPr>
          <p:cNvPr id="89" name="Oval 88"/>
          <p:cNvSpPr/>
          <p:nvPr/>
        </p:nvSpPr>
        <p:spPr>
          <a:xfrm>
            <a:off x="5472777" y="2788950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29271" y="2141552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53959" y="1733295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10" name="Right Arrow 109"/>
          <p:cNvSpPr/>
          <p:nvPr/>
        </p:nvSpPr>
        <p:spPr>
          <a:xfrm rot="18621752">
            <a:off x="4801149" y="2483410"/>
            <a:ext cx="525375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2978248" flipH="1">
            <a:off x="5459916" y="2515580"/>
            <a:ext cx="521941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064366" y="554830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8683830" y="1889696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825889" y="15114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0292526" y="1107986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266379" y="1082679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266380" y="1486188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8696927" y="1082679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456127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064156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832738" y="1768744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357426" y="1360486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4" name="Right Arrow 123"/>
          <p:cNvSpPr/>
          <p:nvPr/>
        </p:nvSpPr>
        <p:spPr>
          <a:xfrm rot="16200000">
            <a:off x="9096782" y="2166298"/>
            <a:ext cx="583745" cy="373565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8230433" y="2601983"/>
            <a:ext cx="2360077" cy="1794679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Rate</a:t>
            </a:r>
            <a:br>
              <a:rPr lang="en-US" sz="2000" dirty="0"/>
            </a:br>
            <a:r>
              <a:rPr lang="en-US" sz="2000" dirty="0"/>
              <a:t>parameters:</a:t>
            </a:r>
          </a:p>
          <a:p>
            <a:pPr algn="ctr"/>
            <a:r>
              <a:rPr lang="en-US" sz="1700" u="sng" dirty="0"/>
              <a:t>Speciation</a:t>
            </a:r>
            <a:r>
              <a:rPr lang="en-US" sz="1700" dirty="0"/>
              <a:t>: </a:t>
            </a:r>
            <a:r>
              <a:rPr lang="en-US" sz="1700" i="1" dirty="0"/>
              <a:t>λ</a:t>
            </a:r>
            <a:r>
              <a:rPr lang="en-US" sz="2000" baseline="-25000" dirty="0"/>
              <a:t>A</a:t>
            </a:r>
            <a:r>
              <a:rPr lang="en-US" sz="14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aseline="-25000" dirty="0"/>
              <a:t>A,A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Extinction</a:t>
            </a:r>
            <a:r>
              <a:rPr lang="en-US" sz="1700" dirty="0"/>
              <a:t>: </a:t>
            </a:r>
            <a:r>
              <a:rPr lang="en-US" sz="1700" i="1" dirty="0"/>
              <a:t>μ</a:t>
            </a:r>
            <a:r>
              <a:rPr lang="en-US" sz="1700" baseline="-25000" dirty="0"/>
              <a:t>A</a:t>
            </a:r>
            <a:r>
              <a:rPr lang="en-US" sz="1700" dirty="0"/>
              <a:t>, </a:t>
            </a:r>
            <a:r>
              <a:rPr lang="en-US" sz="1700" i="1" dirty="0"/>
              <a:t>μ</a:t>
            </a:r>
            <a:r>
              <a:rPr lang="en-US" sz="1700" baseline="-25000" dirty="0"/>
              <a:t>AB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Anagenetic transitions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i="1" dirty="0"/>
              <a:t>q</a:t>
            </a:r>
            <a:r>
              <a:rPr lang="en-US" sz="1700" baseline="-25000" dirty="0"/>
              <a:t>A</a:t>
            </a:r>
            <a:r>
              <a:rPr lang="en-US" sz="17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700" baseline="-25000" dirty="0"/>
              <a:t>A,AB</a:t>
            </a:r>
            <a:r>
              <a:rPr lang="en-US" sz="1700" dirty="0"/>
              <a:t>, etc.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1091823" y="4109727"/>
            <a:ext cx="1939897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(Phylogeny and ranges jointly evolve)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9883867" y="5579622"/>
            <a:ext cx="865126" cy="5434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0625248" y="5872460"/>
            <a:ext cx="2271179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4. Set </a:t>
            </a:r>
            <a:r>
              <a:rPr lang="en-US" sz="2000" dirty="0" err="1"/>
              <a:t>b.f.s</a:t>
            </a:r>
            <a:r>
              <a:rPr lang="en-US" sz="2000" dirty="0"/>
              <a:t> to equal = excludable constant in lnL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5959992" y="5856634"/>
            <a:ext cx="2767351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2. Set all </a:t>
            </a:r>
            <a:r>
              <a:rPr lang="en-US" sz="2000" i="1" dirty="0"/>
              <a:t>μ</a:t>
            </a:r>
            <a:r>
              <a:rPr lang="en-US" sz="2000" dirty="0"/>
              <a:t> to 0: Yule process, excludable constant in lnL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7498034" y="3676987"/>
            <a:ext cx="877215" cy="23196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8441157" y="4073603"/>
            <a:ext cx="255771" cy="18869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8494503" y="5874007"/>
            <a:ext cx="2094185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3. Set </a:t>
            </a:r>
            <a:r>
              <a:rPr lang="en-US" sz="2000" i="1" dirty="0"/>
              <a:t>q</a:t>
            </a:r>
            <a:r>
              <a:rPr lang="en-US" sz="2000" dirty="0"/>
              <a:t> transition rates to match DEC </a:t>
            </a:r>
            <a:r>
              <a:rPr lang="en-US" sz="2000" i="1" dirty="0"/>
              <a:t>Q</a:t>
            </a:r>
            <a:r>
              <a:rPr lang="en-US" sz="2000" dirty="0"/>
              <a:t> matrix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5834099" y="3492204"/>
            <a:ext cx="2541150" cy="24502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2913491" y="5841508"/>
            <a:ext cx="3384398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1. Set all </a:t>
            </a:r>
            <a:r>
              <a:rPr lang="en-US" sz="2000" i="1" dirty="0"/>
              <a:t>λ</a:t>
            </a:r>
            <a:r>
              <a:rPr lang="en-US" sz="2000" dirty="0"/>
              <a:t> to either 0, or to</a:t>
            </a:r>
            <a:br>
              <a:rPr lang="en-US" sz="2000" dirty="0"/>
            </a:br>
            <a:r>
              <a:rPr lang="en-US" sz="2000" i="1" dirty="0"/>
              <a:t>λ</a:t>
            </a:r>
            <a:r>
              <a:rPr lang="en-US" sz="2000" baseline="-25000" dirty="0"/>
              <a:t>Yule</a:t>
            </a:r>
            <a:r>
              <a:rPr lang="en-US" sz="2000" dirty="0"/>
              <a:t>*P(scenario|speciation), partial example below:</a:t>
            </a:r>
          </a:p>
        </p:txBody>
      </p:sp>
      <p:cxnSp>
        <p:nvCxnSpPr>
          <p:cNvPr id="155" name="Straight Arrow Connector 154"/>
          <p:cNvCxnSpPr/>
          <p:nvPr/>
        </p:nvCxnSpPr>
        <p:spPr>
          <a:xfrm flipH="1">
            <a:off x="3486009" y="6892052"/>
            <a:ext cx="733254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308855" y="5942471"/>
            <a:ext cx="2604635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/>
              <a:t>DEC-type models as special cases of ClaSSE:</a:t>
            </a: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39" y="7393281"/>
            <a:ext cx="5788942" cy="1919111"/>
          </a:xfrm>
          <a:prstGeom prst="rect">
            <a:avLst/>
          </a:prstGeom>
          <a:effectLst/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707" y="7398400"/>
            <a:ext cx="3411827" cy="1913512"/>
          </a:xfrm>
          <a:prstGeom prst="rect">
            <a:avLst/>
          </a:prstGeom>
          <a:effectLst/>
        </p:spPr>
      </p:pic>
      <p:cxnSp>
        <p:nvCxnSpPr>
          <p:cNvPr id="164" name="Straight Arrow Connector 163"/>
          <p:cNvCxnSpPr/>
          <p:nvPr/>
        </p:nvCxnSpPr>
        <p:spPr>
          <a:xfrm>
            <a:off x="4219263" y="6892052"/>
            <a:ext cx="533397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4219501" y="6892052"/>
            <a:ext cx="1851839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8303001" y="2717205"/>
            <a:ext cx="2215260" cy="2916919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2535" y="5942471"/>
            <a:ext cx="12673892" cy="35221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625246" y="154852"/>
            <a:ext cx="2524978" cy="6130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0" y="192679"/>
            <a:ext cx="2614241" cy="5648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4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00" y="346075"/>
            <a:ext cx="70231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75" dirty="0">
                <a:latin typeface="Calibri"/>
                <a:cs typeface="Calibri"/>
              </a:rPr>
              <a:t>x</a:t>
            </a:r>
            <a:r>
              <a:rPr sz="4500" b="1" dirty="0">
                <a:latin typeface="Calibri"/>
                <a:cs typeface="Calibri"/>
              </a:rPr>
              <a:t>am</a:t>
            </a:r>
            <a:r>
              <a:rPr sz="4500" b="1" spc="-20" dirty="0">
                <a:latin typeface="Calibri"/>
                <a:cs typeface="Calibri"/>
              </a:rPr>
              <a:t>ple</a:t>
            </a:r>
            <a:r>
              <a:rPr sz="4500" b="1" dirty="0">
                <a:latin typeface="Calibri"/>
                <a:cs typeface="Calibri"/>
              </a:rPr>
              <a:t> </a:t>
            </a:r>
            <a:r>
              <a:rPr sz="4500" b="1" spc="-70" dirty="0">
                <a:latin typeface="Calibri"/>
                <a:cs typeface="Calibri"/>
              </a:rPr>
              <a:t>s</a:t>
            </a:r>
            <a:r>
              <a:rPr sz="4500" b="1" spc="-65" dirty="0">
                <a:latin typeface="Calibri"/>
                <a:cs typeface="Calibri"/>
              </a:rPr>
              <a:t>t</a:t>
            </a:r>
            <a:r>
              <a:rPr sz="4500" b="1" dirty="0">
                <a:latin typeface="Calibri"/>
                <a:cs typeface="Calibri"/>
              </a:rPr>
              <a:t>oc</a:t>
            </a:r>
            <a:r>
              <a:rPr sz="4500" b="1" spc="-25" dirty="0">
                <a:latin typeface="Calibri"/>
                <a:cs typeface="Calibri"/>
              </a:rPr>
              <a:t>ha</a:t>
            </a:r>
            <a:r>
              <a:rPr sz="4500" b="1" spc="-75" dirty="0">
                <a:latin typeface="Calibri"/>
                <a:cs typeface="Calibri"/>
              </a:rPr>
              <a:t>s</a:t>
            </a:r>
            <a:r>
              <a:rPr lang="en-US" sz="4500" b="1" spc="340" dirty="0">
                <a:latin typeface="Calibri"/>
                <a:cs typeface="Calibri"/>
              </a:rPr>
              <a:t>ti</a:t>
            </a:r>
            <a:r>
              <a:rPr sz="4500" b="1" dirty="0">
                <a:latin typeface="Calibri"/>
                <a:cs typeface="Calibri"/>
              </a:rPr>
              <a:t>c m</a:t>
            </a:r>
            <a:r>
              <a:rPr sz="4500" b="1" spc="-25" dirty="0">
                <a:latin typeface="Calibri"/>
                <a:cs typeface="Calibri"/>
              </a:rPr>
              <a:t>ap</a:t>
            </a:r>
            <a:endParaRPr sz="45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0000" y="1336675"/>
            <a:ext cx="346519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spc="-45" dirty="0">
                <a:latin typeface="Calibri"/>
                <a:cs typeface="Calibri"/>
              </a:rPr>
              <a:t>M</a:t>
            </a:r>
            <a:r>
              <a:rPr sz="4500" b="1" spc="-20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 D</a:t>
            </a:r>
            <a:r>
              <a:rPr sz="4500" b="1" spc="-95" dirty="0">
                <a:latin typeface="Calibri"/>
                <a:cs typeface="Calibri"/>
              </a:rPr>
              <a:t>E</a:t>
            </a:r>
            <a:r>
              <a:rPr sz="4500" b="1" dirty="0">
                <a:latin typeface="Calibri"/>
                <a:cs typeface="Calibri"/>
              </a:rPr>
              <a:t>C m</a:t>
            </a:r>
            <a:r>
              <a:rPr sz="4500" b="1" spc="-25" dirty="0">
                <a:latin typeface="Calibri"/>
                <a:cs typeface="Calibri"/>
              </a:rPr>
              <a:t>od</a:t>
            </a: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15" dirty="0">
                <a:latin typeface="Calibri"/>
                <a:cs typeface="Calibri"/>
              </a:rPr>
              <a:t>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99400" y="1323975"/>
            <a:ext cx="393890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spc="-45" dirty="0">
                <a:latin typeface="Calibri"/>
                <a:cs typeface="Calibri"/>
              </a:rPr>
              <a:t>M</a:t>
            </a:r>
            <a:r>
              <a:rPr sz="4500" b="1" spc="-20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 D</a:t>
            </a:r>
            <a:r>
              <a:rPr sz="4500" b="1" spc="-95" dirty="0">
                <a:latin typeface="Calibri"/>
                <a:cs typeface="Calibri"/>
              </a:rPr>
              <a:t>E</a:t>
            </a:r>
            <a:r>
              <a:rPr sz="4500" b="1" dirty="0">
                <a:latin typeface="Calibri"/>
                <a:cs typeface="Calibri"/>
              </a:rPr>
              <a:t>C</a:t>
            </a:r>
            <a:r>
              <a:rPr sz="4500" b="1" spc="-5" dirty="0">
                <a:latin typeface="Calibri"/>
                <a:cs typeface="Calibri"/>
              </a:rPr>
              <a:t>+</a:t>
            </a:r>
            <a:r>
              <a:rPr sz="4500" b="1" dirty="0">
                <a:latin typeface="Calibri"/>
                <a:cs typeface="Calibri"/>
              </a:rPr>
              <a:t>J m</a:t>
            </a:r>
            <a:r>
              <a:rPr sz="4500" b="1" spc="-25" dirty="0">
                <a:latin typeface="Calibri"/>
                <a:cs typeface="Calibri"/>
              </a:rPr>
              <a:t>od</a:t>
            </a: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15" dirty="0">
                <a:latin typeface="Calibri"/>
                <a:cs typeface="Calibri"/>
              </a:rPr>
              <a:t>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4204" y="7280611"/>
            <a:ext cx="3154984" cy="2282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66300" y="8401050"/>
            <a:ext cx="29057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(under mode</a:t>
            </a:r>
            <a:r>
              <a:rPr sz="1800" b="1" spc="-5" dirty="0">
                <a:latin typeface="Calibri"/>
                <a:cs typeface="Calibri"/>
              </a:rPr>
              <a:t>l </a:t>
            </a:r>
            <a:r>
              <a:rPr sz="1800" b="1" spc="-10" dirty="0">
                <a:latin typeface="Calibri"/>
                <a:cs typeface="Calibri"/>
              </a:rPr>
              <a:t>M0: no </a:t>
            </a:r>
            <a:r>
              <a:rPr sz="1800" b="1" spc="-2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olo</a:t>
            </a:r>
            <a:r>
              <a:rPr sz="1800" b="1" dirty="0">
                <a:latin typeface="Calibri"/>
                <a:cs typeface="Calibri"/>
              </a:rPr>
              <a:t>g</a:t>
            </a:r>
            <a:r>
              <a:rPr sz="1800" b="1" spc="-10" dirty="0">
                <a:latin typeface="Calibri"/>
                <a:cs typeface="Calibri"/>
              </a:rPr>
              <a:t>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905000"/>
            <a:ext cx="13004800" cy="650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50400" y="9296400"/>
            <a:ext cx="306514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1200" spc="-10" dirty="0">
                <a:latin typeface="Calibri"/>
                <a:cs typeface="Calibri"/>
              </a:rPr>
              <a:t>Bio</a:t>
            </a:r>
            <a:r>
              <a:rPr sz="1200" spc="-20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g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aphi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15" dirty="0">
                <a:latin typeface="Calibri"/>
                <a:cs typeface="Calibri"/>
              </a:rPr>
              <a:t>s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ha</a:t>
            </a:r>
            <a:r>
              <a:rPr sz="1200" spc="-15" dirty="0">
                <a:latin typeface="Calibri"/>
                <a:cs typeface="Calibri"/>
              </a:rPr>
              <a:t>s</a:t>
            </a:r>
            <a:r>
              <a:rPr sz="1200" spc="25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appin</a:t>
            </a:r>
            <a:r>
              <a:rPr sz="1200" spc="-10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 publish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d in</a:t>
            </a:r>
            <a:r>
              <a:rPr sz="1200" spc="-5" dirty="0">
                <a:latin typeface="Calibri"/>
                <a:cs typeface="Calibri"/>
              </a:rPr>
              <a:t>: </a:t>
            </a:r>
            <a:r>
              <a:rPr sz="1200" dirty="0">
                <a:latin typeface="Calibri"/>
                <a:cs typeface="Calibri"/>
              </a:rPr>
              <a:t>Dupin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M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tz</a:t>
            </a:r>
            <a:r>
              <a:rPr sz="1200" spc="-50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al. (</a:t>
            </a:r>
            <a:r>
              <a:rPr sz="1200" spc="-10" dirty="0">
                <a:latin typeface="Calibri"/>
                <a:cs typeface="Calibri"/>
              </a:rPr>
              <a:t>2016</a:t>
            </a:r>
            <a:r>
              <a:rPr sz="1200" dirty="0">
                <a:latin typeface="Calibri"/>
                <a:cs typeface="Calibri"/>
              </a:rPr>
              <a:t>)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i="1" spc="-15" dirty="0">
                <a:latin typeface="Calibri"/>
                <a:cs typeface="Calibri"/>
              </a:rPr>
              <a:t>J</a:t>
            </a:r>
            <a:r>
              <a:rPr sz="1200" i="1" dirty="0">
                <a:latin typeface="Calibri"/>
                <a:cs typeface="Calibri"/>
              </a:rPr>
              <a:t>.</a:t>
            </a:r>
            <a:r>
              <a:rPr sz="1200" i="1" spc="-5" dirty="0">
                <a:latin typeface="Calibri"/>
                <a:cs typeface="Calibri"/>
              </a:rPr>
              <a:t> </a:t>
            </a:r>
            <a:r>
              <a:rPr sz="1200" i="1" spc="-10" dirty="0">
                <a:latin typeface="Calibri"/>
                <a:cs typeface="Calibri"/>
              </a:rPr>
              <a:t>B</a:t>
            </a:r>
            <a:r>
              <a:rPr sz="1200" i="1" spc="-5" dirty="0">
                <a:latin typeface="Calibri"/>
                <a:cs typeface="Calibri"/>
              </a:rPr>
              <a:t>io</a:t>
            </a:r>
            <a:r>
              <a:rPr sz="1200" i="1" dirty="0">
                <a:latin typeface="Calibri"/>
                <a:cs typeface="Calibri"/>
              </a:rPr>
              <a:t>g</a:t>
            </a:r>
            <a:r>
              <a:rPr sz="1200" i="1" spc="-15" dirty="0">
                <a:latin typeface="Calibri"/>
                <a:cs typeface="Calibri"/>
              </a:rPr>
              <a:t>e</a:t>
            </a:r>
            <a:r>
              <a:rPr sz="1200" i="1" spc="-5" dirty="0">
                <a:latin typeface="Calibri"/>
                <a:cs typeface="Calibri"/>
              </a:rPr>
              <a:t>o</a:t>
            </a:r>
            <a:r>
              <a:rPr sz="1200" i="1" dirty="0">
                <a:latin typeface="Calibri"/>
                <a:cs typeface="Calibri"/>
              </a:rPr>
              <a:t>g</a:t>
            </a:r>
            <a:r>
              <a:rPr sz="1200" i="1" spc="-5" dirty="0">
                <a:latin typeface="Calibri"/>
                <a:cs typeface="Calibri"/>
              </a:rPr>
              <a:t>r</a:t>
            </a:r>
            <a:r>
              <a:rPr sz="1200" i="1" dirty="0">
                <a:latin typeface="Calibri"/>
                <a:cs typeface="Calibri"/>
              </a:rPr>
              <a:t>ap</a:t>
            </a:r>
            <a:r>
              <a:rPr sz="1200" i="1" spc="-25" dirty="0">
                <a:latin typeface="Calibri"/>
                <a:cs typeface="Calibri"/>
              </a:rPr>
              <a:t>h</a:t>
            </a:r>
            <a:r>
              <a:rPr sz="1200" i="1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5" y="7393279"/>
            <a:ext cx="3458916" cy="1923625"/>
          </a:xfrm>
          <a:prstGeom prst="rect">
            <a:avLst/>
          </a:prstGeom>
          <a:effectLst/>
        </p:spPr>
      </p:pic>
      <p:sp>
        <p:nvSpPr>
          <p:cNvPr id="170" name="Rounded Rectangle 169"/>
          <p:cNvSpPr/>
          <p:nvPr/>
        </p:nvSpPr>
        <p:spPr>
          <a:xfrm>
            <a:off x="69089" y="285370"/>
            <a:ext cx="12935711" cy="5428085"/>
          </a:xfrm>
          <a:prstGeom prst="roundRect">
            <a:avLst>
              <a:gd name="adj" fmla="val 815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091827" y="1743893"/>
            <a:ext cx="1479800" cy="1793310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ClaSSE:</a:t>
            </a:r>
            <a:br>
              <a:rPr lang="en-US" dirty="0"/>
            </a:br>
            <a:r>
              <a:rPr lang="en-US" u="sng" dirty="0"/>
              <a:t>C</a:t>
            </a:r>
            <a:r>
              <a:rPr lang="en-US" dirty="0"/>
              <a:t>ladogenetic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tate-</a:t>
            </a:r>
          </a:p>
          <a:p>
            <a:r>
              <a:rPr lang="en-US" dirty="0"/>
              <a:t>dependent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peciation/</a:t>
            </a:r>
            <a:br>
              <a:rPr lang="en-US" dirty="0"/>
            </a:br>
            <a:r>
              <a:rPr lang="en-US" u="sng" dirty="0"/>
              <a:t>E</a:t>
            </a:r>
            <a:r>
              <a:rPr lang="en-US" dirty="0"/>
              <a:t>xtinction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6063080" y="3009477"/>
            <a:ext cx="876285" cy="636326"/>
            <a:chOff x="4038860" y="3089525"/>
            <a:chExt cx="1131114" cy="58522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038860" y="3656959"/>
              <a:ext cx="803010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049523" y="3089525"/>
              <a:ext cx="0" cy="55578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41870" y="3391036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69974" y="3107319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48465" y="3089525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448465" y="3373242"/>
              <a:ext cx="721509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360899" y="927639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980363" y="2262505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22422" y="1884303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89059" y="14807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62913" y="1455487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562913" y="1858996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eft Brace 36"/>
          <p:cNvSpPr/>
          <p:nvPr/>
        </p:nvSpPr>
        <p:spPr>
          <a:xfrm flipH="1">
            <a:off x="10755555" y="447933"/>
            <a:ext cx="336269" cy="5113274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441155" y="4381408"/>
            <a:ext cx="209378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Base frequencies: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03702" y="1021181"/>
            <a:ext cx="1129043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DEC-type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41" name="Right Brace 40"/>
          <p:cNvSpPr/>
          <p:nvPr/>
        </p:nvSpPr>
        <p:spPr>
          <a:xfrm flipH="1">
            <a:off x="4219262" y="827821"/>
            <a:ext cx="430871" cy="152055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>
            <a:off x="556838" y="1111908"/>
            <a:ext cx="729163" cy="3692507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3" name="Up Arrow 42"/>
          <p:cNvSpPr/>
          <p:nvPr/>
        </p:nvSpPr>
        <p:spPr>
          <a:xfrm flipV="1">
            <a:off x="1274653" y="1111907"/>
            <a:ext cx="729163" cy="3729993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263448" y="2799409"/>
            <a:ext cx="1248404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5" name="Rectangle 44"/>
          <p:cNvSpPr/>
          <p:nvPr/>
        </p:nvSpPr>
        <p:spPr>
          <a:xfrm rot="16200000">
            <a:off x="1026354" y="2709606"/>
            <a:ext cx="1151247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8634" y="4758105"/>
            <a:ext cx="1961414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parameter values,</a:t>
            </a:r>
            <a:br>
              <a:rPr lang="en-US" dirty="0"/>
            </a:br>
            <a:r>
              <a:rPr lang="en-US" dirty="0"/>
              <a:t>ancestral ranges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07902" y="192679"/>
            <a:ext cx="1867526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observed ranges,</a:t>
            </a:r>
            <a:br>
              <a:rPr lang="en-US" dirty="0"/>
            </a:br>
            <a:r>
              <a:rPr lang="en-US" dirty="0"/>
              <a:t>phylogeny (data)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993461" y="1455487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812200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093976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812200" y="4810844"/>
            <a:ext cx="126947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812200" y="5589020"/>
            <a:ext cx="1284739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12200" y="5206393"/>
            <a:ext cx="1284739" cy="40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731443" y="4768666"/>
            <a:ext cx="1449820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>
                <a:latin typeface="Webdings"/>
                <a:ea typeface="Webdings"/>
                <a:cs typeface="Webdings"/>
                <a:sym typeface="Webdings"/>
              </a:rPr>
              <a:t> </a:t>
            </a:r>
            <a:r>
              <a:rPr lang="en-US" sz="2000" dirty="0">
                <a:sym typeface="Webdings"/>
              </a:rPr>
              <a:t>A  B  AB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12201" y="5160273"/>
            <a:ext cx="39205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110049" y="5088624"/>
            <a:ext cx="1038322" cy="533139"/>
            <a:chOff x="4466638" y="4299453"/>
            <a:chExt cx="730070" cy="374863"/>
          </a:xfrm>
        </p:grpSpPr>
        <p:grpSp>
          <p:nvGrpSpPr>
            <p:cNvPr id="68" name="Group 67"/>
            <p:cNvGrpSpPr/>
            <p:nvPr/>
          </p:nvGrpSpPr>
          <p:grpSpPr>
            <a:xfrm>
              <a:off x="4466638" y="4299453"/>
              <a:ext cx="312361" cy="370315"/>
              <a:chOff x="4225881" y="5104360"/>
              <a:chExt cx="312361" cy="370315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673687" y="4303064"/>
              <a:ext cx="312361" cy="370315"/>
              <a:chOff x="4225881" y="5104360"/>
              <a:chExt cx="312361" cy="37031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884347" y="4304001"/>
              <a:ext cx="312361" cy="370315"/>
              <a:chOff x="4225881" y="5104360"/>
              <a:chExt cx="312361" cy="370315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</p:grpSp>
      <p:sp>
        <p:nvSpPr>
          <p:cNvPr id="79" name="TextBox 78"/>
          <p:cNvSpPr txBox="1"/>
          <p:nvPr/>
        </p:nvSpPr>
        <p:spPr>
          <a:xfrm>
            <a:off x="4752661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60689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588349" y="2786893"/>
            <a:ext cx="1459962" cy="123931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j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cladogenesis</a:t>
            </a:r>
            <a:br>
              <a:rPr lang="en-US" dirty="0"/>
            </a:br>
            <a:r>
              <a:rPr lang="en-US" dirty="0"/>
              <a:t>assumptions</a:t>
            </a:r>
            <a:br>
              <a:rPr lang="en-US" dirty="0"/>
            </a:br>
            <a:r>
              <a:rPr lang="en-US" dirty="0"/>
              <a:t>(weights)</a:t>
            </a:r>
          </a:p>
        </p:txBody>
      </p:sp>
      <p:sp>
        <p:nvSpPr>
          <p:cNvPr id="82" name="Oval 81"/>
          <p:cNvSpPr/>
          <p:nvPr/>
        </p:nvSpPr>
        <p:spPr>
          <a:xfrm>
            <a:off x="3303586" y="2737181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463375" y="3546390"/>
            <a:ext cx="2041936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Phylogeny (given, or Yule-simulated)</a:t>
            </a:r>
          </a:p>
        </p:txBody>
      </p:sp>
      <p:sp>
        <p:nvSpPr>
          <p:cNvPr id="89" name="Oval 88"/>
          <p:cNvSpPr/>
          <p:nvPr/>
        </p:nvSpPr>
        <p:spPr>
          <a:xfrm>
            <a:off x="5472777" y="2788950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29271" y="2141552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53959" y="1733295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10" name="Right Arrow 109"/>
          <p:cNvSpPr/>
          <p:nvPr/>
        </p:nvSpPr>
        <p:spPr>
          <a:xfrm rot="18621752">
            <a:off x="4801149" y="2483410"/>
            <a:ext cx="525375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2978248" flipH="1">
            <a:off x="5459916" y="2515580"/>
            <a:ext cx="521941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064366" y="554830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8683830" y="1889696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825889" y="15114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0292526" y="1107986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266379" y="1082679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266380" y="1486188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8696927" y="1082679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456127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064156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832738" y="1768744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357426" y="1360486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4" name="Right Arrow 123"/>
          <p:cNvSpPr/>
          <p:nvPr/>
        </p:nvSpPr>
        <p:spPr>
          <a:xfrm rot="16200000">
            <a:off x="9096782" y="2166298"/>
            <a:ext cx="583745" cy="373565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8230433" y="2601983"/>
            <a:ext cx="2360077" cy="1794679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Rate</a:t>
            </a:r>
            <a:br>
              <a:rPr lang="en-US" sz="2000" dirty="0"/>
            </a:br>
            <a:r>
              <a:rPr lang="en-US" sz="2000" dirty="0"/>
              <a:t>parameters:</a:t>
            </a:r>
          </a:p>
          <a:p>
            <a:pPr algn="ctr"/>
            <a:r>
              <a:rPr lang="en-US" sz="1700" u="sng" dirty="0"/>
              <a:t>Speciation</a:t>
            </a:r>
            <a:r>
              <a:rPr lang="en-US" sz="1700" dirty="0"/>
              <a:t>: </a:t>
            </a:r>
            <a:r>
              <a:rPr lang="en-US" sz="1700" i="1" dirty="0"/>
              <a:t>λ</a:t>
            </a:r>
            <a:r>
              <a:rPr lang="en-US" sz="2000" baseline="-25000" dirty="0"/>
              <a:t>A</a:t>
            </a:r>
            <a:r>
              <a:rPr lang="en-US" sz="14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aseline="-25000" dirty="0"/>
              <a:t>A,A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Extinction</a:t>
            </a:r>
            <a:r>
              <a:rPr lang="en-US" sz="1700" dirty="0"/>
              <a:t>: </a:t>
            </a:r>
            <a:r>
              <a:rPr lang="en-US" sz="1700" i="1" dirty="0"/>
              <a:t>μ</a:t>
            </a:r>
            <a:r>
              <a:rPr lang="en-US" sz="1700" baseline="-25000" dirty="0"/>
              <a:t>A</a:t>
            </a:r>
            <a:r>
              <a:rPr lang="en-US" sz="1700" dirty="0"/>
              <a:t>, </a:t>
            </a:r>
            <a:r>
              <a:rPr lang="en-US" sz="1700" i="1" dirty="0"/>
              <a:t>μ</a:t>
            </a:r>
            <a:r>
              <a:rPr lang="en-US" sz="1700" baseline="-25000" dirty="0"/>
              <a:t>AB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Anagenetic transitions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i="1" dirty="0"/>
              <a:t>q</a:t>
            </a:r>
            <a:r>
              <a:rPr lang="en-US" sz="1700" baseline="-25000" dirty="0"/>
              <a:t>A</a:t>
            </a:r>
            <a:r>
              <a:rPr lang="en-US" sz="17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700" baseline="-25000" dirty="0"/>
              <a:t>A,AB</a:t>
            </a:r>
            <a:r>
              <a:rPr lang="en-US" sz="1700" dirty="0"/>
              <a:t>, etc.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1091823" y="4109727"/>
            <a:ext cx="1939897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(Phylogeny and ranges jointly evolve)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9883867" y="5579622"/>
            <a:ext cx="865126" cy="5434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0625248" y="5872460"/>
            <a:ext cx="2271179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4. Set </a:t>
            </a:r>
            <a:r>
              <a:rPr lang="en-US" sz="2000" dirty="0" err="1"/>
              <a:t>b.f.s</a:t>
            </a:r>
            <a:r>
              <a:rPr lang="en-US" sz="2000" dirty="0"/>
              <a:t> to equal = excludable constant in lnL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5959992" y="5856634"/>
            <a:ext cx="2767351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2. Set all </a:t>
            </a:r>
            <a:r>
              <a:rPr lang="en-US" sz="2000" i="1" dirty="0"/>
              <a:t>μ</a:t>
            </a:r>
            <a:r>
              <a:rPr lang="en-US" sz="2000" dirty="0"/>
              <a:t> to 0: Yule process, excludable constant in lnL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7498034" y="3676987"/>
            <a:ext cx="877215" cy="23196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8441157" y="4073603"/>
            <a:ext cx="255771" cy="18869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8494503" y="5874007"/>
            <a:ext cx="2094185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3. Set </a:t>
            </a:r>
            <a:r>
              <a:rPr lang="en-US" sz="2000" i="1" dirty="0"/>
              <a:t>q</a:t>
            </a:r>
            <a:r>
              <a:rPr lang="en-US" sz="2000" dirty="0"/>
              <a:t> transition rates to match DEC </a:t>
            </a:r>
            <a:r>
              <a:rPr lang="en-US" sz="2000" i="1" dirty="0"/>
              <a:t>Q</a:t>
            </a:r>
            <a:r>
              <a:rPr lang="en-US" sz="2000" dirty="0"/>
              <a:t> matrix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5834099" y="3492204"/>
            <a:ext cx="2541150" cy="24502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2913491" y="5841508"/>
            <a:ext cx="3384398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1. Set all </a:t>
            </a:r>
            <a:r>
              <a:rPr lang="en-US" sz="2000" i="1" dirty="0"/>
              <a:t>λ</a:t>
            </a:r>
            <a:r>
              <a:rPr lang="en-US" sz="2000" dirty="0"/>
              <a:t> to either 0, or to</a:t>
            </a:r>
            <a:br>
              <a:rPr lang="en-US" sz="2000" dirty="0"/>
            </a:br>
            <a:r>
              <a:rPr lang="en-US" sz="2000" i="1" dirty="0"/>
              <a:t>λ</a:t>
            </a:r>
            <a:r>
              <a:rPr lang="en-US" sz="2000" baseline="-25000" dirty="0"/>
              <a:t>Yule</a:t>
            </a:r>
            <a:r>
              <a:rPr lang="en-US" sz="2000" dirty="0"/>
              <a:t>*P(scenario|speciation), partial example below:</a:t>
            </a:r>
          </a:p>
        </p:txBody>
      </p:sp>
      <p:cxnSp>
        <p:nvCxnSpPr>
          <p:cNvPr id="155" name="Straight Arrow Connector 154"/>
          <p:cNvCxnSpPr/>
          <p:nvPr/>
        </p:nvCxnSpPr>
        <p:spPr>
          <a:xfrm flipH="1">
            <a:off x="3486009" y="6892052"/>
            <a:ext cx="733254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308855" y="5942471"/>
            <a:ext cx="2604635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/>
              <a:t>DEC-type models as special cases of ClaSSE:</a:t>
            </a: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39" y="7393281"/>
            <a:ext cx="5788942" cy="1919111"/>
          </a:xfrm>
          <a:prstGeom prst="rect">
            <a:avLst/>
          </a:prstGeom>
          <a:effectLst/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707" y="7398400"/>
            <a:ext cx="3411827" cy="1913512"/>
          </a:xfrm>
          <a:prstGeom prst="rect">
            <a:avLst/>
          </a:prstGeom>
          <a:effectLst/>
        </p:spPr>
      </p:pic>
      <p:cxnSp>
        <p:nvCxnSpPr>
          <p:cNvPr id="164" name="Straight Arrow Connector 163"/>
          <p:cNvCxnSpPr/>
          <p:nvPr/>
        </p:nvCxnSpPr>
        <p:spPr>
          <a:xfrm>
            <a:off x="4219263" y="6892052"/>
            <a:ext cx="533397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4219501" y="6892052"/>
            <a:ext cx="1851839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8303001" y="2717205"/>
            <a:ext cx="2215260" cy="2916919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2535" y="5942471"/>
            <a:ext cx="12673892" cy="35221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92679"/>
            <a:ext cx="2614241" cy="5648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27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5" y="7393279"/>
            <a:ext cx="3458916" cy="1923625"/>
          </a:xfrm>
          <a:prstGeom prst="rect">
            <a:avLst/>
          </a:prstGeom>
          <a:effectLst/>
        </p:spPr>
      </p:pic>
      <p:sp>
        <p:nvSpPr>
          <p:cNvPr id="170" name="Rounded Rectangle 169"/>
          <p:cNvSpPr/>
          <p:nvPr/>
        </p:nvSpPr>
        <p:spPr>
          <a:xfrm>
            <a:off x="69089" y="285370"/>
            <a:ext cx="12935711" cy="5428085"/>
          </a:xfrm>
          <a:prstGeom prst="roundRect">
            <a:avLst>
              <a:gd name="adj" fmla="val 815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091827" y="1743893"/>
            <a:ext cx="1479800" cy="1793310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ClaSSE:</a:t>
            </a:r>
            <a:br>
              <a:rPr lang="en-US" dirty="0"/>
            </a:br>
            <a:r>
              <a:rPr lang="en-US" u="sng" dirty="0"/>
              <a:t>C</a:t>
            </a:r>
            <a:r>
              <a:rPr lang="en-US" dirty="0"/>
              <a:t>ladogenetic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tate-</a:t>
            </a:r>
          </a:p>
          <a:p>
            <a:r>
              <a:rPr lang="en-US" dirty="0"/>
              <a:t>dependent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peciation/</a:t>
            </a:r>
            <a:br>
              <a:rPr lang="en-US" dirty="0"/>
            </a:br>
            <a:r>
              <a:rPr lang="en-US" u="sng" dirty="0"/>
              <a:t>E</a:t>
            </a:r>
            <a:r>
              <a:rPr lang="en-US" dirty="0"/>
              <a:t>xtinction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6063080" y="3009477"/>
            <a:ext cx="876285" cy="636326"/>
            <a:chOff x="4038860" y="3089525"/>
            <a:chExt cx="1131114" cy="58522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038860" y="3656959"/>
              <a:ext cx="803010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049523" y="3089525"/>
              <a:ext cx="0" cy="55578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41870" y="3391036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69974" y="3107319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48465" y="3089525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448465" y="3373242"/>
              <a:ext cx="721509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360899" y="927639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980363" y="2262505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22422" y="1884303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89059" y="14807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62913" y="1455487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562913" y="1858996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eft Brace 36"/>
          <p:cNvSpPr/>
          <p:nvPr/>
        </p:nvSpPr>
        <p:spPr>
          <a:xfrm flipH="1">
            <a:off x="10755555" y="447933"/>
            <a:ext cx="336269" cy="5113274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441155" y="4381408"/>
            <a:ext cx="209378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Base frequencies: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03702" y="1021181"/>
            <a:ext cx="1129043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DEC-type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41" name="Right Brace 40"/>
          <p:cNvSpPr/>
          <p:nvPr/>
        </p:nvSpPr>
        <p:spPr>
          <a:xfrm flipH="1">
            <a:off x="4219262" y="827821"/>
            <a:ext cx="430871" cy="152055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>
            <a:off x="556838" y="1111908"/>
            <a:ext cx="729163" cy="3692507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3" name="Up Arrow 42"/>
          <p:cNvSpPr/>
          <p:nvPr/>
        </p:nvSpPr>
        <p:spPr>
          <a:xfrm flipV="1">
            <a:off x="1274653" y="1111907"/>
            <a:ext cx="729163" cy="3729993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263448" y="2799409"/>
            <a:ext cx="1248404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5" name="Rectangle 44"/>
          <p:cNvSpPr/>
          <p:nvPr/>
        </p:nvSpPr>
        <p:spPr>
          <a:xfrm rot="16200000">
            <a:off x="1026354" y="2709606"/>
            <a:ext cx="1151247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8634" y="4758105"/>
            <a:ext cx="1961414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parameter values,</a:t>
            </a:r>
            <a:br>
              <a:rPr lang="en-US" dirty="0"/>
            </a:br>
            <a:r>
              <a:rPr lang="en-US" dirty="0"/>
              <a:t>ancestral ranges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07902" y="192679"/>
            <a:ext cx="1867526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observed ranges,</a:t>
            </a:r>
            <a:br>
              <a:rPr lang="en-US" dirty="0"/>
            </a:br>
            <a:r>
              <a:rPr lang="en-US" dirty="0"/>
              <a:t>phylogeny (data)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993461" y="1455487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812200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093976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812200" y="4810844"/>
            <a:ext cx="126947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812200" y="5589020"/>
            <a:ext cx="1284739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12200" y="5206393"/>
            <a:ext cx="1284739" cy="40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731443" y="4768666"/>
            <a:ext cx="1449820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>
                <a:latin typeface="Webdings"/>
                <a:ea typeface="Webdings"/>
                <a:cs typeface="Webdings"/>
                <a:sym typeface="Webdings"/>
              </a:rPr>
              <a:t> </a:t>
            </a:r>
            <a:r>
              <a:rPr lang="en-US" sz="2000" dirty="0">
                <a:sym typeface="Webdings"/>
              </a:rPr>
              <a:t>A  B  AB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12201" y="5160273"/>
            <a:ext cx="39205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110049" y="5088624"/>
            <a:ext cx="1038322" cy="533139"/>
            <a:chOff x="4466638" y="4299453"/>
            <a:chExt cx="730070" cy="374863"/>
          </a:xfrm>
        </p:grpSpPr>
        <p:grpSp>
          <p:nvGrpSpPr>
            <p:cNvPr id="68" name="Group 67"/>
            <p:cNvGrpSpPr/>
            <p:nvPr/>
          </p:nvGrpSpPr>
          <p:grpSpPr>
            <a:xfrm>
              <a:off x="4466638" y="4299453"/>
              <a:ext cx="312361" cy="370315"/>
              <a:chOff x="4225881" y="5104360"/>
              <a:chExt cx="312361" cy="370315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673687" y="4303064"/>
              <a:ext cx="312361" cy="370315"/>
              <a:chOff x="4225881" y="5104360"/>
              <a:chExt cx="312361" cy="37031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884347" y="4304001"/>
              <a:ext cx="312361" cy="370315"/>
              <a:chOff x="4225881" y="5104360"/>
              <a:chExt cx="312361" cy="370315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</p:grpSp>
      <p:sp>
        <p:nvSpPr>
          <p:cNvPr id="79" name="TextBox 78"/>
          <p:cNvSpPr txBox="1"/>
          <p:nvPr/>
        </p:nvSpPr>
        <p:spPr>
          <a:xfrm>
            <a:off x="4752661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60689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588349" y="2786893"/>
            <a:ext cx="1459962" cy="123931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j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cladogenesis</a:t>
            </a:r>
            <a:br>
              <a:rPr lang="en-US" dirty="0"/>
            </a:br>
            <a:r>
              <a:rPr lang="en-US" dirty="0"/>
              <a:t>assumptions</a:t>
            </a:r>
            <a:br>
              <a:rPr lang="en-US" dirty="0"/>
            </a:br>
            <a:r>
              <a:rPr lang="en-US" dirty="0"/>
              <a:t>(weights)</a:t>
            </a:r>
          </a:p>
        </p:txBody>
      </p:sp>
      <p:sp>
        <p:nvSpPr>
          <p:cNvPr id="82" name="Oval 81"/>
          <p:cNvSpPr/>
          <p:nvPr/>
        </p:nvSpPr>
        <p:spPr>
          <a:xfrm>
            <a:off x="3303586" y="2737181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463375" y="3546390"/>
            <a:ext cx="2041936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Phylogeny (given, or Yule-simulated)</a:t>
            </a:r>
          </a:p>
        </p:txBody>
      </p:sp>
      <p:sp>
        <p:nvSpPr>
          <p:cNvPr id="89" name="Oval 88"/>
          <p:cNvSpPr/>
          <p:nvPr/>
        </p:nvSpPr>
        <p:spPr>
          <a:xfrm>
            <a:off x="5472777" y="2788950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29271" y="2141552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53959" y="1733295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10" name="Right Arrow 109"/>
          <p:cNvSpPr/>
          <p:nvPr/>
        </p:nvSpPr>
        <p:spPr>
          <a:xfrm rot="18621752">
            <a:off x="4801149" y="2483410"/>
            <a:ext cx="525375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2978248" flipH="1">
            <a:off x="5459916" y="2515580"/>
            <a:ext cx="521941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064366" y="554830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8683830" y="1889696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825889" y="15114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0292526" y="1107986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266379" y="1082679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266380" y="1486188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8696927" y="1082679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456127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064156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832738" y="1768744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357426" y="1360486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4" name="Right Arrow 123"/>
          <p:cNvSpPr/>
          <p:nvPr/>
        </p:nvSpPr>
        <p:spPr>
          <a:xfrm rot="16200000">
            <a:off x="9096782" y="2166298"/>
            <a:ext cx="583745" cy="373565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8230433" y="2601983"/>
            <a:ext cx="2360077" cy="1794679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Rate</a:t>
            </a:r>
            <a:br>
              <a:rPr lang="en-US" sz="2000" dirty="0"/>
            </a:br>
            <a:r>
              <a:rPr lang="en-US" sz="2000" dirty="0"/>
              <a:t>parameters:</a:t>
            </a:r>
          </a:p>
          <a:p>
            <a:pPr algn="ctr"/>
            <a:r>
              <a:rPr lang="en-US" sz="1700" u="sng" dirty="0"/>
              <a:t>Speciation</a:t>
            </a:r>
            <a:r>
              <a:rPr lang="en-US" sz="1700" dirty="0"/>
              <a:t>: </a:t>
            </a:r>
            <a:r>
              <a:rPr lang="en-US" sz="1700" i="1" dirty="0"/>
              <a:t>λ</a:t>
            </a:r>
            <a:r>
              <a:rPr lang="en-US" sz="2000" baseline="-25000" dirty="0"/>
              <a:t>A</a:t>
            </a:r>
            <a:r>
              <a:rPr lang="en-US" sz="14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aseline="-25000" dirty="0"/>
              <a:t>A,A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Extinction</a:t>
            </a:r>
            <a:r>
              <a:rPr lang="en-US" sz="1700" dirty="0"/>
              <a:t>: </a:t>
            </a:r>
            <a:r>
              <a:rPr lang="en-US" sz="1700" i="1" dirty="0"/>
              <a:t>μ</a:t>
            </a:r>
            <a:r>
              <a:rPr lang="en-US" sz="1700" baseline="-25000" dirty="0"/>
              <a:t>A</a:t>
            </a:r>
            <a:r>
              <a:rPr lang="en-US" sz="1700" dirty="0"/>
              <a:t>, </a:t>
            </a:r>
            <a:r>
              <a:rPr lang="en-US" sz="1700" i="1" dirty="0"/>
              <a:t>μ</a:t>
            </a:r>
            <a:r>
              <a:rPr lang="en-US" sz="1700" baseline="-25000" dirty="0"/>
              <a:t>AB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Anagenetic transitions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i="1" dirty="0"/>
              <a:t>q</a:t>
            </a:r>
            <a:r>
              <a:rPr lang="en-US" sz="1700" baseline="-25000" dirty="0"/>
              <a:t>A</a:t>
            </a:r>
            <a:r>
              <a:rPr lang="en-US" sz="17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700" baseline="-25000" dirty="0"/>
              <a:t>A,AB</a:t>
            </a:r>
            <a:r>
              <a:rPr lang="en-US" sz="1700" dirty="0"/>
              <a:t>, etc.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1091823" y="4109727"/>
            <a:ext cx="1939897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(Phylogeny and ranges jointly evolve)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9883867" y="5579622"/>
            <a:ext cx="865126" cy="5434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0625248" y="5872460"/>
            <a:ext cx="2271179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4. Set </a:t>
            </a:r>
            <a:r>
              <a:rPr lang="en-US" sz="2000" dirty="0" err="1"/>
              <a:t>b.f.s</a:t>
            </a:r>
            <a:r>
              <a:rPr lang="en-US" sz="2000" dirty="0"/>
              <a:t> to equal = excludable constant in lnL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5959992" y="5856634"/>
            <a:ext cx="2767351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2. Set all </a:t>
            </a:r>
            <a:r>
              <a:rPr lang="en-US" sz="2000" i="1" dirty="0"/>
              <a:t>μ</a:t>
            </a:r>
            <a:r>
              <a:rPr lang="en-US" sz="2000" dirty="0"/>
              <a:t> to 0: Yule process, excludable constant in lnL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7498034" y="3676987"/>
            <a:ext cx="877215" cy="23196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8441157" y="4073603"/>
            <a:ext cx="255771" cy="18869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8494503" y="5874007"/>
            <a:ext cx="2094185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3. Set </a:t>
            </a:r>
            <a:r>
              <a:rPr lang="en-US" sz="2000" i="1" dirty="0"/>
              <a:t>q</a:t>
            </a:r>
            <a:r>
              <a:rPr lang="en-US" sz="2000" dirty="0"/>
              <a:t> transition rates to match DEC </a:t>
            </a:r>
            <a:r>
              <a:rPr lang="en-US" sz="2000" i="1" dirty="0"/>
              <a:t>Q</a:t>
            </a:r>
            <a:r>
              <a:rPr lang="en-US" sz="2000" dirty="0"/>
              <a:t> matrix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5834099" y="3492204"/>
            <a:ext cx="2541150" cy="24502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2913491" y="5841508"/>
            <a:ext cx="3384398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1. Set all </a:t>
            </a:r>
            <a:r>
              <a:rPr lang="en-US" sz="2000" i="1" dirty="0"/>
              <a:t>λ</a:t>
            </a:r>
            <a:r>
              <a:rPr lang="en-US" sz="2000" dirty="0"/>
              <a:t> to either 0, or to</a:t>
            </a:r>
            <a:br>
              <a:rPr lang="en-US" sz="2000" dirty="0"/>
            </a:br>
            <a:r>
              <a:rPr lang="en-US" sz="2000" i="1" dirty="0"/>
              <a:t>λ</a:t>
            </a:r>
            <a:r>
              <a:rPr lang="en-US" sz="2000" baseline="-25000" dirty="0"/>
              <a:t>Yule</a:t>
            </a:r>
            <a:r>
              <a:rPr lang="en-US" sz="2000" dirty="0"/>
              <a:t>*P(scenario|speciation), partial example below:</a:t>
            </a:r>
          </a:p>
        </p:txBody>
      </p:sp>
      <p:cxnSp>
        <p:nvCxnSpPr>
          <p:cNvPr id="155" name="Straight Arrow Connector 154"/>
          <p:cNvCxnSpPr/>
          <p:nvPr/>
        </p:nvCxnSpPr>
        <p:spPr>
          <a:xfrm flipH="1">
            <a:off x="3486009" y="6892052"/>
            <a:ext cx="733254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308855" y="5942471"/>
            <a:ext cx="2604635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/>
              <a:t>DEC-type models as special cases of ClaSSE:</a:t>
            </a: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39" y="7393281"/>
            <a:ext cx="5788942" cy="1919111"/>
          </a:xfrm>
          <a:prstGeom prst="rect">
            <a:avLst/>
          </a:prstGeom>
          <a:effectLst/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707" y="7398400"/>
            <a:ext cx="3411827" cy="1913512"/>
          </a:xfrm>
          <a:prstGeom prst="rect">
            <a:avLst/>
          </a:prstGeom>
          <a:effectLst/>
        </p:spPr>
      </p:pic>
      <p:cxnSp>
        <p:nvCxnSpPr>
          <p:cNvPr id="164" name="Straight Arrow Connector 163"/>
          <p:cNvCxnSpPr/>
          <p:nvPr/>
        </p:nvCxnSpPr>
        <p:spPr>
          <a:xfrm>
            <a:off x="4219263" y="6892052"/>
            <a:ext cx="533397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4219501" y="6892052"/>
            <a:ext cx="1851839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8303001" y="2717205"/>
            <a:ext cx="2215260" cy="2916919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2535" y="7398400"/>
            <a:ext cx="12673892" cy="20662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0" y="192679"/>
            <a:ext cx="2614241" cy="5648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84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5" y="7393279"/>
            <a:ext cx="3458916" cy="1923625"/>
          </a:xfrm>
          <a:prstGeom prst="rect">
            <a:avLst/>
          </a:prstGeom>
          <a:effectLst/>
        </p:spPr>
      </p:pic>
      <p:sp>
        <p:nvSpPr>
          <p:cNvPr id="170" name="Rounded Rectangle 169"/>
          <p:cNvSpPr/>
          <p:nvPr/>
        </p:nvSpPr>
        <p:spPr>
          <a:xfrm>
            <a:off x="69089" y="285370"/>
            <a:ext cx="12935711" cy="5428085"/>
          </a:xfrm>
          <a:prstGeom prst="roundRect">
            <a:avLst>
              <a:gd name="adj" fmla="val 8156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091827" y="1743893"/>
            <a:ext cx="1479800" cy="1793310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ClaSSE:</a:t>
            </a:r>
            <a:br>
              <a:rPr lang="en-US" dirty="0"/>
            </a:br>
            <a:r>
              <a:rPr lang="en-US" u="sng" dirty="0"/>
              <a:t>C</a:t>
            </a:r>
            <a:r>
              <a:rPr lang="en-US" dirty="0"/>
              <a:t>ladogenetic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tate-</a:t>
            </a:r>
          </a:p>
          <a:p>
            <a:r>
              <a:rPr lang="en-US" dirty="0"/>
              <a:t>dependent</a:t>
            </a:r>
            <a:br>
              <a:rPr lang="en-US" dirty="0"/>
            </a:br>
            <a:r>
              <a:rPr lang="en-US" u="sng" dirty="0"/>
              <a:t>S</a:t>
            </a:r>
            <a:r>
              <a:rPr lang="en-US" dirty="0"/>
              <a:t>peciation/</a:t>
            </a:r>
            <a:br>
              <a:rPr lang="en-US" dirty="0"/>
            </a:br>
            <a:r>
              <a:rPr lang="en-US" u="sng" dirty="0"/>
              <a:t>E</a:t>
            </a:r>
            <a:r>
              <a:rPr lang="en-US" dirty="0"/>
              <a:t>xtinction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6063080" y="3009477"/>
            <a:ext cx="876285" cy="636326"/>
            <a:chOff x="4038860" y="3089525"/>
            <a:chExt cx="1131114" cy="58522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038860" y="3656959"/>
              <a:ext cx="803010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049523" y="3089525"/>
              <a:ext cx="0" cy="555783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841870" y="3391036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169974" y="3107319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448465" y="3089525"/>
              <a:ext cx="0" cy="28371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448465" y="3373242"/>
              <a:ext cx="721509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360899" y="927639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980363" y="2262505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22422" y="1884303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89059" y="14807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562913" y="1455487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562913" y="1858996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Left Brace 36"/>
          <p:cNvSpPr/>
          <p:nvPr/>
        </p:nvSpPr>
        <p:spPr>
          <a:xfrm flipH="1">
            <a:off x="10755555" y="447933"/>
            <a:ext cx="336269" cy="5113274"/>
          </a:xfrm>
          <a:prstGeom prst="lef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441155" y="4381408"/>
            <a:ext cx="209378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Base frequencies: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03702" y="1021181"/>
            <a:ext cx="1129043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DEC-type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41" name="Right Brace 40"/>
          <p:cNvSpPr/>
          <p:nvPr/>
        </p:nvSpPr>
        <p:spPr>
          <a:xfrm flipH="1">
            <a:off x="4219262" y="827821"/>
            <a:ext cx="430871" cy="152055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2" name="Up Arrow 41"/>
          <p:cNvSpPr/>
          <p:nvPr/>
        </p:nvSpPr>
        <p:spPr>
          <a:xfrm>
            <a:off x="556838" y="1111908"/>
            <a:ext cx="729163" cy="3692507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3" name="Up Arrow 42"/>
          <p:cNvSpPr/>
          <p:nvPr/>
        </p:nvSpPr>
        <p:spPr>
          <a:xfrm flipV="1">
            <a:off x="1274653" y="1111907"/>
            <a:ext cx="729163" cy="3729993"/>
          </a:xfrm>
          <a:prstGeom prst="up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263448" y="2799409"/>
            <a:ext cx="1248404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simulation</a:t>
            </a:r>
          </a:p>
        </p:txBody>
      </p:sp>
      <p:sp>
        <p:nvSpPr>
          <p:cNvPr id="45" name="Rectangle 44"/>
          <p:cNvSpPr/>
          <p:nvPr/>
        </p:nvSpPr>
        <p:spPr>
          <a:xfrm rot="16200000">
            <a:off x="1026354" y="2709606"/>
            <a:ext cx="1151247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58634" y="4758105"/>
            <a:ext cx="1961414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parameter values,</a:t>
            </a:r>
            <a:br>
              <a:rPr lang="en-US" dirty="0"/>
            </a:br>
            <a:r>
              <a:rPr lang="en-US" dirty="0"/>
              <a:t>ancestral ranges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07902" y="192679"/>
            <a:ext cx="1867526" cy="68531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dirty="0"/>
              <a:t>observed ranges,</a:t>
            </a:r>
            <a:br>
              <a:rPr lang="en-US" dirty="0"/>
            </a:br>
            <a:r>
              <a:rPr lang="en-US" dirty="0"/>
              <a:t>phylogeny (data)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4993461" y="1455487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812200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093976" y="4807553"/>
            <a:ext cx="0" cy="79044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812200" y="4810844"/>
            <a:ext cx="1269478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812200" y="5589020"/>
            <a:ext cx="1284739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12200" y="5206393"/>
            <a:ext cx="1284739" cy="405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731443" y="4768666"/>
            <a:ext cx="1449820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>
                <a:latin typeface="Webdings"/>
                <a:ea typeface="Webdings"/>
                <a:cs typeface="Webdings"/>
                <a:sym typeface="Webdings"/>
              </a:rPr>
              <a:t> </a:t>
            </a:r>
            <a:r>
              <a:rPr lang="en-US" sz="2000" dirty="0">
                <a:sym typeface="Webdings"/>
              </a:rPr>
              <a:t>A  B  AB</a:t>
            </a:r>
          </a:p>
        </p:txBody>
      </p:sp>
      <p:sp>
        <p:nvSpPr>
          <p:cNvPr id="60" name="Rectangle 59"/>
          <p:cNvSpPr/>
          <p:nvPr/>
        </p:nvSpPr>
        <p:spPr>
          <a:xfrm>
            <a:off x="8812201" y="5160273"/>
            <a:ext cx="392051" cy="437727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0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110049" y="5088624"/>
            <a:ext cx="1038322" cy="533139"/>
            <a:chOff x="4466638" y="4299453"/>
            <a:chExt cx="730070" cy="374863"/>
          </a:xfrm>
        </p:grpSpPr>
        <p:grpSp>
          <p:nvGrpSpPr>
            <p:cNvPr id="68" name="Group 67"/>
            <p:cNvGrpSpPr/>
            <p:nvPr/>
          </p:nvGrpSpPr>
          <p:grpSpPr>
            <a:xfrm>
              <a:off x="4466638" y="4299453"/>
              <a:ext cx="312361" cy="370315"/>
              <a:chOff x="4225881" y="5104360"/>
              <a:chExt cx="312361" cy="370315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4673687" y="4303064"/>
              <a:ext cx="312361" cy="370315"/>
              <a:chOff x="4225881" y="5104360"/>
              <a:chExt cx="312361" cy="370315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884347" y="4304001"/>
              <a:ext cx="312361" cy="370315"/>
              <a:chOff x="4225881" y="5104360"/>
              <a:chExt cx="312361" cy="370315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4225881" y="5104360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1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4290462" y="5166617"/>
                <a:ext cx="192961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/</a:t>
                </a: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330708" y="5225809"/>
                <a:ext cx="207534" cy="2488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700" dirty="0"/>
                  <a:t>3</a:t>
                </a:r>
              </a:p>
            </p:txBody>
          </p:sp>
        </p:grpSp>
      </p:grpSp>
      <p:sp>
        <p:nvSpPr>
          <p:cNvPr id="79" name="TextBox 78"/>
          <p:cNvSpPr txBox="1"/>
          <p:nvPr/>
        </p:nvSpPr>
        <p:spPr>
          <a:xfrm>
            <a:off x="4752661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60689" y="930214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588349" y="2786893"/>
            <a:ext cx="1459962" cy="123931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i="1" dirty="0"/>
              <a:t>d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, </a:t>
            </a:r>
            <a:r>
              <a:rPr lang="en-US" i="1" dirty="0"/>
              <a:t>j</a:t>
            </a:r>
            <a:r>
              <a:rPr lang="en-US" dirty="0"/>
              <a:t> &amp;</a:t>
            </a:r>
            <a:br>
              <a:rPr lang="en-US" dirty="0"/>
            </a:br>
            <a:r>
              <a:rPr lang="en-US" dirty="0"/>
              <a:t>cladogenesis</a:t>
            </a:r>
            <a:br>
              <a:rPr lang="en-US" dirty="0"/>
            </a:br>
            <a:r>
              <a:rPr lang="en-US" dirty="0"/>
              <a:t>assumptions</a:t>
            </a:r>
            <a:br>
              <a:rPr lang="en-US" dirty="0"/>
            </a:br>
            <a:r>
              <a:rPr lang="en-US" dirty="0"/>
              <a:t>(weights)</a:t>
            </a:r>
          </a:p>
        </p:txBody>
      </p:sp>
      <p:sp>
        <p:nvSpPr>
          <p:cNvPr id="82" name="Oval 81"/>
          <p:cNvSpPr/>
          <p:nvPr/>
        </p:nvSpPr>
        <p:spPr>
          <a:xfrm>
            <a:off x="3303586" y="2737181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463375" y="3546390"/>
            <a:ext cx="2041936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Phylogeny (given, or Yule-simulated)</a:t>
            </a:r>
          </a:p>
        </p:txBody>
      </p:sp>
      <p:sp>
        <p:nvSpPr>
          <p:cNvPr id="89" name="Oval 88"/>
          <p:cNvSpPr/>
          <p:nvPr/>
        </p:nvSpPr>
        <p:spPr>
          <a:xfrm>
            <a:off x="5472777" y="2788950"/>
            <a:ext cx="1989131" cy="190792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29271" y="2141552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53959" y="1733295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10" name="Right Arrow 109"/>
          <p:cNvSpPr/>
          <p:nvPr/>
        </p:nvSpPr>
        <p:spPr>
          <a:xfrm rot="18621752">
            <a:off x="4801149" y="2483410"/>
            <a:ext cx="525375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2978248" flipH="1">
            <a:off x="5459916" y="2515580"/>
            <a:ext cx="521941" cy="369610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064366" y="554830"/>
            <a:ext cx="52175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AB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8683830" y="1889696"/>
            <a:ext cx="1142059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9825889" y="1511494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0292526" y="1107986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266379" y="1082679"/>
            <a:ext cx="0" cy="403509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266380" y="1486188"/>
            <a:ext cx="1026146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8696927" y="1082679"/>
            <a:ext cx="0" cy="79044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456127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0064156" y="557406"/>
            <a:ext cx="396195" cy="408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130046" tIns="65023" rIns="130046" bIns="65023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832738" y="1768744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357426" y="1360486"/>
            <a:ext cx="861557" cy="218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estimated</a:t>
            </a:r>
          </a:p>
        </p:txBody>
      </p:sp>
      <p:sp>
        <p:nvSpPr>
          <p:cNvPr id="124" name="Right Arrow 123"/>
          <p:cNvSpPr/>
          <p:nvPr/>
        </p:nvSpPr>
        <p:spPr>
          <a:xfrm rot="16200000">
            <a:off x="9096782" y="2166298"/>
            <a:ext cx="583745" cy="373565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8230433" y="2601983"/>
            <a:ext cx="2360077" cy="1794679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000" dirty="0"/>
              <a:t>Rate</a:t>
            </a:r>
            <a:br>
              <a:rPr lang="en-US" sz="2000" dirty="0"/>
            </a:br>
            <a:r>
              <a:rPr lang="en-US" sz="2000" dirty="0"/>
              <a:t>parameters:</a:t>
            </a:r>
          </a:p>
          <a:p>
            <a:pPr algn="ctr"/>
            <a:r>
              <a:rPr lang="en-US" sz="1700" u="sng" dirty="0"/>
              <a:t>Speciation</a:t>
            </a:r>
            <a:r>
              <a:rPr lang="en-US" sz="1700" dirty="0"/>
              <a:t>: </a:t>
            </a:r>
            <a:r>
              <a:rPr lang="en-US" sz="1700" i="1" dirty="0"/>
              <a:t>λ</a:t>
            </a:r>
            <a:r>
              <a:rPr lang="en-US" sz="2000" baseline="-25000" dirty="0"/>
              <a:t>A</a:t>
            </a:r>
            <a:r>
              <a:rPr lang="en-US" sz="14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baseline="-25000" dirty="0"/>
              <a:t>A,A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Extinction</a:t>
            </a:r>
            <a:r>
              <a:rPr lang="en-US" sz="1700" dirty="0"/>
              <a:t>: </a:t>
            </a:r>
            <a:r>
              <a:rPr lang="en-US" sz="1700" i="1" dirty="0"/>
              <a:t>μ</a:t>
            </a:r>
            <a:r>
              <a:rPr lang="en-US" sz="1700" baseline="-25000" dirty="0"/>
              <a:t>A</a:t>
            </a:r>
            <a:r>
              <a:rPr lang="en-US" sz="1700" dirty="0"/>
              <a:t>, </a:t>
            </a:r>
            <a:r>
              <a:rPr lang="en-US" sz="1700" i="1" dirty="0"/>
              <a:t>μ</a:t>
            </a:r>
            <a:r>
              <a:rPr lang="en-US" sz="1700" baseline="-25000" dirty="0"/>
              <a:t>AB</a:t>
            </a:r>
            <a:r>
              <a:rPr lang="en-US" sz="1700" dirty="0"/>
              <a:t>, etc.</a:t>
            </a:r>
          </a:p>
          <a:p>
            <a:pPr algn="ctr"/>
            <a:r>
              <a:rPr lang="en-US" sz="1700" u="sng" dirty="0"/>
              <a:t>Anagenetic transitions</a:t>
            </a:r>
            <a:r>
              <a:rPr lang="en-US" sz="1700" dirty="0"/>
              <a:t>:</a:t>
            </a:r>
            <a:br>
              <a:rPr lang="en-US" sz="1700" dirty="0"/>
            </a:br>
            <a:r>
              <a:rPr lang="en-US" sz="1700" i="1" dirty="0"/>
              <a:t>q</a:t>
            </a:r>
            <a:r>
              <a:rPr lang="en-US" sz="1700" baseline="-25000" dirty="0"/>
              <a:t>A</a:t>
            </a:r>
            <a:r>
              <a:rPr lang="en-US" sz="1700" baseline="-25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700" baseline="-25000" dirty="0"/>
              <a:t>A,AB</a:t>
            </a:r>
            <a:r>
              <a:rPr lang="en-US" sz="1700" dirty="0"/>
              <a:t>, etc.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1091823" y="4109727"/>
            <a:ext cx="1939897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(Phylogeny and ranges jointly evolve)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9883867" y="5579622"/>
            <a:ext cx="865126" cy="5434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0625248" y="5872460"/>
            <a:ext cx="2271179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4. Set </a:t>
            </a:r>
            <a:r>
              <a:rPr lang="en-US" sz="2000" dirty="0" err="1"/>
              <a:t>b.f.s</a:t>
            </a:r>
            <a:r>
              <a:rPr lang="en-US" sz="2000" dirty="0"/>
              <a:t> to equal = excludable constant in lnL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5959992" y="5856634"/>
            <a:ext cx="2767351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2. Set all </a:t>
            </a:r>
            <a:r>
              <a:rPr lang="en-US" sz="2000" i="1" dirty="0"/>
              <a:t>μ</a:t>
            </a:r>
            <a:r>
              <a:rPr lang="en-US" sz="2000" dirty="0"/>
              <a:t> to 0: Yule process, excludable constant in lnL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 flipH="1">
            <a:off x="7498034" y="3676987"/>
            <a:ext cx="877215" cy="23196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8441157" y="4073603"/>
            <a:ext cx="255771" cy="18869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8494503" y="5874007"/>
            <a:ext cx="2094185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3. Set </a:t>
            </a:r>
            <a:r>
              <a:rPr lang="en-US" sz="2000" i="1" dirty="0"/>
              <a:t>q</a:t>
            </a:r>
            <a:r>
              <a:rPr lang="en-US" sz="2000" dirty="0"/>
              <a:t> transition rates to match DEC </a:t>
            </a:r>
            <a:r>
              <a:rPr lang="en-US" sz="2000" i="1" dirty="0"/>
              <a:t>Q</a:t>
            </a:r>
            <a:r>
              <a:rPr lang="en-US" sz="2000" dirty="0"/>
              <a:t> matrix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5834099" y="3492204"/>
            <a:ext cx="2541150" cy="24502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2913491" y="5841508"/>
            <a:ext cx="3384398" cy="105054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000" dirty="0"/>
              <a:t>1. Set all </a:t>
            </a:r>
            <a:r>
              <a:rPr lang="en-US" sz="2000" i="1" dirty="0"/>
              <a:t>λ</a:t>
            </a:r>
            <a:r>
              <a:rPr lang="en-US" sz="2000" dirty="0"/>
              <a:t> to either 0, or to</a:t>
            </a:r>
            <a:br>
              <a:rPr lang="en-US" sz="2000" dirty="0"/>
            </a:br>
            <a:r>
              <a:rPr lang="en-US" sz="2000" i="1" dirty="0"/>
              <a:t>λ</a:t>
            </a:r>
            <a:r>
              <a:rPr lang="en-US" sz="2000" baseline="-25000" dirty="0"/>
              <a:t>Yule</a:t>
            </a:r>
            <a:r>
              <a:rPr lang="en-US" sz="2000" dirty="0"/>
              <a:t>*P(scenario|speciation), partial example below:</a:t>
            </a:r>
          </a:p>
        </p:txBody>
      </p:sp>
      <p:cxnSp>
        <p:nvCxnSpPr>
          <p:cNvPr id="155" name="Straight Arrow Connector 154"/>
          <p:cNvCxnSpPr/>
          <p:nvPr/>
        </p:nvCxnSpPr>
        <p:spPr>
          <a:xfrm flipH="1">
            <a:off x="3486009" y="6892052"/>
            <a:ext cx="733254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308855" y="5942471"/>
            <a:ext cx="2604635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/>
              <a:t>DEC-type models as special cases of ClaSSE:</a:t>
            </a: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39" y="7393281"/>
            <a:ext cx="5788942" cy="1919111"/>
          </a:xfrm>
          <a:prstGeom prst="rect">
            <a:avLst/>
          </a:prstGeom>
          <a:effectLst/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707" y="7398400"/>
            <a:ext cx="3411827" cy="1913512"/>
          </a:xfrm>
          <a:prstGeom prst="rect">
            <a:avLst/>
          </a:prstGeom>
          <a:effectLst/>
        </p:spPr>
      </p:pic>
      <p:cxnSp>
        <p:nvCxnSpPr>
          <p:cNvPr id="164" name="Straight Arrow Connector 163"/>
          <p:cNvCxnSpPr/>
          <p:nvPr/>
        </p:nvCxnSpPr>
        <p:spPr>
          <a:xfrm>
            <a:off x="4219263" y="6892052"/>
            <a:ext cx="533397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4219501" y="6892052"/>
            <a:ext cx="1851839" cy="3791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Rounded Rectangle 170"/>
          <p:cNvSpPr/>
          <p:nvPr/>
        </p:nvSpPr>
        <p:spPr>
          <a:xfrm>
            <a:off x="8303001" y="2717205"/>
            <a:ext cx="2215260" cy="2916919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0" y="192679"/>
            <a:ext cx="2614241" cy="56488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68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1541" y="4183740"/>
            <a:ext cx="12923260" cy="2940186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Biogeography models are just special cases of ClaSSE:</a:t>
            </a:r>
            <a:br>
              <a:rPr lang="en-US" sz="7700" b="1" dirty="0"/>
            </a:br>
            <a:r>
              <a:rPr lang="en-US" sz="7700" b="1" dirty="0"/>
              <a:t/>
            </a:r>
            <a:br>
              <a:rPr lang="en-US" sz="7700" b="1" dirty="0"/>
            </a:br>
            <a:r>
              <a:rPr lang="en-US" sz="7700" b="1" dirty="0"/>
              <a:t>Extinction = 0 (Yule process)</a:t>
            </a:r>
          </a:p>
          <a:p>
            <a:r>
              <a:rPr lang="en-US" sz="7700" b="1" dirty="0"/>
              <a:t>Flat root state frequencies</a:t>
            </a:r>
          </a:p>
          <a:p>
            <a:r>
              <a:rPr lang="en-US" sz="7700" b="1" dirty="0"/>
              <a:t>State-dependent range-change at cladogenesis</a:t>
            </a:r>
          </a:p>
          <a:p>
            <a:endParaRPr lang="en-US" sz="7700" b="1" dirty="0"/>
          </a:p>
          <a:p>
            <a:endParaRPr lang="en-US" sz="7700" b="1" dirty="0"/>
          </a:p>
        </p:txBody>
      </p:sp>
    </p:spTree>
    <p:extLst>
      <p:ext uri="{BB962C8B-B14F-4D97-AF65-F5344CB8AC3E}">
        <p14:creationId xmlns:p14="http://schemas.microsoft.com/office/powerpoint/2010/main" val="983428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91" y="0"/>
            <a:ext cx="10192711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3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1541" y="3768308"/>
            <a:ext cx="12923260" cy="2940186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Problem with ClaSSE:</a:t>
            </a:r>
          </a:p>
          <a:p>
            <a:endParaRPr lang="en-US" sz="7700" b="1" dirty="0"/>
          </a:p>
          <a:p>
            <a:r>
              <a:rPr lang="en-US" sz="7700" b="1" dirty="0"/>
              <a:t>Numeric integration used to approximate the likelihood</a:t>
            </a:r>
          </a:p>
          <a:p>
            <a:endParaRPr lang="en-US" sz="7700" b="1" dirty="0"/>
          </a:p>
          <a:p>
            <a:r>
              <a:rPr lang="en-US" sz="7700" b="1" dirty="0"/>
              <a:t>Even slower than matrix exponentiation!</a:t>
            </a:r>
          </a:p>
          <a:p>
            <a:endParaRPr lang="en-US" sz="7700" b="1" dirty="0"/>
          </a:p>
        </p:txBody>
      </p:sp>
    </p:spTree>
    <p:extLst>
      <p:ext uri="{BB962C8B-B14F-4D97-AF65-F5344CB8AC3E}">
        <p14:creationId xmlns:p14="http://schemas.microsoft.com/office/powerpoint/2010/main" val="143342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13375DF-43C2-B343-BF14-353ADDF146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697849"/>
            <a:ext cx="8489244" cy="7477759"/>
          </a:xfrm>
          <a:prstGeom prst="rect">
            <a:avLst/>
          </a:prstGeom>
          <a:solidFill>
            <a:schemeClr val="bg1"/>
          </a:solidFill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1541" y="480984"/>
            <a:ext cx="12923260" cy="1216865"/>
          </a:xfrm>
          <a:prstGeom prst="rect">
            <a:avLst/>
          </a:prstGeom>
        </p:spPr>
        <p:txBody>
          <a:bodyPr vert="horz" lIns="130046" tIns="65023" rIns="130046" bIns="65023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Problem with ClaSSE:</a:t>
            </a:r>
          </a:p>
        </p:txBody>
      </p:sp>
    </p:spTree>
    <p:extLst>
      <p:ext uri="{BB962C8B-B14F-4D97-AF65-F5344CB8AC3E}">
        <p14:creationId xmlns:p14="http://schemas.microsoft.com/office/powerpoint/2010/main" val="403446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Julia to the rescue?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985790" y="1879029"/>
            <a:ext cx="11554553" cy="7210178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AU" sz="4600" dirty="0"/>
              <a:t>Julia 1.0 released in early 2019, after many years &lt;1.0</a:t>
            </a:r>
          </a:p>
          <a:p>
            <a:endParaRPr lang="en-AU" sz="4600" dirty="0"/>
          </a:p>
          <a:p>
            <a:r>
              <a:rPr lang="en-AU" sz="4600" dirty="0"/>
              <a:t>Core developers at MIT</a:t>
            </a:r>
          </a:p>
          <a:p>
            <a:endParaRPr lang="en-AU" sz="4600" dirty="0"/>
          </a:p>
          <a:p>
            <a:r>
              <a:rPr lang="en-AU" sz="4600" dirty="0"/>
              <a:t>Aims to have R/Python-like usage</a:t>
            </a:r>
          </a:p>
          <a:p>
            <a:endParaRPr lang="en-AU" sz="4600" dirty="0"/>
          </a:p>
          <a:p>
            <a:r>
              <a:rPr lang="en-AU" sz="4600" dirty="0"/>
              <a:t>But compiles to C-like speeds</a:t>
            </a:r>
          </a:p>
          <a:p>
            <a:endParaRPr lang="en-AU" sz="4600" dirty="0"/>
          </a:p>
          <a:p>
            <a:r>
              <a:rPr lang="en-AU" sz="4600" dirty="0"/>
              <a:t>KEY advantage: </a:t>
            </a:r>
            <a:r>
              <a:rPr lang="en-AU" sz="4600" dirty="0" err="1"/>
              <a:t>DifferentialEquations.jl</a:t>
            </a:r>
            <a:r>
              <a:rPr lang="en-AU" sz="4600" dirty="0"/>
              <a:t> library</a:t>
            </a:r>
            <a:endParaRPr lang="en-US" sz="4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C68A55-7BDE-7148-8A7A-BD0537DB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481" y="2826118"/>
            <a:ext cx="3578862" cy="24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49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Julia to the rescue?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985790" y="1879029"/>
            <a:ext cx="11554553" cy="7210178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AU" sz="4600" dirty="0"/>
              <a:t>Julia 1.0 released in early 2019, after many years &lt;1.0</a:t>
            </a:r>
          </a:p>
          <a:p>
            <a:endParaRPr lang="en-AU" sz="4600" dirty="0"/>
          </a:p>
          <a:p>
            <a:r>
              <a:rPr lang="en-AU" sz="4600" dirty="0"/>
              <a:t>Core developers at MIT</a:t>
            </a:r>
          </a:p>
          <a:p>
            <a:endParaRPr lang="en-AU" sz="4600" dirty="0"/>
          </a:p>
          <a:p>
            <a:r>
              <a:rPr lang="en-AU" sz="4600" dirty="0"/>
              <a:t>Aims to have R/Python-like usage</a:t>
            </a:r>
          </a:p>
          <a:p>
            <a:endParaRPr lang="en-AU" sz="4600" dirty="0"/>
          </a:p>
          <a:p>
            <a:r>
              <a:rPr lang="en-AU" sz="4600" dirty="0"/>
              <a:t>But compiles to C-like speeds</a:t>
            </a:r>
          </a:p>
          <a:p>
            <a:endParaRPr lang="en-AU" sz="4600" dirty="0"/>
          </a:p>
          <a:p>
            <a:r>
              <a:rPr lang="en-AU" sz="4600" dirty="0"/>
              <a:t>KEY advantage: </a:t>
            </a:r>
            <a:r>
              <a:rPr lang="en-AU" sz="4600" dirty="0" err="1"/>
              <a:t>DifferentialEquations.jl</a:t>
            </a:r>
            <a:r>
              <a:rPr lang="en-AU" sz="4600" dirty="0"/>
              <a:t> library</a:t>
            </a:r>
            <a:endParaRPr lang="en-US" sz="4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8" y="0"/>
            <a:ext cx="11724762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5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Julia to the rescue?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7169414" y="9276178"/>
            <a:ext cx="8209279" cy="43772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JuliaDiffEq</a:t>
            </a:r>
            <a:r>
              <a:rPr lang="en-US" sz="2000" dirty="0"/>
              <a:t>/</a:t>
            </a:r>
            <a:r>
              <a:rPr lang="en-US" sz="2000" dirty="0" err="1"/>
              <a:t>DifferentialEquations.jl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17941" y="1517783"/>
            <a:ext cx="11237805" cy="154708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600" dirty="0"/>
              <a:t>KEY advantage: </a:t>
            </a:r>
            <a:r>
              <a:rPr lang="en-AU" sz="4600" i="1" dirty="0" err="1"/>
              <a:t>DifferentialEquations.jl</a:t>
            </a:r>
            <a:r>
              <a:rPr lang="en-AU" sz="4600" dirty="0"/>
              <a:t> library</a:t>
            </a:r>
            <a:br>
              <a:rPr lang="en-AU" sz="4600" dirty="0"/>
            </a:br>
            <a:r>
              <a:rPr lang="en-AU" sz="4600" dirty="0"/>
              <a:t>                             by Chris </a:t>
            </a:r>
            <a:r>
              <a:rPr lang="en-AU" sz="4600" dirty="0" err="1"/>
              <a:t>Rackauckas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398835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00" y="346075"/>
            <a:ext cx="80899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75" dirty="0">
                <a:latin typeface="Calibri"/>
                <a:cs typeface="Calibri"/>
              </a:rPr>
              <a:t>x</a:t>
            </a:r>
            <a:r>
              <a:rPr sz="4500" b="1" dirty="0">
                <a:latin typeface="Calibri"/>
                <a:cs typeface="Calibri"/>
              </a:rPr>
              <a:t>am</a:t>
            </a:r>
            <a:r>
              <a:rPr sz="4500" b="1" spc="-20" dirty="0">
                <a:latin typeface="Calibri"/>
                <a:cs typeface="Calibri"/>
              </a:rPr>
              <a:t>ple</a:t>
            </a:r>
            <a:r>
              <a:rPr sz="4500" b="1" dirty="0">
                <a:latin typeface="Calibri"/>
                <a:cs typeface="Calibri"/>
              </a:rPr>
              <a:t> </a:t>
            </a:r>
            <a:r>
              <a:rPr sz="4500" b="1" spc="-70" dirty="0">
                <a:latin typeface="Calibri"/>
                <a:cs typeface="Calibri"/>
              </a:rPr>
              <a:t>s</a:t>
            </a:r>
            <a:r>
              <a:rPr sz="4500" b="1" spc="-65" dirty="0">
                <a:latin typeface="Calibri"/>
                <a:cs typeface="Calibri"/>
              </a:rPr>
              <a:t>t</a:t>
            </a:r>
            <a:r>
              <a:rPr sz="4500" b="1" dirty="0">
                <a:latin typeface="Calibri"/>
                <a:cs typeface="Calibri"/>
              </a:rPr>
              <a:t>oc</a:t>
            </a:r>
            <a:r>
              <a:rPr sz="4500" b="1" spc="-25" dirty="0">
                <a:latin typeface="Calibri"/>
                <a:cs typeface="Calibri"/>
              </a:rPr>
              <a:t>ha</a:t>
            </a:r>
            <a:r>
              <a:rPr sz="4500" b="1" spc="-75" dirty="0">
                <a:latin typeface="Calibri"/>
                <a:cs typeface="Calibri"/>
              </a:rPr>
              <a:t>s</a:t>
            </a:r>
            <a:r>
              <a:rPr lang="en-US" sz="4500" b="1" spc="340" dirty="0">
                <a:latin typeface="Calibri"/>
                <a:cs typeface="Calibri"/>
              </a:rPr>
              <a:t>ti</a:t>
            </a:r>
            <a:r>
              <a:rPr sz="4500" b="1" dirty="0">
                <a:latin typeface="Calibri"/>
                <a:cs typeface="Calibri"/>
              </a:rPr>
              <a:t>c m</a:t>
            </a:r>
            <a:r>
              <a:rPr sz="4500" b="1" spc="-25" dirty="0">
                <a:latin typeface="Calibri"/>
                <a:cs typeface="Calibri"/>
              </a:rPr>
              <a:t>ap</a:t>
            </a:r>
            <a:endParaRPr sz="45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0000" y="1336675"/>
            <a:ext cx="346519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spc="-45" dirty="0">
                <a:latin typeface="Calibri"/>
                <a:cs typeface="Calibri"/>
              </a:rPr>
              <a:t>M</a:t>
            </a:r>
            <a:r>
              <a:rPr sz="4500" b="1" spc="-20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 D</a:t>
            </a:r>
            <a:r>
              <a:rPr sz="4500" b="1" spc="-95" dirty="0">
                <a:latin typeface="Calibri"/>
                <a:cs typeface="Calibri"/>
              </a:rPr>
              <a:t>E</a:t>
            </a:r>
            <a:r>
              <a:rPr sz="4500" b="1" dirty="0">
                <a:latin typeface="Calibri"/>
                <a:cs typeface="Calibri"/>
              </a:rPr>
              <a:t>C m</a:t>
            </a:r>
            <a:r>
              <a:rPr sz="4500" b="1" spc="-25" dirty="0">
                <a:latin typeface="Calibri"/>
                <a:cs typeface="Calibri"/>
              </a:rPr>
              <a:t>od</a:t>
            </a: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15" dirty="0">
                <a:latin typeface="Calibri"/>
                <a:cs typeface="Calibri"/>
              </a:rPr>
              <a:t>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99400" y="1323975"/>
            <a:ext cx="393890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spc="-45" dirty="0">
                <a:latin typeface="Calibri"/>
                <a:cs typeface="Calibri"/>
              </a:rPr>
              <a:t>M</a:t>
            </a:r>
            <a:r>
              <a:rPr sz="4500" b="1" spc="-20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 D</a:t>
            </a:r>
            <a:r>
              <a:rPr sz="4500" b="1" spc="-95" dirty="0">
                <a:latin typeface="Calibri"/>
                <a:cs typeface="Calibri"/>
              </a:rPr>
              <a:t>E</a:t>
            </a:r>
            <a:r>
              <a:rPr sz="4500" b="1" dirty="0">
                <a:latin typeface="Calibri"/>
                <a:cs typeface="Calibri"/>
              </a:rPr>
              <a:t>C</a:t>
            </a:r>
            <a:r>
              <a:rPr sz="4500" b="1" spc="-5" dirty="0">
                <a:latin typeface="Calibri"/>
                <a:cs typeface="Calibri"/>
              </a:rPr>
              <a:t>+</a:t>
            </a:r>
            <a:r>
              <a:rPr sz="4500" b="1" dirty="0">
                <a:latin typeface="Calibri"/>
                <a:cs typeface="Calibri"/>
              </a:rPr>
              <a:t>J m</a:t>
            </a:r>
            <a:r>
              <a:rPr sz="4500" b="1" spc="-25" dirty="0">
                <a:latin typeface="Calibri"/>
                <a:cs typeface="Calibri"/>
              </a:rPr>
              <a:t>od</a:t>
            </a: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15" dirty="0">
                <a:latin typeface="Calibri"/>
                <a:cs typeface="Calibri"/>
              </a:rPr>
              <a:t>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66300" y="8401050"/>
            <a:ext cx="29057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(under mode</a:t>
            </a:r>
            <a:r>
              <a:rPr sz="1800" b="1" spc="-5" dirty="0">
                <a:latin typeface="Calibri"/>
                <a:cs typeface="Calibri"/>
              </a:rPr>
              <a:t>l </a:t>
            </a:r>
            <a:r>
              <a:rPr sz="1800" b="1" spc="-10" dirty="0">
                <a:latin typeface="Calibri"/>
                <a:cs typeface="Calibri"/>
              </a:rPr>
              <a:t>M0: no </a:t>
            </a:r>
            <a:r>
              <a:rPr sz="1800" b="1" spc="-2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olo</a:t>
            </a:r>
            <a:r>
              <a:rPr sz="1800" b="1" dirty="0">
                <a:latin typeface="Calibri"/>
                <a:cs typeface="Calibri"/>
              </a:rPr>
              <a:t>g</a:t>
            </a:r>
            <a:r>
              <a:rPr sz="1800" b="1" spc="-10" dirty="0">
                <a:latin typeface="Calibri"/>
                <a:cs typeface="Calibri"/>
              </a:rPr>
              <a:t>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0400" y="9296400"/>
            <a:ext cx="306514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1200" spc="-10" dirty="0">
                <a:latin typeface="Calibri"/>
                <a:cs typeface="Calibri"/>
              </a:rPr>
              <a:t>Bio</a:t>
            </a:r>
            <a:r>
              <a:rPr sz="1200" spc="-20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g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aphi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15" dirty="0">
                <a:latin typeface="Calibri"/>
                <a:cs typeface="Calibri"/>
              </a:rPr>
              <a:t>s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ha</a:t>
            </a:r>
            <a:r>
              <a:rPr sz="1200" spc="-15" dirty="0">
                <a:latin typeface="Calibri"/>
                <a:cs typeface="Calibri"/>
              </a:rPr>
              <a:t>s</a:t>
            </a:r>
            <a:r>
              <a:rPr sz="1200" spc="25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appin</a:t>
            </a:r>
            <a:r>
              <a:rPr sz="1200" spc="-10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 publish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d in</a:t>
            </a:r>
            <a:r>
              <a:rPr sz="1200" spc="-5" dirty="0">
                <a:latin typeface="Calibri"/>
                <a:cs typeface="Calibri"/>
              </a:rPr>
              <a:t>: </a:t>
            </a:r>
            <a:r>
              <a:rPr sz="1200" dirty="0">
                <a:latin typeface="Calibri"/>
                <a:cs typeface="Calibri"/>
              </a:rPr>
              <a:t>Dupin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M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tz</a:t>
            </a:r>
            <a:r>
              <a:rPr sz="1200" spc="-50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al. (</a:t>
            </a:r>
            <a:r>
              <a:rPr sz="1200" spc="-10" dirty="0">
                <a:latin typeface="Calibri"/>
                <a:cs typeface="Calibri"/>
              </a:rPr>
              <a:t>2016</a:t>
            </a:r>
            <a:r>
              <a:rPr sz="1200" dirty="0">
                <a:latin typeface="Calibri"/>
                <a:cs typeface="Calibri"/>
              </a:rPr>
              <a:t>)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i="1" spc="-15" dirty="0">
                <a:latin typeface="Calibri"/>
                <a:cs typeface="Calibri"/>
              </a:rPr>
              <a:t>J</a:t>
            </a:r>
            <a:r>
              <a:rPr sz="1200" i="1" dirty="0">
                <a:latin typeface="Calibri"/>
                <a:cs typeface="Calibri"/>
              </a:rPr>
              <a:t>.</a:t>
            </a:r>
            <a:r>
              <a:rPr sz="1200" i="1" spc="-5" dirty="0">
                <a:latin typeface="Calibri"/>
                <a:cs typeface="Calibri"/>
              </a:rPr>
              <a:t> </a:t>
            </a:r>
            <a:r>
              <a:rPr sz="1200" i="1" spc="-10" dirty="0">
                <a:latin typeface="Calibri"/>
                <a:cs typeface="Calibri"/>
              </a:rPr>
              <a:t>B</a:t>
            </a:r>
            <a:r>
              <a:rPr sz="1200" i="1" spc="-5" dirty="0">
                <a:latin typeface="Calibri"/>
                <a:cs typeface="Calibri"/>
              </a:rPr>
              <a:t>io</a:t>
            </a:r>
            <a:r>
              <a:rPr sz="1200" i="1" dirty="0">
                <a:latin typeface="Calibri"/>
                <a:cs typeface="Calibri"/>
              </a:rPr>
              <a:t>g</a:t>
            </a:r>
            <a:r>
              <a:rPr sz="1200" i="1" spc="-15" dirty="0">
                <a:latin typeface="Calibri"/>
                <a:cs typeface="Calibri"/>
              </a:rPr>
              <a:t>e</a:t>
            </a:r>
            <a:r>
              <a:rPr sz="1200" i="1" spc="-5" dirty="0">
                <a:latin typeface="Calibri"/>
                <a:cs typeface="Calibri"/>
              </a:rPr>
              <a:t>o</a:t>
            </a:r>
            <a:r>
              <a:rPr sz="1200" i="1" dirty="0">
                <a:latin typeface="Calibri"/>
                <a:cs typeface="Calibri"/>
              </a:rPr>
              <a:t>g</a:t>
            </a:r>
            <a:r>
              <a:rPr sz="1200" i="1" spc="-5" dirty="0">
                <a:latin typeface="Calibri"/>
                <a:cs typeface="Calibri"/>
              </a:rPr>
              <a:t>r</a:t>
            </a:r>
            <a:r>
              <a:rPr sz="1200" i="1" dirty="0">
                <a:latin typeface="Calibri"/>
                <a:cs typeface="Calibri"/>
              </a:rPr>
              <a:t>ap</a:t>
            </a:r>
            <a:r>
              <a:rPr sz="1200" i="1" spc="-25" dirty="0">
                <a:latin typeface="Calibri"/>
                <a:cs typeface="Calibri"/>
              </a:rPr>
              <a:t>h</a:t>
            </a:r>
            <a:r>
              <a:rPr sz="1200" i="1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Picture 8" descr="stochastic_maps_DEC_vs_DECj_M0_v1_WORKED_ARCHIVE_100dpi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3004800" cy="65024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24204" y="7280611"/>
            <a:ext cx="3154984" cy="2282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Julia to the rescue?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317941" y="1517783"/>
            <a:ext cx="11259408" cy="83920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600" dirty="0"/>
              <a:t>KEY advantage: </a:t>
            </a:r>
            <a:r>
              <a:rPr lang="en-AU" sz="4600" dirty="0" err="1"/>
              <a:t>DifferentialEquations.jl</a:t>
            </a:r>
            <a:r>
              <a:rPr lang="en-AU" sz="4600" dirty="0"/>
              <a:t> library</a:t>
            </a:r>
            <a:endParaRPr lang="en-US" sz="4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639" y="206425"/>
            <a:ext cx="13349321" cy="95074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69414" y="9276178"/>
            <a:ext cx="8209279" cy="43772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JuliaDiffEq</a:t>
            </a:r>
            <a:r>
              <a:rPr lang="en-US" sz="2000" dirty="0"/>
              <a:t>/</a:t>
            </a:r>
            <a:r>
              <a:rPr lang="en-US" sz="2000" dirty="0" err="1"/>
              <a:t>DifferentialEquations.jl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140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Julia to the rescue?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7169414" y="9276178"/>
            <a:ext cx="8209279" cy="43772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JuliaDiffEq</a:t>
            </a:r>
            <a:r>
              <a:rPr lang="en-US" sz="2000" dirty="0"/>
              <a:t>/</a:t>
            </a:r>
            <a:r>
              <a:rPr lang="en-US" sz="2000" dirty="0" err="1"/>
              <a:t>DifferentialEquations.jl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17941" y="1517783"/>
            <a:ext cx="11237805" cy="154708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600" dirty="0"/>
              <a:t>KEY advantage: </a:t>
            </a:r>
            <a:r>
              <a:rPr lang="en-AU" sz="4600" i="1" dirty="0" err="1"/>
              <a:t>DifferentialEquations.jl</a:t>
            </a:r>
            <a:r>
              <a:rPr lang="en-AU" sz="4600" dirty="0"/>
              <a:t> library</a:t>
            </a:r>
            <a:br>
              <a:rPr lang="en-AU" sz="4600" dirty="0"/>
            </a:br>
            <a:r>
              <a:rPr lang="en-AU" sz="4600" dirty="0"/>
              <a:t>                             by Chris </a:t>
            </a:r>
            <a:r>
              <a:rPr lang="en-AU" sz="4600" dirty="0" err="1"/>
              <a:t>Rackauckas</a:t>
            </a:r>
            <a:endParaRPr lang="en-US" sz="4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18" y="0"/>
            <a:ext cx="1205276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3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ClaSSE model in </a:t>
            </a:r>
            <a:r>
              <a:rPr lang="en-US" sz="4000" i="1" dirty="0">
                <a:latin typeface="Cambria"/>
                <a:cs typeface="Cambria"/>
              </a:rPr>
              <a:t>Julia</a:t>
            </a:r>
            <a:endParaRPr lang="en-US" sz="4000" i="1" dirty="0"/>
          </a:p>
        </p:txBody>
      </p:sp>
      <p:sp>
        <p:nvSpPr>
          <p:cNvPr id="3" name="Rectangle 2"/>
          <p:cNvSpPr/>
          <p:nvPr/>
        </p:nvSpPr>
        <p:spPr>
          <a:xfrm>
            <a:off x="7169414" y="9276178"/>
            <a:ext cx="8209279" cy="43772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JuliaDiffEq</a:t>
            </a:r>
            <a:r>
              <a:rPr lang="en-US" sz="2000" dirty="0"/>
              <a:t>/</a:t>
            </a:r>
            <a:r>
              <a:rPr lang="en-US" sz="2000" dirty="0" err="1"/>
              <a:t>DifferentialEquations.jl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17941" y="1517783"/>
            <a:ext cx="12981596" cy="1004172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600" dirty="0"/>
              <a:t>Methods:</a:t>
            </a:r>
          </a:p>
          <a:p>
            <a:endParaRPr lang="en-AU" sz="4600" dirty="0"/>
          </a:p>
          <a:p>
            <a:r>
              <a:rPr lang="en-AU" sz="4600" dirty="0"/>
              <a:t>1. Made basic calculation as fast as possible in Julia</a:t>
            </a:r>
            <a:br>
              <a:rPr lang="en-AU" sz="4600" dirty="0"/>
            </a:br>
            <a:r>
              <a:rPr lang="en-AU" sz="4600" dirty="0"/>
              <a:t>     - fully used </a:t>
            </a:r>
            <a:r>
              <a:rPr lang="en-AU" sz="4600" dirty="0" err="1"/>
              <a:t>sparsity</a:t>
            </a:r>
            <a:r>
              <a:rPr lang="en-AU" sz="4600" dirty="0"/>
              <a:t/>
            </a:r>
            <a:br>
              <a:rPr lang="en-AU" sz="4600" dirty="0"/>
            </a:br>
            <a:r>
              <a:rPr lang="en-AU" sz="4600" dirty="0"/>
              <a:t>     - all parameter arrays &amp; indexing pre-allocated</a:t>
            </a:r>
            <a:br>
              <a:rPr lang="en-AU" sz="4600" dirty="0"/>
            </a:br>
            <a:r>
              <a:rPr lang="en-AU" sz="4600" dirty="0"/>
              <a:t>     - minimized Garbage Collection with @benchmark</a:t>
            </a:r>
            <a:br>
              <a:rPr lang="en-AU" sz="4600" dirty="0"/>
            </a:br>
            <a:r>
              <a:rPr lang="en-AU" sz="4600" dirty="0"/>
              <a:t>       &amp; advice from </a:t>
            </a:r>
            <a:r>
              <a:rPr lang="en-AU" sz="4600" dirty="0" err="1"/>
              <a:t>DifferentialEquations</a:t>
            </a:r>
            <a:r>
              <a:rPr lang="en-AU" sz="4600" dirty="0"/>
              <a:t/>
            </a:r>
            <a:br>
              <a:rPr lang="en-AU" sz="4600" dirty="0"/>
            </a:br>
            <a:r>
              <a:rPr lang="en-AU" sz="4600" dirty="0"/>
              <a:t>       help forum (including </a:t>
            </a:r>
            <a:r>
              <a:rPr lang="en-AU" sz="4600" dirty="0" err="1"/>
              <a:t>Rackauckas</a:t>
            </a:r>
            <a:r>
              <a:rPr lang="en-AU" sz="4600" dirty="0"/>
              <a:t>)</a:t>
            </a:r>
          </a:p>
          <a:p>
            <a:r>
              <a:rPr lang="en-AU" sz="4600" dirty="0"/>
              <a:t>2. </a:t>
            </a:r>
            <a:r>
              <a:rPr lang="en-AU" sz="4600" dirty="0" err="1"/>
              <a:t>Precalculate</a:t>
            </a:r>
            <a:r>
              <a:rPr lang="en-AU" sz="4600" dirty="0"/>
              <a:t> “</a:t>
            </a:r>
            <a:r>
              <a:rPr lang="en-AU" sz="4600" dirty="0" err="1"/>
              <a:t>Es</a:t>
            </a:r>
            <a:r>
              <a:rPr lang="en-AU" sz="4600" dirty="0"/>
              <a:t>” (conditional extinction </a:t>
            </a:r>
            <a:br>
              <a:rPr lang="en-AU" sz="4600" dirty="0"/>
            </a:br>
            <a:r>
              <a:rPr lang="en-AU" sz="4600" dirty="0"/>
              <a:t>     probabilities) once, then interpolate for “Ds” </a:t>
            </a:r>
            <a:br>
              <a:rPr lang="en-AU" sz="4600" dirty="0"/>
            </a:br>
            <a:r>
              <a:rPr lang="en-AU" sz="4600" dirty="0"/>
              <a:t>     (observed data probabilities)</a:t>
            </a:r>
          </a:p>
          <a:p>
            <a:r>
              <a:rPr lang="en-AU" sz="4600" dirty="0"/>
              <a:t/>
            </a:r>
            <a:br>
              <a:rPr lang="en-AU" sz="4600" dirty="0"/>
            </a:br>
            <a:endParaRPr lang="en-AU" sz="4600" dirty="0"/>
          </a:p>
          <a:p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3698835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ClaSSE model in </a:t>
            </a:r>
            <a:r>
              <a:rPr lang="en-US" sz="4000" i="1" dirty="0">
                <a:latin typeface="Cambria"/>
                <a:cs typeface="Cambria"/>
              </a:rPr>
              <a:t>Julia</a:t>
            </a:r>
            <a:endParaRPr lang="en-US" sz="4000" i="1" dirty="0"/>
          </a:p>
        </p:txBody>
      </p:sp>
      <p:sp>
        <p:nvSpPr>
          <p:cNvPr id="3" name="Rectangle 2"/>
          <p:cNvSpPr/>
          <p:nvPr/>
        </p:nvSpPr>
        <p:spPr>
          <a:xfrm>
            <a:off x="7169414" y="9276178"/>
            <a:ext cx="8209279" cy="43772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JuliaDiffEq</a:t>
            </a:r>
            <a:r>
              <a:rPr lang="en-US" sz="2000" dirty="0"/>
              <a:t>/</a:t>
            </a:r>
            <a:r>
              <a:rPr lang="en-US" sz="2000" dirty="0" err="1"/>
              <a:t>DifferentialEquations.jl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17942" y="1517783"/>
            <a:ext cx="12212818" cy="791806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600" dirty="0"/>
              <a:t>Methods:</a:t>
            </a:r>
          </a:p>
          <a:p>
            <a:endParaRPr lang="en-AU" sz="4600" dirty="0"/>
          </a:p>
          <a:p>
            <a:r>
              <a:rPr lang="en-AU" sz="4600" dirty="0"/>
              <a:t>3. Compare Julia’s many available differential </a:t>
            </a:r>
            <a:br>
              <a:rPr lang="en-AU" sz="4600" dirty="0"/>
            </a:br>
            <a:r>
              <a:rPr lang="en-AU" sz="4600" dirty="0"/>
              <a:t>     equation solvers with Work-Precision diagrams</a:t>
            </a:r>
            <a:br>
              <a:rPr lang="en-AU" sz="4600" dirty="0"/>
            </a:br>
            <a:r>
              <a:rPr lang="en-AU" sz="4600" dirty="0"/>
              <a:t/>
            </a:r>
            <a:br>
              <a:rPr lang="en-AU" sz="4600" dirty="0"/>
            </a:br>
            <a:r>
              <a:rPr lang="en-AU" sz="4600" dirty="0"/>
              <a:t>     - from 2-11 areas</a:t>
            </a:r>
            <a:br>
              <a:rPr lang="en-AU" sz="4600" dirty="0"/>
            </a:br>
            <a:r>
              <a:rPr lang="en-AU" sz="4600" dirty="0"/>
              <a:t>     - i.e. from 4-2048 states (geographic ranges)</a:t>
            </a:r>
            <a:br>
              <a:rPr lang="en-AU" sz="4600" dirty="0"/>
            </a:br>
            <a:r>
              <a:rPr lang="en-AU" sz="4600" dirty="0"/>
              <a:t>     - i.e. systems of 8-4048 differential equations</a:t>
            </a:r>
          </a:p>
          <a:p>
            <a:r>
              <a:rPr lang="en-AU" sz="4600" dirty="0"/>
              <a:t/>
            </a:r>
            <a:br>
              <a:rPr lang="en-AU" sz="4600" dirty="0"/>
            </a:br>
            <a:endParaRPr lang="en-AU" sz="4600" dirty="0"/>
          </a:p>
          <a:p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204063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5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49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88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7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2103534"/>
            <a:ext cx="9593580" cy="3430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 dirty="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P</a:t>
            </a:r>
            <a:r>
              <a:rPr sz="4800" dirty="0">
                <a:latin typeface="Gill Sans"/>
                <a:cs typeface="Gill Sans"/>
              </a:rPr>
              <a:t>ut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geogr</a:t>
            </a:r>
            <a:r>
              <a:rPr sz="4800" spc="-7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ph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c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ranges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ps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800" b="1" spc="-5" dirty="0">
                <a:latin typeface="Gill Sans"/>
                <a:cs typeface="Gill Sans"/>
              </a:rPr>
              <a:t>3</a:t>
            </a:r>
            <a:r>
              <a:rPr sz="4800" b="1" spc="-15" dirty="0">
                <a:latin typeface="Gill Sans"/>
                <a:cs typeface="Gill Sans"/>
              </a:rPr>
              <a:t>.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spc="-30" dirty="0">
                <a:latin typeface="Gill Sans"/>
                <a:cs typeface="Gill Sans"/>
              </a:rPr>
              <a:t>Ass</a:t>
            </a:r>
            <a:r>
              <a:rPr sz="4800" b="1" spc="-5" dirty="0">
                <a:latin typeface="Gill Sans"/>
                <a:cs typeface="Gill Sans"/>
              </a:rPr>
              <a:t>um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om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spc="-5" dirty="0">
                <a:latin typeface="Gill Sans"/>
                <a:cs typeface="Gill Sans"/>
              </a:rPr>
              <a:t>oc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5" dirty="0">
                <a:latin typeface="Gill Sans"/>
                <a:cs typeface="Gill Sans"/>
              </a:rPr>
              <a:t>ss(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5" dirty="0">
                <a:latin typeface="Gill Sans"/>
                <a:cs typeface="Gill Sans"/>
              </a:rPr>
              <a:t>s)</a:t>
            </a:r>
            <a:endParaRPr sz="4800" dirty="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0" y="6294534"/>
            <a:ext cx="516191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dirty="0">
                <a:latin typeface="Gill Sans"/>
                <a:cs typeface="Gill Sans"/>
              </a:rPr>
              <a:t>4.</a:t>
            </a:r>
            <a:r>
              <a:rPr sz="4800" spc="-484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Conduct</a:t>
            </a:r>
            <a:r>
              <a:rPr sz="4800" spc="-5" dirty="0">
                <a:latin typeface="Gill Sans"/>
                <a:cs typeface="Gill Sans"/>
              </a:rPr>
              <a:t> i</a:t>
            </a:r>
            <a:r>
              <a:rPr sz="4800" dirty="0">
                <a:latin typeface="Gill Sans"/>
                <a:cs typeface="Gill Sans"/>
              </a:rPr>
              <a:t>n</a:t>
            </a:r>
            <a:r>
              <a:rPr sz="4800" spc="-50" dirty="0">
                <a:latin typeface="Gill Sans"/>
                <a:cs typeface="Gill Sans"/>
              </a:rPr>
              <a:t>f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r</a:t>
            </a:r>
            <a:r>
              <a:rPr sz="4800" spc="-25" dirty="0">
                <a:latin typeface="Gill Sans"/>
                <a:cs typeface="Gill Sans"/>
              </a:rPr>
              <a:t>ence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6569" y="6825557"/>
            <a:ext cx="2044169" cy="2565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70914" y="6776092"/>
            <a:ext cx="2031132" cy="2798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18300" y="6386434"/>
            <a:ext cx="6997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latin typeface="Gill Sans"/>
                <a:cs typeface="Gill Sans"/>
              </a:rPr>
              <a:t>DEC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5658" y="6830448"/>
            <a:ext cx="2031067" cy="25420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28100" y="6386434"/>
            <a:ext cx="8528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latin typeface="Gill Sans"/>
                <a:cs typeface="Gill Sans"/>
              </a:rPr>
              <a:t>DI</a:t>
            </a:r>
            <a:r>
              <a:rPr sz="2400" b="1" spc="-195" dirty="0">
                <a:latin typeface="Gill Sans"/>
                <a:cs typeface="Gill Sans"/>
              </a:rPr>
              <a:t>V</a:t>
            </a:r>
            <a:r>
              <a:rPr sz="2400" b="1" dirty="0">
                <a:latin typeface="Gill Sans"/>
                <a:cs typeface="Gill Sans"/>
              </a:rPr>
              <a:t>A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45800" y="6399134"/>
            <a:ext cx="13525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latin typeface="Gill Sans"/>
                <a:cs typeface="Gill Sans"/>
              </a:rPr>
              <a:t>BayA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</a:t>
            </a:r>
            <a:r>
              <a:rPr sz="2400" b="1" spc="-15" dirty="0">
                <a:latin typeface="Gill Sans"/>
                <a:cs typeface="Gill Sans"/>
              </a:rPr>
              <a:t>a</a:t>
            </a:r>
            <a:endParaRPr sz="24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6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6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770361" y="1444977"/>
            <a:ext cx="9548632" cy="8098749"/>
            <a:chOff x="4954045" y="1735629"/>
            <a:chExt cx="3608328" cy="3415869"/>
          </a:xfrm>
        </p:grpSpPr>
        <p:grpSp>
          <p:nvGrpSpPr>
            <p:cNvPr id="19" name="Group 18"/>
            <p:cNvGrpSpPr/>
            <p:nvPr/>
          </p:nvGrpSpPr>
          <p:grpSpPr>
            <a:xfrm>
              <a:off x="4954045" y="1735629"/>
              <a:ext cx="3608328" cy="3415869"/>
              <a:chOff x="4954045" y="1735629"/>
              <a:chExt cx="3608328" cy="341586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xmlns="" id="{2A831950-A355-B146-AE1D-22C20255A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4045" y="1735629"/>
                <a:ext cx="3432800" cy="341586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258E03E0-6E36-8B4F-992C-1663801F0A4B}"/>
                  </a:ext>
                </a:extLst>
              </p:cNvPr>
              <p:cNvSpPr/>
              <p:nvPr/>
            </p:nvSpPr>
            <p:spPr>
              <a:xfrm>
                <a:off x="7521880" y="1850122"/>
                <a:ext cx="444708" cy="351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588000" y="3405188"/>
                <a:ext cx="357188" cy="2143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575ED67-2B17-5F41-B9DE-133489CFCDF0}"/>
                  </a:ext>
                </a:extLst>
              </p:cNvPr>
              <p:cNvSpPr/>
              <p:nvPr/>
            </p:nvSpPr>
            <p:spPr>
              <a:xfrm>
                <a:off x="7193859" y="1935122"/>
                <a:ext cx="1368514" cy="168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rgbClr val="FD715B"/>
                    </a:solidFill>
                  </a:rPr>
                  <a:t>?</a:t>
                </a:r>
                <a:r>
                  <a:rPr lang="en-US" sz="2000" dirty="0">
                    <a:solidFill>
                      <a:srgbClr val="FD715B"/>
                    </a:solidFill>
                  </a:rPr>
                  <a:t> (28 days &amp; counting)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575ED67-2B17-5F41-B9DE-133489CFCDF0}"/>
                </a:ext>
              </a:extLst>
            </p:cNvPr>
            <p:cNvSpPr/>
            <p:nvPr/>
          </p:nvSpPr>
          <p:spPr>
            <a:xfrm>
              <a:off x="7668800" y="2783187"/>
              <a:ext cx="780674" cy="168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15 min.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A7958265-3EE4-3344-B32E-98F5F3636672}"/>
              </a:ext>
            </a:extLst>
          </p:cNvPr>
          <p:cNvSpPr/>
          <p:nvPr/>
        </p:nvSpPr>
        <p:spPr>
          <a:xfrm>
            <a:off x="3919479" y="1682028"/>
            <a:ext cx="2211226" cy="6727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t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Preliminary data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9078" y="279231"/>
            <a:ext cx="6126741" cy="74413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000" dirty="0"/>
              <a:t>How far could we push this?</a:t>
            </a:r>
          </a:p>
        </p:txBody>
      </p:sp>
    </p:spTree>
    <p:extLst>
      <p:ext uri="{BB962C8B-B14F-4D97-AF65-F5344CB8AC3E}">
        <p14:creationId xmlns:p14="http://schemas.microsoft.com/office/powerpoint/2010/main" val="107494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600" dirty="0">
                <a:latin typeface="Cambria"/>
                <a:cs typeface="Cambria"/>
              </a:rPr>
              <a:t>Serial vs. Parallel - speeding up SSE calculations</a:t>
            </a:r>
            <a:endParaRPr lang="en-US" sz="4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D7D01FA-72B4-9C40-93BA-2FBEDAB6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7" y="1513958"/>
            <a:ext cx="12654844" cy="61296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2720172" y="2444871"/>
            <a:ext cx="9787469" cy="3800036"/>
            <a:chOff x="1801814" y="1558786"/>
            <a:chExt cx="6881814" cy="2671900"/>
          </a:xfrm>
        </p:grpSpPr>
        <p:sp>
          <p:nvSpPr>
            <p:cNvPr id="9" name="Rectangle 8"/>
            <p:cNvSpPr/>
            <p:nvPr/>
          </p:nvSpPr>
          <p:spPr>
            <a:xfrm>
              <a:off x="3537148" y="3527005"/>
              <a:ext cx="3683497" cy="313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300" b="1" dirty="0">
                  <a:solidFill>
                    <a:srgbClr val="FF0000"/>
                  </a:solidFill>
                </a:rPr>
                <a:t>Calculations on branches, serial on 1 core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 rot="16200000">
              <a:off x="5060158" y="607216"/>
              <a:ext cx="365126" cy="688181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8816" y="2526128"/>
              <a:ext cx="3229532" cy="313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300" b="1" dirty="0">
                  <a:solidFill>
                    <a:srgbClr val="0000FF"/>
                  </a:solidFill>
                </a:rPr>
                <a:t>Calculations on branches, in parallel</a:t>
              </a:r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1823690" y="1558786"/>
              <a:ext cx="365126" cy="2306773"/>
            </a:xfrm>
            <a:prstGeom prst="rightBrac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691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600" dirty="0">
                <a:latin typeface="Cambria"/>
                <a:cs typeface="Cambria"/>
              </a:rPr>
              <a:t>Future work: add </a:t>
            </a:r>
            <a:r>
              <a:rPr lang="en-US" sz="4600" dirty="0" err="1">
                <a:latin typeface="Cambria"/>
                <a:cs typeface="Cambria"/>
              </a:rPr>
              <a:t>Louca</a:t>
            </a:r>
            <a:r>
              <a:rPr lang="en-US" sz="4600" dirty="0">
                <a:latin typeface="Cambria"/>
                <a:cs typeface="Cambria"/>
              </a:rPr>
              <a:t>-Pennell method</a:t>
            </a:r>
            <a:endParaRPr lang="en-US" sz="4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775"/>
            <a:ext cx="9403659" cy="57096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693" y="2700733"/>
            <a:ext cx="6527108" cy="70528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4387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300" i="1" dirty="0">
                <a:latin typeface="Cambria"/>
                <a:cs typeface="Cambria"/>
              </a:rPr>
              <a:t>BioGeoJulia</a:t>
            </a:r>
            <a:r>
              <a:rPr lang="en-US" sz="4300" dirty="0">
                <a:latin typeface="Cambria"/>
                <a:cs typeface="Cambria"/>
              </a:rPr>
              <a:t>: complexifying biogeography</a:t>
            </a:r>
            <a:endParaRPr lang="en-US" sz="4300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990650" y="1319590"/>
            <a:ext cx="6743216" cy="958258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of model features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77" y="2425402"/>
            <a:ext cx="7113240" cy="607894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266028" y="2425400"/>
            <a:ext cx="699224" cy="60789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965252" y="2425399"/>
            <a:ext cx="792732" cy="60789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11301321" y="3076971"/>
            <a:ext cx="1839706" cy="831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300" dirty="0"/>
              <a:t>This Proposal</a:t>
            </a:r>
            <a:br>
              <a:rPr lang="en-US" sz="2300" dirty="0"/>
            </a:br>
            <a:r>
              <a:rPr lang="en-US" sz="2300" dirty="0"/>
              <a:t>(</a:t>
            </a:r>
            <a:r>
              <a:rPr lang="en-US" sz="2300" i="1" dirty="0"/>
              <a:t>BioGeoJulia</a:t>
            </a:r>
            <a:r>
              <a:rPr lang="en-US" sz="2300" dirty="0"/>
              <a:t>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757986" y="2425399"/>
            <a:ext cx="1194113" cy="6078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xmlns="" id="{DD7292D3-56F9-C64C-957A-ABFD37D0B7F5}"/>
              </a:ext>
            </a:extLst>
          </p:cNvPr>
          <p:cNvSpPr txBox="1">
            <a:spLocks/>
          </p:cNvSpPr>
          <p:nvPr/>
        </p:nvSpPr>
        <p:spPr>
          <a:xfrm>
            <a:off x="99025" y="1928783"/>
            <a:ext cx="5118738" cy="1646564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Integrate </a:t>
            </a:r>
            <a:r>
              <a:rPr lang="en-US" sz="3400" i="1" dirty="0"/>
              <a:t>BioGeoJulia </a:t>
            </a:r>
            <a:r>
              <a:rPr lang="en-US" sz="3400" dirty="0"/>
              <a:t>with </a:t>
            </a:r>
            <a:r>
              <a:rPr lang="en-US" sz="3400" i="1" dirty="0"/>
              <a:t>GPlates</a:t>
            </a:r>
            <a:r>
              <a:rPr lang="en-US" sz="3400" dirty="0"/>
              <a:t> for continuous palaeogeography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DF67363-8ABC-7640-811D-FC6007983A11}"/>
              </a:ext>
            </a:extLst>
          </p:cNvPr>
          <p:cNvGrpSpPr/>
          <p:nvPr/>
        </p:nvGrpSpPr>
        <p:grpSpPr>
          <a:xfrm>
            <a:off x="-156932" y="3732506"/>
            <a:ext cx="5820230" cy="3380036"/>
            <a:chOff x="4907718" y="2691713"/>
            <a:chExt cx="4092349" cy="2376588"/>
          </a:xfrm>
        </p:grpSpPr>
        <p:pic>
          <p:nvPicPr>
            <p:cNvPr id="34" name="Picture 33" descr="Muller_Zahirovic_2018_Zealandia_thickness.gif">
              <a:extLst>
                <a:ext uri="{FF2B5EF4-FFF2-40B4-BE49-F238E27FC236}">
                  <a16:creationId xmlns:a16="http://schemas.microsoft.com/office/drawing/2014/main" xmlns="" id="{0483E8C4-9990-CE41-B9AF-E7B5C9865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239" y="2992853"/>
              <a:ext cx="3986828" cy="184390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6636BFAD-A937-4147-AB5C-77D3A2952908}"/>
                </a:ext>
              </a:extLst>
            </p:cNvPr>
            <p:cNvSpPr/>
            <p:nvPr/>
          </p:nvSpPr>
          <p:spPr>
            <a:xfrm>
              <a:off x="4907718" y="4786974"/>
              <a:ext cx="4092349" cy="281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Müller, Sahirovic et al. (2018), U. Sydney "Modelling and visualising distributed crustal deformation of Australia and Zealandia using </a:t>
              </a:r>
              <a:r>
                <a:rPr lang="en-US" sz="1000" i="1" dirty="0">
                  <a:solidFill>
                    <a:schemeClr val="bg1">
                      <a:lumMod val="65000"/>
                    </a:schemeClr>
                  </a:solidFill>
                </a:rPr>
                <a:t>GPlates 2.0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." https://www.youtube.com/watch?v=iKkCIdZ6oaE 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4D73703-33B7-1F40-AB14-3535010217F0}"/>
                </a:ext>
              </a:extLst>
            </p:cNvPr>
            <p:cNvSpPr/>
            <p:nvPr/>
          </p:nvSpPr>
          <p:spPr>
            <a:xfrm>
              <a:off x="5202392" y="2691713"/>
              <a:ext cx="3531034" cy="2813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/>
                <a:t>GPlates</a:t>
              </a:r>
              <a:r>
                <a:rPr lang="en-US" sz="2000" dirty="0"/>
                <a:t> animation: Zealandia crustal thickness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0AA8CCE-D385-284C-8035-33360B37F24F}"/>
              </a:ext>
            </a:extLst>
          </p:cNvPr>
          <p:cNvGrpSpPr/>
          <p:nvPr/>
        </p:nvGrpSpPr>
        <p:grpSpPr>
          <a:xfrm>
            <a:off x="262160" y="7150161"/>
            <a:ext cx="5654009" cy="2461907"/>
            <a:chOff x="5202392" y="5094751"/>
            <a:chExt cx="3975475" cy="1731028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6A70D5CB-98CC-DE4D-AD81-DE08FC25A058}"/>
                </a:ext>
              </a:extLst>
            </p:cNvPr>
            <p:cNvSpPr/>
            <p:nvPr/>
          </p:nvSpPr>
          <p:spPr>
            <a:xfrm>
              <a:off x="5202392" y="5532332"/>
              <a:ext cx="2146656" cy="12490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BioGeoJulia</a:t>
              </a:r>
              <a:r>
                <a:rPr lang="en-US" dirty="0">
                  <a:solidFill>
                    <a:schemeClr val="tx1"/>
                  </a:solidFill>
                </a:rPr>
                <a:t>: extract &amp;  use continuous estimates of areas, distances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xmlns="" id="{5F2A387A-EA9B-E848-B466-F3B7846BC6D5}"/>
                </a:ext>
              </a:extLst>
            </p:cNvPr>
            <p:cNvSpPr/>
            <p:nvPr/>
          </p:nvSpPr>
          <p:spPr>
            <a:xfrm rot="5400000">
              <a:off x="6048114" y="5153339"/>
              <a:ext cx="390585" cy="2734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3BC82B85-E20F-1A46-870D-B4060C51B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" t="27400" r="32145" b="7034"/>
            <a:stretch/>
          </p:blipFill>
          <p:spPr>
            <a:xfrm>
              <a:off x="7704669" y="5309121"/>
              <a:ext cx="1256309" cy="121386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060BB1DC-264E-4A47-BD5E-CAC00F29BA55}"/>
                </a:ext>
              </a:extLst>
            </p:cNvPr>
            <p:cNvSpPr/>
            <p:nvPr/>
          </p:nvSpPr>
          <p:spPr>
            <a:xfrm>
              <a:off x="7506691" y="6457890"/>
              <a:ext cx="1671176" cy="3678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Sabin Zahirovic, </a:t>
              </a:r>
              <a:r>
                <a:rPr lang="en-US" sz="1400" i="1" dirty="0"/>
                <a:t>GPlates </a:t>
              </a:r>
              <a:r>
                <a:rPr lang="en-US" sz="1400" dirty="0"/>
                <a:t>coauthor, U. Sydney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26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24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300" i="1" dirty="0">
                <a:latin typeface="Cambria"/>
                <a:cs typeface="Cambria"/>
              </a:rPr>
              <a:t>BioGeoJulia</a:t>
            </a:r>
            <a:r>
              <a:rPr lang="en-US" sz="4300" dirty="0">
                <a:latin typeface="Cambria"/>
                <a:cs typeface="Cambria"/>
              </a:rPr>
              <a:t>: complexifying biogeography</a:t>
            </a:r>
            <a:endParaRPr lang="en-US" sz="4300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990650" y="1319590"/>
            <a:ext cx="6743216" cy="958258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of model features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77" y="2425402"/>
            <a:ext cx="7113240" cy="607894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0965252" y="2425399"/>
            <a:ext cx="792732" cy="60789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11301321" y="3076971"/>
            <a:ext cx="1839706" cy="831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300" dirty="0"/>
              <a:t>This Proposal</a:t>
            </a:r>
            <a:br>
              <a:rPr lang="en-US" sz="2300" dirty="0"/>
            </a:br>
            <a:r>
              <a:rPr lang="en-US" sz="2300" dirty="0"/>
              <a:t>(</a:t>
            </a:r>
            <a:r>
              <a:rPr lang="en-US" sz="2300" i="1" dirty="0"/>
              <a:t>BioGeoJulia</a:t>
            </a:r>
            <a:r>
              <a:rPr lang="en-US" sz="2300" dirty="0"/>
              <a:t>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757986" y="2425399"/>
            <a:ext cx="1194113" cy="6078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xmlns="" id="{DD7292D3-56F9-C64C-957A-ABFD37D0B7F5}"/>
              </a:ext>
            </a:extLst>
          </p:cNvPr>
          <p:cNvSpPr txBox="1">
            <a:spLocks/>
          </p:cNvSpPr>
          <p:nvPr/>
        </p:nvSpPr>
        <p:spPr>
          <a:xfrm>
            <a:off x="99025" y="1928783"/>
            <a:ext cx="5118738" cy="1646564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Integrate </a:t>
            </a:r>
            <a:r>
              <a:rPr lang="en-US" sz="3400" i="1" dirty="0"/>
              <a:t>BioGeoJulia </a:t>
            </a:r>
            <a:r>
              <a:rPr lang="en-US" sz="3400" dirty="0"/>
              <a:t>with </a:t>
            </a:r>
            <a:r>
              <a:rPr lang="en-US" sz="3400" i="1" dirty="0"/>
              <a:t>GPlates</a:t>
            </a:r>
            <a:r>
              <a:rPr lang="en-US" sz="3400" dirty="0"/>
              <a:t> for continuous palaeogeography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DF67363-8ABC-7640-811D-FC6007983A11}"/>
              </a:ext>
            </a:extLst>
          </p:cNvPr>
          <p:cNvGrpSpPr/>
          <p:nvPr/>
        </p:nvGrpSpPr>
        <p:grpSpPr>
          <a:xfrm>
            <a:off x="-156932" y="3732506"/>
            <a:ext cx="5820230" cy="3380036"/>
            <a:chOff x="4907718" y="2691713"/>
            <a:chExt cx="4092349" cy="2376588"/>
          </a:xfrm>
        </p:grpSpPr>
        <p:pic>
          <p:nvPicPr>
            <p:cNvPr id="34" name="Picture 33" descr="Muller_Zahirovic_2018_Zealandia_thickness.gif">
              <a:extLst>
                <a:ext uri="{FF2B5EF4-FFF2-40B4-BE49-F238E27FC236}">
                  <a16:creationId xmlns:a16="http://schemas.microsoft.com/office/drawing/2014/main" xmlns="" id="{0483E8C4-9990-CE41-B9AF-E7B5C9865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239" y="2992853"/>
              <a:ext cx="3986828" cy="184390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6636BFAD-A937-4147-AB5C-77D3A2952908}"/>
                </a:ext>
              </a:extLst>
            </p:cNvPr>
            <p:cNvSpPr/>
            <p:nvPr/>
          </p:nvSpPr>
          <p:spPr>
            <a:xfrm>
              <a:off x="4907718" y="4786974"/>
              <a:ext cx="4092349" cy="281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Müller, Sahirovic et al. (2018), U. Sydney "Modelling and visualising distributed crustal deformation of Australia and Zealandia using </a:t>
              </a:r>
              <a:r>
                <a:rPr lang="en-US" sz="1000" i="1" dirty="0">
                  <a:solidFill>
                    <a:schemeClr val="bg1">
                      <a:lumMod val="65000"/>
                    </a:schemeClr>
                  </a:solidFill>
                </a:rPr>
                <a:t>GPlates 2.0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." https://www.youtube.com/watch?v=iKkCIdZ6oaE 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4D73703-33B7-1F40-AB14-3535010217F0}"/>
                </a:ext>
              </a:extLst>
            </p:cNvPr>
            <p:cNvSpPr/>
            <p:nvPr/>
          </p:nvSpPr>
          <p:spPr>
            <a:xfrm>
              <a:off x="5202392" y="2691713"/>
              <a:ext cx="3531034" cy="2813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/>
                <a:t>GPlates</a:t>
              </a:r>
              <a:r>
                <a:rPr lang="en-US" sz="2000" dirty="0"/>
                <a:t> animation: Zealandia crustal thickness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0AA8CCE-D385-284C-8035-33360B37F24F}"/>
              </a:ext>
            </a:extLst>
          </p:cNvPr>
          <p:cNvGrpSpPr/>
          <p:nvPr/>
        </p:nvGrpSpPr>
        <p:grpSpPr>
          <a:xfrm>
            <a:off x="262160" y="7150161"/>
            <a:ext cx="5654009" cy="2461907"/>
            <a:chOff x="5202392" y="5094751"/>
            <a:chExt cx="3975475" cy="1731028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6A70D5CB-98CC-DE4D-AD81-DE08FC25A058}"/>
                </a:ext>
              </a:extLst>
            </p:cNvPr>
            <p:cNvSpPr/>
            <p:nvPr/>
          </p:nvSpPr>
          <p:spPr>
            <a:xfrm>
              <a:off x="5202392" y="5532332"/>
              <a:ext cx="2146656" cy="12490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BioGeoJulia</a:t>
              </a:r>
              <a:r>
                <a:rPr lang="en-US" dirty="0">
                  <a:solidFill>
                    <a:schemeClr val="tx1"/>
                  </a:solidFill>
                </a:rPr>
                <a:t>: extract &amp;  use continuous estimates of areas, distances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xmlns="" id="{5F2A387A-EA9B-E848-B466-F3B7846BC6D5}"/>
                </a:ext>
              </a:extLst>
            </p:cNvPr>
            <p:cNvSpPr/>
            <p:nvPr/>
          </p:nvSpPr>
          <p:spPr>
            <a:xfrm rot="5400000">
              <a:off x="6048114" y="5153339"/>
              <a:ext cx="390585" cy="2734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3BC82B85-E20F-1A46-870D-B4060C51B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" t="27400" r="32145" b="7034"/>
            <a:stretch/>
          </p:blipFill>
          <p:spPr>
            <a:xfrm>
              <a:off x="7704669" y="5309121"/>
              <a:ext cx="1256309" cy="121386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060BB1DC-264E-4A47-BD5E-CAC00F29BA55}"/>
                </a:ext>
              </a:extLst>
            </p:cNvPr>
            <p:cNvSpPr/>
            <p:nvPr/>
          </p:nvSpPr>
          <p:spPr>
            <a:xfrm>
              <a:off x="7506691" y="6457890"/>
              <a:ext cx="1671176" cy="3678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Sabin Zahirovic, </a:t>
              </a:r>
              <a:r>
                <a:rPr lang="en-US" sz="1400" i="1" dirty="0"/>
                <a:t>GPlates </a:t>
              </a:r>
              <a:r>
                <a:rPr lang="en-US" sz="1400" dirty="0"/>
                <a:t>coauthor, U. Sydney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911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 animBg="1"/>
      <p:bldP spid="24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300" i="1" dirty="0">
                <a:latin typeface="Cambria"/>
                <a:cs typeface="Cambria"/>
              </a:rPr>
              <a:t>BioGeoJulia</a:t>
            </a:r>
            <a:r>
              <a:rPr lang="en-US" sz="4300" dirty="0">
                <a:latin typeface="Cambria"/>
                <a:cs typeface="Cambria"/>
              </a:rPr>
              <a:t>: complexifying biogeography</a:t>
            </a:r>
            <a:endParaRPr lang="en-US" sz="4300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990650" y="1319590"/>
            <a:ext cx="6743216" cy="958258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of model features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77" y="2425402"/>
            <a:ext cx="7113240" cy="607894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2" name="Rectangle 1"/>
          <p:cNvSpPr/>
          <p:nvPr/>
        </p:nvSpPr>
        <p:spPr>
          <a:xfrm rot="16200000">
            <a:off x="11301321" y="3076971"/>
            <a:ext cx="1839706" cy="831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300" dirty="0"/>
              <a:t>This Proposal</a:t>
            </a:r>
            <a:br>
              <a:rPr lang="en-US" sz="2300" dirty="0"/>
            </a:br>
            <a:r>
              <a:rPr lang="en-US" sz="2300" dirty="0"/>
              <a:t>(</a:t>
            </a:r>
            <a:r>
              <a:rPr lang="en-US" sz="2300" i="1" dirty="0"/>
              <a:t>BioGeoJulia</a:t>
            </a:r>
            <a:r>
              <a:rPr lang="en-US" sz="2300" dirty="0"/>
              <a:t>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757986" y="2425399"/>
            <a:ext cx="1194113" cy="60789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xmlns="" id="{DD7292D3-56F9-C64C-957A-ABFD37D0B7F5}"/>
              </a:ext>
            </a:extLst>
          </p:cNvPr>
          <p:cNvSpPr txBox="1">
            <a:spLocks/>
          </p:cNvSpPr>
          <p:nvPr/>
        </p:nvSpPr>
        <p:spPr>
          <a:xfrm>
            <a:off x="99025" y="1928783"/>
            <a:ext cx="5118738" cy="1646564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Integrate </a:t>
            </a:r>
            <a:r>
              <a:rPr lang="en-US" sz="3400" i="1" dirty="0"/>
              <a:t>BioGeoJulia </a:t>
            </a:r>
            <a:r>
              <a:rPr lang="en-US" sz="3400" dirty="0"/>
              <a:t>with </a:t>
            </a:r>
            <a:r>
              <a:rPr lang="en-US" sz="3400" i="1" dirty="0"/>
              <a:t>GPlates</a:t>
            </a:r>
            <a:r>
              <a:rPr lang="en-US" sz="3400" dirty="0"/>
              <a:t> for continuous palaeogeography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DF67363-8ABC-7640-811D-FC6007983A11}"/>
              </a:ext>
            </a:extLst>
          </p:cNvPr>
          <p:cNvGrpSpPr/>
          <p:nvPr/>
        </p:nvGrpSpPr>
        <p:grpSpPr>
          <a:xfrm>
            <a:off x="-156932" y="3732506"/>
            <a:ext cx="5820230" cy="3380036"/>
            <a:chOff x="4907718" y="2691713"/>
            <a:chExt cx="4092349" cy="2376588"/>
          </a:xfrm>
        </p:grpSpPr>
        <p:pic>
          <p:nvPicPr>
            <p:cNvPr id="34" name="Picture 33" descr="Muller_Zahirovic_2018_Zealandia_thickness.gif">
              <a:extLst>
                <a:ext uri="{FF2B5EF4-FFF2-40B4-BE49-F238E27FC236}">
                  <a16:creationId xmlns:a16="http://schemas.microsoft.com/office/drawing/2014/main" xmlns="" id="{0483E8C4-9990-CE41-B9AF-E7B5C9865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239" y="2992853"/>
              <a:ext cx="3986828" cy="184390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6636BFAD-A937-4147-AB5C-77D3A2952908}"/>
                </a:ext>
              </a:extLst>
            </p:cNvPr>
            <p:cNvSpPr/>
            <p:nvPr/>
          </p:nvSpPr>
          <p:spPr>
            <a:xfrm>
              <a:off x="4907718" y="4786974"/>
              <a:ext cx="4092349" cy="281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Müller, Sahirovic et al. (2018), U. Sydney "Modelling and visualising distributed crustal deformation of Australia and Zealandia using </a:t>
              </a:r>
              <a:r>
                <a:rPr lang="en-US" sz="1000" i="1" dirty="0">
                  <a:solidFill>
                    <a:schemeClr val="bg1">
                      <a:lumMod val="65000"/>
                    </a:schemeClr>
                  </a:solidFill>
                </a:rPr>
                <a:t>GPlates 2.0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." https://www.youtube.com/watch?v=iKkCIdZ6oaE 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4D73703-33B7-1F40-AB14-3535010217F0}"/>
                </a:ext>
              </a:extLst>
            </p:cNvPr>
            <p:cNvSpPr/>
            <p:nvPr/>
          </p:nvSpPr>
          <p:spPr>
            <a:xfrm>
              <a:off x="5202392" y="2691713"/>
              <a:ext cx="3531034" cy="2813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/>
                <a:t>GPlates</a:t>
              </a:r>
              <a:r>
                <a:rPr lang="en-US" sz="2000" dirty="0"/>
                <a:t> animation: Zealandia crustal thickness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0AA8CCE-D385-284C-8035-33360B37F24F}"/>
              </a:ext>
            </a:extLst>
          </p:cNvPr>
          <p:cNvGrpSpPr/>
          <p:nvPr/>
        </p:nvGrpSpPr>
        <p:grpSpPr>
          <a:xfrm>
            <a:off x="262160" y="7150161"/>
            <a:ext cx="5654009" cy="2461907"/>
            <a:chOff x="5202392" y="5094751"/>
            <a:chExt cx="3975475" cy="1731028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6A70D5CB-98CC-DE4D-AD81-DE08FC25A058}"/>
                </a:ext>
              </a:extLst>
            </p:cNvPr>
            <p:cNvSpPr/>
            <p:nvPr/>
          </p:nvSpPr>
          <p:spPr>
            <a:xfrm>
              <a:off x="5202392" y="5532332"/>
              <a:ext cx="2146656" cy="12490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BioGeoJulia</a:t>
              </a:r>
              <a:r>
                <a:rPr lang="en-US" dirty="0">
                  <a:solidFill>
                    <a:schemeClr val="tx1"/>
                  </a:solidFill>
                </a:rPr>
                <a:t>: extract &amp;  use continuous estimates of areas, distances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xmlns="" id="{5F2A387A-EA9B-E848-B466-F3B7846BC6D5}"/>
                </a:ext>
              </a:extLst>
            </p:cNvPr>
            <p:cNvSpPr/>
            <p:nvPr/>
          </p:nvSpPr>
          <p:spPr>
            <a:xfrm rot="5400000">
              <a:off x="6048114" y="5153339"/>
              <a:ext cx="390585" cy="2734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3BC82B85-E20F-1A46-870D-B4060C51B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" t="27400" r="32145" b="7034"/>
            <a:stretch/>
          </p:blipFill>
          <p:spPr>
            <a:xfrm>
              <a:off x="7704669" y="5309121"/>
              <a:ext cx="1256309" cy="121386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060BB1DC-264E-4A47-BD5E-CAC00F29BA55}"/>
                </a:ext>
              </a:extLst>
            </p:cNvPr>
            <p:cNvSpPr/>
            <p:nvPr/>
          </p:nvSpPr>
          <p:spPr>
            <a:xfrm>
              <a:off x="7506691" y="6457890"/>
              <a:ext cx="1671176" cy="3678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Sabin Zahirovic, </a:t>
              </a:r>
              <a:r>
                <a:rPr lang="en-US" sz="1400" i="1" dirty="0"/>
                <a:t>GPlates </a:t>
              </a:r>
              <a:r>
                <a:rPr lang="en-US" sz="1400" dirty="0"/>
                <a:t>coauthor, U. Sydney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809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3DCAB766-9EDF-CA4C-BD81-A6563F19C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868" y="6888066"/>
            <a:ext cx="2560284" cy="126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0070C0"/>
                </a:solidFill>
                <a:latin typeface="+mj-lt"/>
              </a:rPr>
              <a:t>Data</a:t>
            </a:r>
          </a:p>
          <a:p>
            <a:pPr algn="ctr"/>
            <a:r>
              <a:rPr lang="en-NZ" sz="2800" b="1" dirty="0">
                <a:solidFill>
                  <a:srgbClr val="0070C0"/>
                </a:solidFill>
                <a:latin typeface="+mj-lt"/>
              </a:rPr>
              <a:t>(observations)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2E8FC1ED-F9A8-6D4C-A825-387BB7DE0101}"/>
              </a:ext>
            </a:extLst>
          </p:cNvPr>
          <p:cNvSpPr/>
          <p:nvPr/>
        </p:nvSpPr>
        <p:spPr>
          <a:xfrm>
            <a:off x="4856704" y="4739495"/>
            <a:ext cx="3686810" cy="1734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400" dirty="0"/>
              <a:t>Probabilistic model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xmlns="" id="{E6F4EA43-D174-DE45-B2A1-E7561B6759B7}"/>
              </a:ext>
            </a:extLst>
          </p:cNvPr>
          <p:cNvSpPr/>
          <p:nvPr/>
        </p:nvSpPr>
        <p:spPr>
          <a:xfrm rot="13457578" flipV="1">
            <a:off x="4927940" y="6490724"/>
            <a:ext cx="3544341" cy="3592415"/>
          </a:xfrm>
          <a:prstGeom prst="arc">
            <a:avLst/>
          </a:prstGeom>
          <a:ln w="4127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xmlns="" id="{215D978F-710D-C640-A8F1-EEE3A8C10AA7}"/>
              </a:ext>
            </a:extLst>
          </p:cNvPr>
          <p:cNvSpPr/>
          <p:nvPr/>
        </p:nvSpPr>
        <p:spPr>
          <a:xfrm rot="13457578" flipH="1">
            <a:off x="4854944" y="1171818"/>
            <a:ext cx="3544341" cy="3592415"/>
          </a:xfrm>
          <a:prstGeom prst="arc">
            <a:avLst/>
          </a:prstGeom>
          <a:ln w="412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xmlns="" id="{EF274A63-51CC-6E4D-8965-4155078E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474" y="6888066"/>
            <a:ext cx="5137983" cy="126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0070C0"/>
                </a:solidFill>
                <a:latin typeface="+mj-lt"/>
              </a:rPr>
              <a:t>Parameters</a:t>
            </a:r>
            <a:r>
              <a:rPr lang="en-NZ" sz="2800" b="1" dirty="0">
                <a:solidFill>
                  <a:srgbClr val="0070C0"/>
                </a:solidFill>
                <a:latin typeface="+mj-lt"/>
              </a:rPr>
              <a:t/>
            </a:r>
            <a:br>
              <a:rPr lang="en-NZ" sz="2800" b="1" dirty="0">
                <a:solidFill>
                  <a:srgbClr val="0070C0"/>
                </a:solidFill>
                <a:latin typeface="+mj-lt"/>
              </a:rPr>
            </a:br>
            <a:r>
              <a:rPr lang="en-NZ" sz="2800" b="1" dirty="0">
                <a:solidFill>
                  <a:srgbClr val="0070C0"/>
                </a:solidFill>
                <a:latin typeface="+mj-lt"/>
              </a:rPr>
              <a:t>(mean, standard deviation, etc.)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BF4F2A73-F14D-FD47-831E-17BC9934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474" y="3593639"/>
            <a:ext cx="5137983" cy="83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FF0000"/>
                </a:solidFill>
                <a:latin typeface="+mj-lt"/>
              </a:rPr>
              <a:t>Parameters</a:t>
            </a:r>
            <a:endParaRPr lang="en-NZ" sz="2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xmlns="" id="{B84F4950-787F-B346-B1BC-7DBF3053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531" y="6698103"/>
            <a:ext cx="2969930" cy="4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23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“Inference”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xmlns="" id="{4414218A-C32E-244D-B26C-2112BDA86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5527" y="3353422"/>
            <a:ext cx="4916733" cy="154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FF0000"/>
                </a:solidFill>
                <a:latin typeface="+mj-lt"/>
              </a:rPr>
              <a:t>Simulated/</a:t>
            </a:r>
            <a:br>
              <a:rPr lang="en-NZ" sz="4600" b="1" dirty="0">
                <a:solidFill>
                  <a:srgbClr val="FF0000"/>
                </a:solidFill>
                <a:latin typeface="+mj-lt"/>
              </a:rPr>
            </a:br>
            <a:r>
              <a:rPr lang="en-NZ" sz="4600" b="1" dirty="0">
                <a:solidFill>
                  <a:srgbClr val="FF0000"/>
                </a:solidFill>
                <a:latin typeface="+mj-lt"/>
              </a:rPr>
              <a:t>Predicted Data</a:t>
            </a:r>
            <a:endParaRPr lang="en-NZ" sz="2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xmlns="" id="{BDFBC864-A9CF-344B-B96A-AAD70CD0F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144" y="3777486"/>
            <a:ext cx="2969930" cy="83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23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“Simulation” or Prediction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336AB0C-4352-914C-A8E7-48CFC6D3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48" y="330941"/>
            <a:ext cx="12458135" cy="80245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Review: Models, parameters, and data</a:t>
            </a:r>
          </a:p>
        </p:txBody>
      </p:sp>
    </p:spTree>
    <p:extLst>
      <p:ext uri="{BB962C8B-B14F-4D97-AF65-F5344CB8AC3E}">
        <p14:creationId xmlns:p14="http://schemas.microsoft.com/office/powerpoint/2010/main" val="2499931443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300" i="1" dirty="0">
                <a:latin typeface="Cambria"/>
                <a:cs typeface="Cambria"/>
              </a:rPr>
              <a:t>BioGeoJulia</a:t>
            </a:r>
            <a:r>
              <a:rPr lang="en-US" sz="4300" dirty="0">
                <a:latin typeface="Cambria"/>
                <a:cs typeface="Cambria"/>
              </a:rPr>
              <a:t>: complexifying biogeography</a:t>
            </a:r>
            <a:endParaRPr lang="en-US" sz="4300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990650" y="1319590"/>
            <a:ext cx="6743216" cy="958258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of model features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77" y="2425402"/>
            <a:ext cx="7113240" cy="6078940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2" name="Rectangle 1"/>
          <p:cNvSpPr/>
          <p:nvPr/>
        </p:nvSpPr>
        <p:spPr>
          <a:xfrm rot="16200000">
            <a:off x="11301321" y="3076971"/>
            <a:ext cx="1839706" cy="831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300" dirty="0"/>
              <a:t>This Proposal</a:t>
            </a:r>
            <a:br>
              <a:rPr lang="en-US" sz="2300" dirty="0"/>
            </a:br>
            <a:r>
              <a:rPr lang="en-US" sz="2300" dirty="0"/>
              <a:t>(</a:t>
            </a:r>
            <a:r>
              <a:rPr lang="en-US" sz="2300" i="1" dirty="0"/>
              <a:t>BioGeoJulia</a:t>
            </a:r>
            <a:r>
              <a:rPr lang="en-US" sz="2300" dirty="0"/>
              <a:t>) 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xmlns="" id="{DD7292D3-56F9-C64C-957A-ABFD37D0B7F5}"/>
              </a:ext>
            </a:extLst>
          </p:cNvPr>
          <p:cNvSpPr txBox="1">
            <a:spLocks/>
          </p:cNvSpPr>
          <p:nvPr/>
        </p:nvSpPr>
        <p:spPr>
          <a:xfrm>
            <a:off x="99025" y="1928783"/>
            <a:ext cx="5118738" cy="1646564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Integrate </a:t>
            </a:r>
            <a:r>
              <a:rPr lang="en-US" sz="3400" i="1" dirty="0"/>
              <a:t>BioGeoJulia </a:t>
            </a:r>
            <a:r>
              <a:rPr lang="en-US" sz="3400" dirty="0"/>
              <a:t>with </a:t>
            </a:r>
            <a:r>
              <a:rPr lang="en-US" sz="3400" i="1" dirty="0"/>
              <a:t>GPlates</a:t>
            </a:r>
            <a:r>
              <a:rPr lang="en-US" sz="3400" dirty="0"/>
              <a:t> for continuous palaeogeography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DF67363-8ABC-7640-811D-FC6007983A11}"/>
              </a:ext>
            </a:extLst>
          </p:cNvPr>
          <p:cNvGrpSpPr/>
          <p:nvPr/>
        </p:nvGrpSpPr>
        <p:grpSpPr>
          <a:xfrm>
            <a:off x="-156932" y="3732506"/>
            <a:ext cx="5820230" cy="3380036"/>
            <a:chOff x="4907718" y="2691713"/>
            <a:chExt cx="4092349" cy="2376588"/>
          </a:xfrm>
        </p:grpSpPr>
        <p:pic>
          <p:nvPicPr>
            <p:cNvPr id="34" name="Picture 33" descr="Muller_Zahirovic_2018_Zealandia_thickness.gif">
              <a:extLst>
                <a:ext uri="{FF2B5EF4-FFF2-40B4-BE49-F238E27FC236}">
                  <a16:creationId xmlns:a16="http://schemas.microsoft.com/office/drawing/2014/main" xmlns="" id="{0483E8C4-9990-CE41-B9AF-E7B5C9865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239" y="2992853"/>
              <a:ext cx="3986828" cy="184390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6636BFAD-A937-4147-AB5C-77D3A2952908}"/>
                </a:ext>
              </a:extLst>
            </p:cNvPr>
            <p:cNvSpPr/>
            <p:nvPr/>
          </p:nvSpPr>
          <p:spPr>
            <a:xfrm>
              <a:off x="4907718" y="4786974"/>
              <a:ext cx="4092349" cy="281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Müller, Sahirovic et al. (2018), U. Sydney "Modelling and visualising distributed crustal deformation of Australia and Zealandia using </a:t>
              </a:r>
              <a:r>
                <a:rPr lang="en-US" sz="1000" i="1" dirty="0">
                  <a:solidFill>
                    <a:schemeClr val="bg1">
                      <a:lumMod val="65000"/>
                    </a:schemeClr>
                  </a:solidFill>
                </a:rPr>
                <a:t>GPlates 2.0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." https://www.youtube.com/watch?v=iKkCIdZ6oaE 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4D73703-33B7-1F40-AB14-3535010217F0}"/>
                </a:ext>
              </a:extLst>
            </p:cNvPr>
            <p:cNvSpPr/>
            <p:nvPr/>
          </p:nvSpPr>
          <p:spPr>
            <a:xfrm>
              <a:off x="5202392" y="2691713"/>
              <a:ext cx="3531034" cy="2813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/>
                <a:t>GPlates</a:t>
              </a:r>
              <a:r>
                <a:rPr lang="en-US" sz="2000" dirty="0"/>
                <a:t> animation: Zealandia crustal thickness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0AA8CCE-D385-284C-8035-33360B37F24F}"/>
              </a:ext>
            </a:extLst>
          </p:cNvPr>
          <p:cNvGrpSpPr/>
          <p:nvPr/>
        </p:nvGrpSpPr>
        <p:grpSpPr>
          <a:xfrm>
            <a:off x="262160" y="7150161"/>
            <a:ext cx="5654009" cy="2461907"/>
            <a:chOff x="5202392" y="5094751"/>
            <a:chExt cx="3975475" cy="1731028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6A70D5CB-98CC-DE4D-AD81-DE08FC25A058}"/>
                </a:ext>
              </a:extLst>
            </p:cNvPr>
            <p:cNvSpPr/>
            <p:nvPr/>
          </p:nvSpPr>
          <p:spPr>
            <a:xfrm>
              <a:off x="5202392" y="5532332"/>
              <a:ext cx="2146656" cy="12490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BioGeoJulia</a:t>
              </a:r>
              <a:r>
                <a:rPr lang="en-US" dirty="0">
                  <a:solidFill>
                    <a:schemeClr val="tx1"/>
                  </a:solidFill>
                </a:rPr>
                <a:t>: extract &amp;  use continuous estimates of areas, distances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xmlns="" id="{5F2A387A-EA9B-E848-B466-F3B7846BC6D5}"/>
                </a:ext>
              </a:extLst>
            </p:cNvPr>
            <p:cNvSpPr/>
            <p:nvPr/>
          </p:nvSpPr>
          <p:spPr>
            <a:xfrm rot="5400000">
              <a:off x="6048114" y="5153339"/>
              <a:ext cx="390585" cy="2734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3BC82B85-E20F-1A46-870D-B4060C51B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" t="27400" r="32145" b="7034"/>
            <a:stretch/>
          </p:blipFill>
          <p:spPr>
            <a:xfrm>
              <a:off x="7704669" y="5309121"/>
              <a:ext cx="1256309" cy="121386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060BB1DC-264E-4A47-BD5E-CAC00F29BA55}"/>
                </a:ext>
              </a:extLst>
            </p:cNvPr>
            <p:cNvSpPr/>
            <p:nvPr/>
          </p:nvSpPr>
          <p:spPr>
            <a:xfrm>
              <a:off x="7506691" y="6457890"/>
              <a:ext cx="1671176" cy="3678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Sabin Zahirovic, </a:t>
              </a:r>
              <a:r>
                <a:rPr lang="en-US" sz="1400" i="1" dirty="0"/>
                <a:t>GPlates </a:t>
              </a:r>
              <a:r>
                <a:rPr lang="en-US" sz="1400" dirty="0"/>
                <a:t>coauthor, U. Sydney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938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600" dirty="0"/>
              <a:t>Conclusions</a:t>
            </a:r>
          </a:p>
        </p:txBody>
      </p:sp>
      <p:sp>
        <p:nvSpPr>
          <p:cNvPr id="29" name="Title 6">
            <a:extLst>
              <a:ext uri="{FF2B5EF4-FFF2-40B4-BE49-F238E27FC236}">
                <a16:creationId xmlns:a16="http://schemas.microsoft.com/office/drawing/2014/main" xmlns="" id="{EB2679C8-DD82-2A48-B030-87536BD094FE}"/>
              </a:ext>
            </a:extLst>
          </p:cNvPr>
          <p:cNvSpPr txBox="1">
            <a:spLocks/>
          </p:cNvSpPr>
          <p:nvPr/>
        </p:nvSpPr>
        <p:spPr>
          <a:xfrm>
            <a:off x="350403" y="1380031"/>
            <a:ext cx="12119953" cy="8231050"/>
          </a:xfrm>
          <a:prstGeom prst="rect">
            <a:avLst/>
          </a:prstGeom>
        </p:spPr>
        <p:txBody>
          <a:bodyPr vert="horz" lIns="130046" tIns="65023" rIns="130046" bIns="65023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50230" indent="-650230" algn="l">
              <a:buAutoNum type="arabicPeriod"/>
            </a:pPr>
            <a:r>
              <a:rPr lang="en-US" sz="2800" dirty="0"/>
              <a:t>Large ClaSSE models will probably never be super-fast </a:t>
            </a:r>
            <a:r>
              <a:rPr lang="mr-IN" sz="2800" dirty="0"/>
              <a:t>–</a:t>
            </a:r>
            <a:r>
              <a:rPr lang="en-US" sz="2800" dirty="0"/>
              <a:t> but Julia versions should be fast enough for e.g. Maximum Likelihood</a:t>
            </a:r>
            <a:br>
              <a:rPr lang="en-US" sz="2800" dirty="0"/>
            </a:br>
            <a:endParaRPr lang="en-US" sz="2800" dirty="0"/>
          </a:p>
          <a:p>
            <a:pPr marL="650230" indent="-650230" algn="l">
              <a:buAutoNum type="arabicPeriod"/>
            </a:pPr>
            <a:r>
              <a:rPr lang="en-US" sz="2800" dirty="0"/>
              <a:t>The number of free parameters explodes to meaninglessness quickly.  So model (parametric) complexity has to be carefully controlled by carefully thinking about, and designing, meaningful models controlled by a small number of parameters (as in e.g. standard biogeography models)</a:t>
            </a:r>
            <a:br>
              <a:rPr lang="en-US" sz="2800" dirty="0"/>
            </a:br>
            <a:endParaRPr lang="en-US" sz="2800" dirty="0"/>
          </a:p>
          <a:p>
            <a:pPr marL="650230" indent="-650230" algn="l">
              <a:buAutoNum type="arabicPeriod"/>
            </a:pPr>
            <a:r>
              <a:rPr lang="en-US" sz="2800" dirty="0"/>
              <a:t>Julia’s </a:t>
            </a:r>
            <a:r>
              <a:rPr lang="en-US" sz="2800" dirty="0" err="1"/>
              <a:t>DifferentialEquations</a:t>
            </a:r>
            <a:r>
              <a:rPr lang="en-US" sz="2800" dirty="0"/>
              <a:t> solvers are </a:t>
            </a:r>
            <a:r>
              <a:rPr lang="en-US" sz="2800" i="1" dirty="0"/>
              <a:t>very</a:t>
            </a:r>
            <a:r>
              <a:rPr lang="en-US" sz="2800" dirty="0"/>
              <a:t> flexible, suggesting that more interesting models could be designed in this framework (regional carrying capacity, interpolating in the impact of external forcers</a:t>
            </a:r>
            <a:br>
              <a:rPr lang="en-US" sz="2800" dirty="0"/>
            </a:br>
            <a:r>
              <a:rPr lang="en-US" sz="2800" dirty="0"/>
              <a:t>like changing geography &amp; climate, etc.)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EC68A55-7BDE-7148-8A7A-BD0537DB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547" y="7986753"/>
            <a:ext cx="2631064" cy="17668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7296" y="8932870"/>
            <a:ext cx="5058817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Acknowledgements: Marsden grant no. 18-UOA-34 </a:t>
            </a:r>
          </a:p>
        </p:txBody>
      </p:sp>
    </p:spTree>
    <p:extLst>
      <p:ext uri="{BB962C8B-B14F-4D97-AF65-F5344CB8AC3E}">
        <p14:creationId xmlns:p14="http://schemas.microsoft.com/office/powerpoint/2010/main" val="1925297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00" y="1511300"/>
            <a:ext cx="8763000" cy="211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85165">
              <a:lnSpc>
                <a:spcPct val="102400"/>
              </a:lnSpc>
            </a:pPr>
            <a:r>
              <a:rPr sz="4800" spc="-405" dirty="0">
                <a:latin typeface="Calibri"/>
                <a:cs typeface="Calibri"/>
              </a:rPr>
              <a:t>“</a:t>
            </a:r>
            <a:r>
              <a:rPr sz="4800" spc="-30" dirty="0">
                <a:latin typeface="Calibri"/>
                <a:cs typeface="Calibri"/>
              </a:rPr>
              <a:t>A</a:t>
            </a:r>
            <a:r>
              <a:rPr sz="4800" dirty="0">
                <a:latin typeface="Calibri"/>
                <a:cs typeface="Calibri"/>
              </a:rPr>
              <a:t>ll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ls </a:t>
            </a:r>
            <a:r>
              <a:rPr sz="4800" spc="-25" dirty="0">
                <a:latin typeface="Calibri"/>
                <a:cs typeface="Calibri"/>
              </a:rPr>
              <a:t>a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40" dirty="0">
                <a:latin typeface="Calibri"/>
                <a:cs typeface="Calibri"/>
              </a:rPr>
              <a:t>w</a:t>
            </a:r>
            <a:r>
              <a:rPr sz="4800" spc="-100" dirty="0">
                <a:latin typeface="Calibri"/>
                <a:cs typeface="Calibri"/>
              </a:rPr>
              <a:t>r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</a:t>
            </a:r>
            <a:r>
              <a:rPr sz="4800" spc="25" dirty="0">
                <a:latin typeface="Calibri"/>
                <a:cs typeface="Calibri"/>
              </a:rPr>
              <a:t>g</a:t>
            </a:r>
            <a:r>
              <a:rPr sz="4800" spc="-15" dirty="0">
                <a:latin typeface="Calibri"/>
                <a:cs typeface="Calibri"/>
              </a:rPr>
              <a:t>,</a:t>
            </a:r>
            <a:r>
              <a:rPr sz="4800" dirty="0">
                <a:latin typeface="Calibri"/>
                <a:cs typeface="Calibri"/>
              </a:rPr>
              <a:t> bu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s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15" dirty="0">
                <a:latin typeface="Calibri"/>
                <a:cs typeface="Calibri"/>
              </a:rPr>
              <a:t>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ls </a:t>
            </a:r>
            <a:r>
              <a:rPr sz="4800" spc="-25" dirty="0">
                <a:latin typeface="Calibri"/>
                <a:cs typeface="Calibri"/>
              </a:rPr>
              <a:t>a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us</a:t>
            </a:r>
            <a:r>
              <a:rPr sz="4800" spc="-70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ful</a:t>
            </a:r>
            <a:r>
              <a:rPr sz="4800" spc="-355" dirty="0">
                <a:latin typeface="Calibri"/>
                <a:cs typeface="Calibri"/>
              </a:rPr>
              <a:t>.</a:t>
            </a:r>
            <a:r>
              <a:rPr sz="4800" dirty="0">
                <a:latin typeface="Calibri"/>
                <a:cs typeface="Calibri"/>
              </a:rPr>
              <a:t>”</a:t>
            </a:r>
            <a:endParaRPr sz="4800">
              <a:latin typeface="Calibri"/>
              <a:cs typeface="Calibri"/>
            </a:endParaRPr>
          </a:p>
          <a:p>
            <a:pPr marL="5397500">
              <a:lnSpc>
                <a:spcPct val="100000"/>
              </a:lnSpc>
              <a:spcBef>
                <a:spcPts val="180"/>
              </a:spcBef>
            </a:pPr>
            <a:r>
              <a:rPr sz="4800" spc="-5" dirty="0">
                <a:latin typeface="Calibri"/>
                <a:cs typeface="Calibri"/>
              </a:rPr>
              <a:t>-</a:t>
            </a:r>
            <a:r>
              <a:rPr sz="4800" dirty="0">
                <a:latin typeface="Calibri"/>
                <a:cs typeface="Calibri"/>
              </a:rPr>
              <a:t>- </a:t>
            </a:r>
            <a:r>
              <a:rPr sz="4800" spc="-35" dirty="0">
                <a:latin typeface="Calibri"/>
                <a:cs typeface="Calibri"/>
              </a:rPr>
              <a:t>G</a:t>
            </a:r>
            <a:r>
              <a:rPr sz="4800" spc="-30" dirty="0">
                <a:latin typeface="Calibri"/>
                <a:cs typeface="Calibri"/>
              </a:rPr>
              <a:t>eo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70" dirty="0">
                <a:latin typeface="Calibri"/>
                <a:cs typeface="Calibri"/>
              </a:rPr>
              <a:t>g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B</a:t>
            </a:r>
            <a:r>
              <a:rPr sz="4800" spc="-9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x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00" y="342900"/>
            <a:ext cx="35687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0" dirty="0">
                <a:latin typeface="Calibri"/>
                <a:cs typeface="Calibri"/>
              </a:rPr>
              <a:t>Cau</a:t>
            </a:r>
            <a:r>
              <a:rPr lang="en-US" sz="4800" b="1" spc="170" dirty="0">
                <a:latin typeface="Calibri"/>
                <a:cs typeface="Calibri"/>
              </a:rPr>
              <a:t>ti</a:t>
            </a:r>
            <a:r>
              <a:rPr sz="4800" b="1" spc="170" dirty="0">
                <a:latin typeface="Calibri"/>
                <a:cs typeface="Calibri"/>
              </a:rPr>
              <a:t>o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spc="-20" dirty="0">
                <a:latin typeface="Calibri"/>
                <a:cs typeface="Calibri"/>
              </a:rPr>
              <a:t>s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71000" y="0"/>
            <a:ext cx="3632200" cy="5107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2300" y="6400800"/>
            <a:ext cx="10722610" cy="226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00"/>
              </a:lnSpc>
            </a:pPr>
            <a:r>
              <a:rPr sz="4800" spc="-15" dirty="0">
                <a:latin typeface="Calibri"/>
                <a:cs typeface="Calibri"/>
              </a:rPr>
              <a:t>I s</a:t>
            </a:r>
            <a:r>
              <a:rPr sz="4800" spc="-90" dirty="0">
                <a:latin typeface="Calibri"/>
                <a:cs typeface="Calibri"/>
              </a:rPr>
              <a:t>a</a:t>
            </a:r>
            <a:r>
              <a:rPr sz="4800" spc="-30" dirty="0">
                <a:latin typeface="Calibri"/>
                <a:cs typeface="Calibri"/>
              </a:rPr>
              <a:t>y</a:t>
            </a:r>
            <a:r>
              <a:rPr sz="4800" spc="-15" dirty="0">
                <a:latin typeface="Calibri"/>
                <a:cs typeface="Calibri"/>
              </a:rPr>
              <a:t>: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80" dirty="0">
                <a:latin typeface="Calibri"/>
                <a:cs typeface="Calibri"/>
              </a:rPr>
              <a:t>w</a:t>
            </a:r>
            <a:r>
              <a:rPr sz="4800" spc="-20" dirty="0">
                <a:latin typeface="Calibri"/>
                <a:cs typeface="Calibri"/>
              </a:rPr>
              <a:t>e’</a:t>
            </a:r>
            <a:r>
              <a:rPr sz="4800" dirty="0">
                <a:latin typeface="Calibri"/>
                <a:cs typeface="Calibri"/>
              </a:rPr>
              <a:t>ll n</a:t>
            </a:r>
            <a:r>
              <a:rPr sz="4800" spc="-50" dirty="0">
                <a:latin typeface="Calibri"/>
                <a:cs typeface="Calibri"/>
              </a:rPr>
              <a:t>e</a:t>
            </a:r>
            <a:r>
              <a:rPr sz="4800" spc="-75" dirty="0">
                <a:latin typeface="Calibri"/>
                <a:cs typeface="Calibri"/>
              </a:rPr>
              <a:t>v</a:t>
            </a:r>
            <a:r>
              <a:rPr sz="4800" spc="-25" dirty="0">
                <a:latin typeface="Calibri"/>
                <a:cs typeface="Calibri"/>
              </a:rPr>
              <a:t>er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25" dirty="0">
                <a:latin typeface="Calibri"/>
                <a:cs typeface="Calibri"/>
              </a:rPr>
              <a:t>k</a:t>
            </a:r>
            <a:r>
              <a:rPr sz="4800" dirty="0">
                <a:latin typeface="Calibri"/>
                <a:cs typeface="Calibri"/>
              </a:rPr>
              <a:t>n</a:t>
            </a:r>
            <a:r>
              <a:rPr sz="4800" spc="-20" dirty="0">
                <a:latin typeface="Calibri"/>
                <a:cs typeface="Calibri"/>
              </a:rPr>
              <a:t>o</a:t>
            </a:r>
            <a:r>
              <a:rPr sz="4800" spc="-35" dirty="0">
                <a:latin typeface="Calibri"/>
                <a:cs typeface="Calibri"/>
              </a:rPr>
              <a:t>w</a:t>
            </a:r>
            <a:r>
              <a:rPr sz="4800" dirty="0">
                <a:latin typeface="Calibri"/>
                <a:cs typeface="Calibri"/>
              </a:rPr>
              <a:t> th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us</a:t>
            </a:r>
            <a:r>
              <a:rPr sz="4800" spc="-70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fuln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ss /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dirty="0">
                <a:latin typeface="Calibri"/>
                <a:cs typeface="Calibri"/>
              </a:rPr>
              <a:t>isl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adin</a:t>
            </a:r>
            <a:r>
              <a:rPr sz="4800" spc="-25" dirty="0">
                <a:latin typeface="Calibri"/>
                <a:cs typeface="Calibri"/>
              </a:rPr>
              <a:t>g</a:t>
            </a:r>
            <a:r>
              <a:rPr sz="4800" dirty="0">
                <a:latin typeface="Calibri"/>
                <a:cs typeface="Calibri"/>
              </a:rPr>
              <a:t> quali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s unl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ss </a:t>
            </a:r>
            <a:r>
              <a:rPr sz="4800" spc="-80" dirty="0">
                <a:latin typeface="Calibri"/>
                <a:cs typeface="Calibri"/>
              </a:rPr>
              <a:t>w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do 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80" dirty="0">
                <a:latin typeface="Calibri"/>
                <a:cs typeface="Calibri"/>
              </a:rPr>
              <a:t>t</a:t>
            </a:r>
            <a:r>
              <a:rPr sz="4800" spc="-45" dirty="0">
                <a:latin typeface="Calibri"/>
                <a:cs typeface="Calibri"/>
              </a:rPr>
              <a:t>a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6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al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 </a:t>
            </a:r>
            <a:r>
              <a:rPr sz="4800" spc="-65" dirty="0">
                <a:latin typeface="Calibri"/>
                <a:cs typeface="Calibri"/>
              </a:rPr>
              <a:t>c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dirty="0">
                <a:latin typeface="Calibri"/>
                <a:cs typeface="Calibri"/>
              </a:rPr>
              <a:t>p</a:t>
            </a:r>
            <a:r>
              <a:rPr sz="4800" spc="-25" dirty="0">
                <a:latin typeface="Calibri"/>
                <a:cs typeface="Calibri"/>
              </a:rPr>
              <a:t>ar</a:t>
            </a:r>
            <a:r>
              <a:rPr sz="4800" dirty="0">
                <a:latin typeface="Calibri"/>
                <a:cs typeface="Calibri"/>
              </a:rPr>
              <a:t>is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4300" y="4983094"/>
            <a:ext cx="1872614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99"/>
              </a:lnSpc>
            </a:pPr>
            <a:r>
              <a:rPr sz="1900" spc="-15" dirty="0">
                <a:latin typeface="Helvetica"/>
                <a:cs typeface="Helvetica"/>
              </a:rPr>
              <a:t>George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spc="-10" dirty="0">
                <a:latin typeface="Helvetica"/>
                <a:cs typeface="Helvetica"/>
              </a:rPr>
              <a:t>E.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spc="-260" dirty="0">
                <a:latin typeface="Helvetica"/>
                <a:cs typeface="Helvetica"/>
              </a:rPr>
              <a:t>P</a:t>
            </a:r>
            <a:r>
              <a:rPr sz="1900" spc="-10" dirty="0">
                <a:latin typeface="Helvetica"/>
                <a:cs typeface="Helvetica"/>
              </a:rPr>
              <a:t>.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dirty="0">
                <a:latin typeface="Helvetica"/>
                <a:cs typeface="Helvetica"/>
              </a:rPr>
              <a:t>Box (1919-2013)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00" y="1511300"/>
            <a:ext cx="8763000" cy="211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85165">
              <a:lnSpc>
                <a:spcPct val="102400"/>
              </a:lnSpc>
            </a:pPr>
            <a:r>
              <a:rPr sz="4800" spc="-405" dirty="0">
                <a:latin typeface="Calibri"/>
                <a:cs typeface="Calibri"/>
              </a:rPr>
              <a:t>“</a:t>
            </a:r>
            <a:r>
              <a:rPr sz="4800" spc="-30" dirty="0">
                <a:latin typeface="Calibri"/>
                <a:cs typeface="Calibri"/>
              </a:rPr>
              <a:t>A</a:t>
            </a:r>
            <a:r>
              <a:rPr sz="4800" dirty="0">
                <a:latin typeface="Calibri"/>
                <a:cs typeface="Calibri"/>
              </a:rPr>
              <a:t>ll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ls </a:t>
            </a:r>
            <a:r>
              <a:rPr sz="4800" spc="-25" dirty="0">
                <a:latin typeface="Calibri"/>
                <a:cs typeface="Calibri"/>
              </a:rPr>
              <a:t>a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40" dirty="0">
                <a:latin typeface="Calibri"/>
                <a:cs typeface="Calibri"/>
              </a:rPr>
              <a:t>w</a:t>
            </a:r>
            <a:r>
              <a:rPr sz="4800" spc="-100" dirty="0">
                <a:latin typeface="Calibri"/>
                <a:cs typeface="Calibri"/>
              </a:rPr>
              <a:t>r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</a:t>
            </a:r>
            <a:r>
              <a:rPr sz="4800" spc="25" dirty="0">
                <a:latin typeface="Calibri"/>
                <a:cs typeface="Calibri"/>
              </a:rPr>
              <a:t>g</a:t>
            </a:r>
            <a:r>
              <a:rPr sz="4800" spc="-15" dirty="0">
                <a:latin typeface="Calibri"/>
                <a:cs typeface="Calibri"/>
              </a:rPr>
              <a:t>,</a:t>
            </a:r>
            <a:r>
              <a:rPr sz="4800" dirty="0">
                <a:latin typeface="Calibri"/>
                <a:cs typeface="Calibri"/>
              </a:rPr>
              <a:t> bu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s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15" dirty="0">
                <a:latin typeface="Calibri"/>
                <a:cs typeface="Calibri"/>
              </a:rPr>
              <a:t>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ls </a:t>
            </a:r>
            <a:r>
              <a:rPr sz="4800" spc="-25" dirty="0">
                <a:latin typeface="Calibri"/>
                <a:cs typeface="Calibri"/>
              </a:rPr>
              <a:t>a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us</a:t>
            </a:r>
            <a:r>
              <a:rPr sz="4800" spc="-70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ful</a:t>
            </a:r>
            <a:r>
              <a:rPr sz="4800" spc="-355" dirty="0">
                <a:latin typeface="Calibri"/>
                <a:cs typeface="Calibri"/>
              </a:rPr>
              <a:t>.</a:t>
            </a:r>
            <a:r>
              <a:rPr sz="4800" dirty="0">
                <a:latin typeface="Calibri"/>
                <a:cs typeface="Calibri"/>
              </a:rPr>
              <a:t>”</a:t>
            </a:r>
            <a:endParaRPr sz="4800">
              <a:latin typeface="Calibri"/>
              <a:cs typeface="Calibri"/>
            </a:endParaRPr>
          </a:p>
          <a:p>
            <a:pPr marL="5397500">
              <a:lnSpc>
                <a:spcPct val="100000"/>
              </a:lnSpc>
              <a:spcBef>
                <a:spcPts val="180"/>
              </a:spcBef>
            </a:pPr>
            <a:r>
              <a:rPr sz="4800" spc="-5" dirty="0">
                <a:latin typeface="Calibri"/>
                <a:cs typeface="Calibri"/>
              </a:rPr>
              <a:t>-</a:t>
            </a:r>
            <a:r>
              <a:rPr sz="4800" dirty="0">
                <a:latin typeface="Calibri"/>
                <a:cs typeface="Calibri"/>
              </a:rPr>
              <a:t>- </a:t>
            </a:r>
            <a:r>
              <a:rPr sz="4800" spc="-35" dirty="0">
                <a:latin typeface="Calibri"/>
                <a:cs typeface="Calibri"/>
              </a:rPr>
              <a:t>G</a:t>
            </a:r>
            <a:r>
              <a:rPr sz="4800" spc="-30" dirty="0">
                <a:latin typeface="Calibri"/>
                <a:cs typeface="Calibri"/>
              </a:rPr>
              <a:t>eo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70" dirty="0">
                <a:latin typeface="Calibri"/>
                <a:cs typeface="Calibri"/>
              </a:rPr>
              <a:t>g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B</a:t>
            </a:r>
            <a:r>
              <a:rPr sz="4800" spc="-9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x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00" y="342900"/>
            <a:ext cx="31115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0" dirty="0">
                <a:latin typeface="Calibri"/>
                <a:cs typeface="Calibri"/>
              </a:rPr>
              <a:t>Cau</a:t>
            </a:r>
            <a:r>
              <a:rPr lang="en-US" sz="4800" b="1" spc="170" dirty="0">
                <a:latin typeface="Calibri"/>
                <a:cs typeface="Calibri"/>
              </a:rPr>
              <a:t>ti</a:t>
            </a:r>
            <a:r>
              <a:rPr sz="4800" b="1" spc="170" dirty="0">
                <a:latin typeface="Calibri"/>
                <a:cs typeface="Calibri"/>
              </a:rPr>
              <a:t>o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spc="-20" dirty="0">
                <a:latin typeface="Calibri"/>
                <a:cs typeface="Calibri"/>
              </a:rPr>
              <a:t>s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71000" y="0"/>
            <a:ext cx="3632200" cy="5107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2300" y="4983094"/>
            <a:ext cx="12066905" cy="3989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64700" marR="547370">
              <a:lnSpc>
                <a:spcPct val="100899"/>
              </a:lnSpc>
            </a:pPr>
            <a:r>
              <a:rPr sz="1900" spc="-15" dirty="0">
                <a:latin typeface="Helvetica"/>
                <a:cs typeface="Helvetica"/>
              </a:rPr>
              <a:t>George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spc="-10" dirty="0">
                <a:latin typeface="Helvetica"/>
                <a:cs typeface="Helvetica"/>
              </a:rPr>
              <a:t>E.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spc="-260" dirty="0">
                <a:latin typeface="Helvetica"/>
                <a:cs typeface="Helvetica"/>
              </a:rPr>
              <a:t>P</a:t>
            </a:r>
            <a:r>
              <a:rPr sz="1900" spc="-10" dirty="0">
                <a:latin typeface="Helvetica"/>
                <a:cs typeface="Helvetica"/>
              </a:rPr>
              <a:t>.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dirty="0">
                <a:latin typeface="Helvetica"/>
                <a:cs typeface="Helvetica"/>
              </a:rPr>
              <a:t>Box (1919-2013)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Cu</a:t>
            </a:r>
            <a:r>
              <a:rPr sz="4800" spc="-25" dirty="0">
                <a:latin typeface="Calibri"/>
                <a:cs typeface="Calibri"/>
              </a:rPr>
              <a:t>r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45" dirty="0">
                <a:latin typeface="Calibri"/>
                <a:cs typeface="Calibri"/>
              </a:rPr>
              <a:t>n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25" dirty="0">
                <a:latin typeface="Calibri"/>
                <a:cs typeface="Calibri"/>
              </a:rPr>
              <a:t>g</a:t>
            </a:r>
            <a:r>
              <a:rPr sz="4800" spc="-120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a</a:t>
            </a:r>
            <a:r>
              <a:rPr sz="4800" spc="-45" dirty="0">
                <a:latin typeface="Calibri"/>
                <a:cs typeface="Calibri"/>
              </a:rPr>
              <a:t>n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p</a:t>
            </a:r>
            <a:r>
              <a:rPr sz="4800" spc="-100" dirty="0">
                <a:latin typeface="Calibri"/>
                <a:cs typeface="Calibri"/>
              </a:rPr>
              <a:t>r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p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sals </a:t>
            </a:r>
            <a:r>
              <a:rPr sz="4800" spc="-70" dirty="0">
                <a:latin typeface="Calibri"/>
                <a:cs typeface="Calibri"/>
              </a:rPr>
              <a:t>t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15" dirty="0">
                <a:latin typeface="Calibri"/>
                <a:cs typeface="Calibri"/>
              </a:rPr>
              <a:t>:</a:t>
            </a:r>
            <a:endParaRPr sz="4800" dirty="0">
              <a:latin typeface="Calibri"/>
              <a:cs typeface="Calibri"/>
            </a:endParaRPr>
          </a:p>
          <a:p>
            <a:pPr marL="863600" indent="-850900">
              <a:lnSpc>
                <a:spcPct val="100000"/>
              </a:lnSpc>
              <a:spcBef>
                <a:spcPts val="140"/>
              </a:spcBef>
              <a:buFont typeface="Calibri"/>
              <a:buAutoNum type="arabicPeriod"/>
              <a:tabLst>
                <a:tab pos="863600" algn="l"/>
              </a:tabLst>
            </a:pPr>
            <a:r>
              <a:rPr sz="4800" dirty="0">
                <a:latin typeface="Calibri"/>
                <a:cs typeface="Calibri"/>
              </a:rPr>
              <a:t>In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lud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lin</a:t>
            </a:r>
            <a:r>
              <a:rPr sz="4800" spc="-25" dirty="0">
                <a:latin typeface="Calibri"/>
                <a:cs typeface="Calibri"/>
              </a:rPr>
              <a:t>ea</a:t>
            </a:r>
            <a:r>
              <a:rPr sz="4800" spc="-65" dirty="0">
                <a:latin typeface="Calibri"/>
                <a:cs typeface="Calibri"/>
              </a:rPr>
              <a:t>g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100" dirty="0">
                <a:latin typeface="Calibri"/>
                <a:cs typeface="Calibri"/>
              </a:rPr>
              <a:t>e</a:t>
            </a:r>
            <a:r>
              <a:rPr sz="4800" spc="10" dirty="0">
                <a:latin typeface="Calibri"/>
                <a:cs typeface="Calibri"/>
              </a:rPr>
              <a:t>x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dirty="0">
                <a:latin typeface="Calibri"/>
                <a:cs typeface="Calibri"/>
              </a:rPr>
              <a:t>n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</a:t>
            </a:r>
          </a:p>
          <a:p>
            <a:pPr marL="863600" indent="-850900">
              <a:lnSpc>
                <a:spcPct val="100000"/>
              </a:lnSpc>
              <a:spcBef>
                <a:spcPts val="140"/>
              </a:spcBef>
              <a:buFont typeface="Calibri"/>
              <a:buAutoNum type="arabicPeriod"/>
              <a:tabLst>
                <a:tab pos="863600" algn="l"/>
              </a:tabLst>
            </a:pPr>
            <a:r>
              <a:rPr sz="4800" dirty="0">
                <a:latin typeface="Calibri"/>
                <a:cs typeface="Calibri"/>
              </a:rPr>
              <a:t>In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lud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i="1" spc="-25" dirty="0">
                <a:latin typeface="Calibri"/>
                <a:cs typeface="Calibri"/>
              </a:rPr>
              <a:t>GPl</a:t>
            </a:r>
            <a:r>
              <a:rPr sz="4800" i="1" spc="-5" dirty="0">
                <a:latin typeface="Calibri"/>
                <a:cs typeface="Calibri"/>
              </a:rPr>
              <a:t>a</a:t>
            </a:r>
            <a:r>
              <a:rPr sz="4800" i="1" spc="-55" dirty="0">
                <a:latin typeface="Calibri"/>
                <a:cs typeface="Calibri"/>
              </a:rPr>
              <a:t>t</a:t>
            </a:r>
            <a:r>
              <a:rPr sz="4800" i="1" spc="-25" dirty="0">
                <a:latin typeface="Calibri"/>
                <a:cs typeface="Calibri"/>
              </a:rPr>
              <a:t>es</a:t>
            </a:r>
            <a:r>
              <a:rPr sz="4800" i="1" spc="-5" dirty="0">
                <a:latin typeface="Calibri"/>
                <a:cs typeface="Calibri"/>
              </a:rPr>
              <a:t> </a:t>
            </a:r>
            <a:r>
              <a:rPr sz="4800" spc="-5" dirty="0">
                <a:latin typeface="Calibri"/>
                <a:cs typeface="Calibri"/>
              </a:rPr>
              <a:t>(open-sou</a:t>
            </a:r>
            <a:r>
              <a:rPr sz="4800" spc="-70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ce</a:t>
            </a:r>
            <a:r>
              <a:rPr sz="4800" spc="-5" dirty="0">
                <a:latin typeface="Calibri"/>
                <a:cs typeface="Calibri"/>
              </a:rPr>
              <a:t> pl</a:t>
            </a:r>
            <a:r>
              <a:rPr sz="4800" spc="-45" dirty="0">
                <a:latin typeface="Calibri"/>
                <a:cs typeface="Calibri"/>
              </a:rPr>
              <a:t>a</a:t>
            </a:r>
            <a:r>
              <a:rPr sz="4800" spc="-75" dirty="0">
                <a:latin typeface="Calibri"/>
                <a:cs typeface="Calibri"/>
              </a:rPr>
              <a:t>t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spc="-75" dirty="0">
                <a:latin typeface="Calibri"/>
                <a:cs typeface="Calibri"/>
              </a:rPr>
              <a:t>t</a:t>
            </a:r>
            <a:r>
              <a:rPr sz="4800" spc="-30" dirty="0">
                <a:latin typeface="Calibri"/>
                <a:cs typeface="Calibri"/>
              </a:rPr>
              <a:t>e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sz="4800" spc="-70" dirty="0">
                <a:latin typeface="Calibri"/>
                <a:cs typeface="Calibri"/>
              </a:rPr>
              <a:t>t</a:t>
            </a:r>
            <a:r>
              <a:rPr sz="4800" spc="-5" dirty="0">
                <a:latin typeface="Calibri"/>
                <a:cs typeface="Calibri"/>
              </a:rPr>
              <a:t>onics)</a:t>
            </a:r>
            <a:endParaRPr sz="4800" dirty="0">
              <a:latin typeface="Calibri"/>
              <a:cs typeface="Calibri"/>
            </a:endParaRPr>
          </a:p>
          <a:p>
            <a:pPr marL="863600" indent="-850900">
              <a:lnSpc>
                <a:spcPct val="100000"/>
              </a:lnSpc>
              <a:spcBef>
                <a:spcPts val="140"/>
              </a:spcBef>
              <a:buFont typeface="Calibri"/>
              <a:buAutoNum type="arabicPeriod"/>
              <a:tabLst>
                <a:tab pos="863600" algn="l"/>
              </a:tabLst>
            </a:pPr>
            <a:r>
              <a:rPr sz="4800" spc="-5" dirty="0">
                <a:latin typeface="Calibri"/>
                <a:cs typeface="Calibri"/>
              </a:rPr>
              <a:t>D</a:t>
            </a:r>
            <a:r>
              <a:rPr sz="4800" dirty="0">
                <a:latin typeface="Calibri"/>
                <a:cs typeface="Calibri"/>
              </a:rPr>
              <a:t>o </a:t>
            </a:r>
            <a:r>
              <a:rPr sz="4800" spc="-6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al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ul</a:t>
            </a:r>
            <a:r>
              <a:rPr sz="4800" spc="-45" dirty="0">
                <a:latin typeface="Calibri"/>
                <a:cs typeface="Calibri"/>
              </a:rPr>
              <a:t>a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ns in 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as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nabl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25" dirty="0">
                <a:latin typeface="Calibri"/>
                <a:cs typeface="Calibri"/>
              </a:rPr>
              <a:t>e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" y="330200"/>
            <a:ext cx="12482830" cy="9545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0" dirty="0">
                <a:latin typeface="Calibri"/>
                <a:cs typeface="Calibri"/>
              </a:rPr>
              <a:t>Summa</a:t>
            </a:r>
            <a:r>
              <a:rPr sz="4800" b="1" spc="2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y</a:t>
            </a:r>
            <a:endParaRPr sz="4800" dirty="0">
              <a:latin typeface="Calibri"/>
              <a:cs typeface="Calibri"/>
            </a:endParaRPr>
          </a:p>
          <a:p>
            <a:pPr marL="779780" marR="2049780" indent="-551180">
              <a:lnSpc>
                <a:spcPct val="102400"/>
              </a:lnSpc>
              <a:spcBef>
                <a:spcPts val="3300"/>
              </a:spcBef>
              <a:buFont typeface="Calibri"/>
              <a:buAutoNum type="arabicPeriod"/>
              <a:tabLst>
                <a:tab pos="829310" algn="l"/>
                <a:tab pos="4311015" algn="l"/>
              </a:tabLst>
            </a:pPr>
            <a:r>
              <a:rPr sz="4800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 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h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i</a:t>
            </a:r>
            <a:r>
              <a:rPr sz="4800" spc="-25" dirty="0">
                <a:latin typeface="Calibri"/>
                <a:cs typeface="Calibri"/>
              </a:rPr>
              <a:t>ce</a:t>
            </a:r>
            <a:r>
              <a:rPr sz="4800" dirty="0">
                <a:latin typeface="Calibri"/>
                <a:cs typeface="Calibri"/>
              </a:rPr>
              <a:t>	</a:t>
            </a:r>
            <a:r>
              <a:rPr sz="4800" b="1" u="heavy" dirty="0">
                <a:latin typeface="Calibri"/>
                <a:cs typeface="Calibri"/>
              </a:rPr>
              <a:t>m</a:t>
            </a:r>
            <a:r>
              <a:rPr lang="en-US" sz="4800" b="1" u="heavy" spc="-45" dirty="0">
                <a:latin typeface="Calibri"/>
                <a:cs typeface="Calibri"/>
              </a:rPr>
              <a:t>atter</a:t>
            </a:r>
            <a:r>
              <a:rPr sz="4800" b="1" u="heavy" spc="-20" dirty="0">
                <a:latin typeface="Calibri"/>
                <a:cs typeface="Calibri"/>
              </a:rPr>
              <a:t>s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in hi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70" dirty="0">
                <a:latin typeface="Calibri"/>
                <a:cs typeface="Calibri"/>
              </a:rPr>
              <a:t>t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25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i</a:t>
            </a:r>
            <a:r>
              <a:rPr sz="4800" spc="-6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al bi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65" dirty="0">
                <a:latin typeface="Calibri"/>
                <a:cs typeface="Calibri"/>
              </a:rPr>
              <a:t>g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25" dirty="0">
                <a:latin typeface="Calibri"/>
                <a:cs typeface="Calibri"/>
              </a:rPr>
              <a:t>g</a:t>
            </a:r>
            <a:r>
              <a:rPr sz="4800" spc="-120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ap</a:t>
            </a:r>
            <a:r>
              <a:rPr sz="4800" spc="-90" dirty="0">
                <a:latin typeface="Calibri"/>
                <a:cs typeface="Calibri"/>
              </a:rPr>
              <a:t>h</a:t>
            </a:r>
            <a:r>
              <a:rPr sz="4800" spc="-30" dirty="0">
                <a:latin typeface="Calibri"/>
                <a:cs typeface="Calibri"/>
              </a:rPr>
              <a:t>y</a:t>
            </a:r>
            <a:r>
              <a:rPr sz="4800" spc="-20" dirty="0">
                <a:latin typeface="Calibri"/>
                <a:cs typeface="Calibri"/>
              </a:rPr>
              <a:t>!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225" dirty="0">
                <a:latin typeface="Calibri"/>
                <a:cs typeface="Calibri"/>
              </a:rPr>
              <a:t>W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sh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uld </a:t>
            </a:r>
            <a:r>
              <a:rPr sz="4800" b="1" u="heavy" spc="-20" dirty="0">
                <a:latin typeface="Calibri"/>
                <a:cs typeface="Calibri"/>
              </a:rPr>
              <a:t>al</a:t>
            </a:r>
            <a:r>
              <a:rPr sz="4800" b="1" u="heavy" spc="-90" dirty="0">
                <a:latin typeface="Calibri"/>
                <a:cs typeface="Calibri"/>
              </a:rPr>
              <a:t>w</a:t>
            </a:r>
            <a:r>
              <a:rPr sz="4800" b="1" u="heavy" spc="-114" dirty="0">
                <a:latin typeface="Calibri"/>
                <a:cs typeface="Calibri"/>
              </a:rPr>
              <a:t>a</a:t>
            </a:r>
            <a:r>
              <a:rPr sz="4800" b="1" u="heavy" spc="-55" dirty="0">
                <a:latin typeface="Calibri"/>
                <a:cs typeface="Calibri"/>
              </a:rPr>
              <a:t>y</a:t>
            </a:r>
            <a:r>
              <a:rPr sz="4800" b="1" u="heavy" spc="-20" dirty="0">
                <a:latin typeface="Calibri"/>
                <a:cs typeface="Calibri"/>
              </a:rPr>
              <a:t>s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do i</a:t>
            </a:r>
            <a:r>
              <a:rPr sz="4800" spc="-20" dirty="0">
                <a:latin typeface="Calibri"/>
                <a:cs typeface="Calibri"/>
              </a:rPr>
              <a:t>t!</a:t>
            </a:r>
            <a:endParaRPr sz="4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Font typeface="Calibri"/>
              <a:buAutoNum type="arabicPeriod"/>
            </a:pPr>
            <a:endParaRPr sz="5100" dirty="0">
              <a:latin typeface="Times New Roman"/>
              <a:cs typeface="Times New Roman"/>
            </a:endParaRPr>
          </a:p>
          <a:p>
            <a:pPr marL="779780" marR="754380" indent="-551180">
              <a:lnSpc>
                <a:spcPct val="102400"/>
              </a:lnSpc>
              <a:buFont typeface="Calibri"/>
              <a:buAutoNum type="arabicPeriod"/>
              <a:tabLst>
                <a:tab pos="829310" algn="l"/>
              </a:tabLst>
            </a:pPr>
            <a:r>
              <a:rPr sz="4800" spc="-5" dirty="0">
                <a:latin typeface="Calibri"/>
                <a:cs typeface="Calibri"/>
              </a:rPr>
              <a:t>D</a:t>
            </a:r>
            <a:r>
              <a:rPr sz="4800" dirty="0">
                <a:latin typeface="Calibri"/>
                <a:cs typeface="Calibri"/>
              </a:rPr>
              <a:t>i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8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an</a:t>
            </a:r>
            <a:r>
              <a:rPr sz="4800" spc="-25" dirty="0">
                <a:latin typeface="Calibri"/>
                <a:cs typeface="Calibri"/>
              </a:rPr>
              <a:t>ce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b="1" u="heavy" dirty="0">
                <a:latin typeface="Calibri"/>
                <a:cs typeface="Calibri"/>
              </a:rPr>
              <a:t>m</a:t>
            </a:r>
            <a:r>
              <a:rPr lang="en-US" sz="4800" b="1" u="heavy" spc="-45" dirty="0">
                <a:latin typeface="Calibri"/>
                <a:cs typeface="Calibri"/>
              </a:rPr>
              <a:t>atter</a:t>
            </a:r>
            <a:r>
              <a:rPr sz="4800" b="1" u="heavy" spc="-20" dirty="0">
                <a:latin typeface="Calibri"/>
                <a:cs typeface="Calibri"/>
              </a:rPr>
              <a:t>s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in hi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70" dirty="0">
                <a:latin typeface="Calibri"/>
                <a:cs typeface="Calibri"/>
              </a:rPr>
              <a:t>t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25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i</a:t>
            </a:r>
            <a:r>
              <a:rPr sz="4800" spc="-6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al bi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65" dirty="0">
                <a:latin typeface="Calibri"/>
                <a:cs typeface="Calibri"/>
              </a:rPr>
              <a:t>g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25" dirty="0">
                <a:latin typeface="Calibri"/>
                <a:cs typeface="Calibri"/>
              </a:rPr>
              <a:t>g</a:t>
            </a:r>
            <a:r>
              <a:rPr sz="4800" spc="-120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ap</a:t>
            </a:r>
            <a:r>
              <a:rPr sz="4800" spc="-90" dirty="0">
                <a:latin typeface="Calibri"/>
                <a:cs typeface="Calibri"/>
              </a:rPr>
              <a:t>h</a:t>
            </a:r>
            <a:r>
              <a:rPr sz="4800" spc="-30" dirty="0">
                <a:latin typeface="Calibri"/>
                <a:cs typeface="Calibri"/>
              </a:rPr>
              <a:t>y</a:t>
            </a:r>
            <a:r>
              <a:rPr sz="4800" spc="-20" dirty="0">
                <a:latin typeface="Calibri"/>
                <a:cs typeface="Calibri"/>
              </a:rPr>
              <a:t>!</a:t>
            </a:r>
            <a:r>
              <a:rPr sz="4800" spc="-15" dirty="0">
                <a:latin typeface="Calibri"/>
                <a:cs typeface="Calibri"/>
              </a:rPr>
              <a:t> </a:t>
            </a:r>
            <a:r>
              <a:rPr sz="4800" spc="-225" dirty="0">
                <a:latin typeface="Calibri"/>
                <a:cs typeface="Calibri"/>
              </a:rPr>
              <a:t>W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 shoul</a:t>
            </a:r>
            <a:r>
              <a:rPr sz="4800" dirty="0">
                <a:latin typeface="Calibri"/>
                <a:cs typeface="Calibri"/>
              </a:rPr>
              <a:t>d </a:t>
            </a:r>
            <a:r>
              <a:rPr sz="4800" b="1" u="heavy" spc="-20" dirty="0">
                <a:latin typeface="Calibri"/>
                <a:cs typeface="Calibri"/>
              </a:rPr>
              <a:t>al</a:t>
            </a:r>
            <a:r>
              <a:rPr sz="4800" b="1" u="heavy" spc="-90" dirty="0">
                <a:latin typeface="Calibri"/>
                <a:cs typeface="Calibri"/>
              </a:rPr>
              <a:t>w</a:t>
            </a:r>
            <a:r>
              <a:rPr sz="4800" b="1" u="heavy" spc="-114" dirty="0">
                <a:latin typeface="Calibri"/>
                <a:cs typeface="Calibri"/>
              </a:rPr>
              <a:t>a</a:t>
            </a:r>
            <a:r>
              <a:rPr sz="4800" b="1" u="heavy" spc="-55" dirty="0">
                <a:latin typeface="Calibri"/>
                <a:cs typeface="Calibri"/>
              </a:rPr>
              <a:t>y</a:t>
            </a:r>
            <a:r>
              <a:rPr sz="4800" b="1" u="heavy" spc="-20" dirty="0">
                <a:latin typeface="Calibri"/>
                <a:cs typeface="Calibri"/>
              </a:rPr>
              <a:t>s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spc="-75" dirty="0">
                <a:latin typeface="Calibri"/>
                <a:cs typeface="Calibri"/>
              </a:rPr>
              <a:t>t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di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8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an</a:t>
            </a:r>
            <a:r>
              <a:rPr sz="4800" spc="-20" dirty="0">
                <a:latin typeface="Calibri"/>
                <a:cs typeface="Calibri"/>
              </a:rPr>
              <a:t>ce!</a:t>
            </a:r>
            <a:endParaRPr sz="4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Font typeface="Calibri"/>
              <a:buAutoNum type="arabicPeriod"/>
            </a:pPr>
            <a:endParaRPr sz="5100" dirty="0">
              <a:latin typeface="Times New Roman"/>
              <a:cs typeface="Times New Roman"/>
            </a:endParaRPr>
          </a:p>
          <a:p>
            <a:pPr marL="779780" marR="5080" indent="-551180">
              <a:lnSpc>
                <a:spcPct val="102400"/>
              </a:lnSpc>
              <a:buFont typeface="Calibri"/>
              <a:buAutoNum type="arabicPeriod"/>
              <a:tabLst>
                <a:tab pos="829310" algn="l"/>
              </a:tabLst>
            </a:pPr>
            <a:r>
              <a:rPr sz="4800" spc="-300" dirty="0">
                <a:latin typeface="Calibri"/>
                <a:cs typeface="Calibri"/>
              </a:rPr>
              <a:t>T</a:t>
            </a:r>
            <a:r>
              <a:rPr sz="4800" spc="-120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aits also </a:t>
            </a:r>
            <a:r>
              <a:rPr lang="en-US" sz="4800" spc="-5" dirty="0">
                <a:latin typeface="Calibri"/>
                <a:cs typeface="Calibri"/>
              </a:rPr>
              <a:t>often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lang="en-US" sz="4800" spc="-45" dirty="0">
                <a:latin typeface="Calibri"/>
                <a:cs typeface="Calibri"/>
              </a:rPr>
              <a:t>atte</a:t>
            </a:r>
            <a:r>
              <a:rPr sz="4800" spc="-25" dirty="0">
                <a:latin typeface="Calibri"/>
                <a:cs typeface="Calibri"/>
              </a:rPr>
              <a:t>r</a:t>
            </a:r>
            <a:r>
              <a:rPr sz="4800" spc="-20" dirty="0">
                <a:latin typeface="Calibri"/>
                <a:cs typeface="Calibri"/>
              </a:rPr>
              <a:t>!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225" dirty="0">
                <a:latin typeface="Calibri"/>
                <a:cs typeface="Calibri"/>
              </a:rPr>
              <a:t>W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sh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uld </a:t>
            </a:r>
            <a:r>
              <a:rPr sz="4800" spc="-75" dirty="0">
                <a:latin typeface="Calibri"/>
                <a:cs typeface="Calibri"/>
              </a:rPr>
              <a:t>t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105" dirty="0">
                <a:latin typeface="Calibri"/>
                <a:cs typeface="Calibri"/>
              </a:rPr>
              <a:t>f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20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 this </a:t>
            </a:r>
            <a:r>
              <a:rPr sz="4800" spc="-30" dirty="0">
                <a:latin typeface="Calibri"/>
                <a:cs typeface="Calibri"/>
              </a:rPr>
              <a:t>whe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50" dirty="0">
                <a:latin typeface="Calibri"/>
                <a:cs typeface="Calibri"/>
              </a:rPr>
              <a:t>e</a:t>
            </a:r>
            <a:r>
              <a:rPr sz="4800" spc="-75" dirty="0">
                <a:latin typeface="Calibri"/>
                <a:cs typeface="Calibri"/>
              </a:rPr>
              <a:t>v</a:t>
            </a:r>
            <a:r>
              <a:rPr sz="4800" spc="-30" dirty="0">
                <a:latin typeface="Calibri"/>
                <a:cs typeface="Calibri"/>
              </a:rPr>
              <a:t>e</a:t>
            </a:r>
            <a:r>
              <a:rPr sz="4800" spc="-20" dirty="0">
                <a:latin typeface="Calibri"/>
                <a:cs typeface="Calibri"/>
              </a:rPr>
              <a:t>r</a:t>
            </a:r>
            <a:r>
              <a:rPr sz="4800" spc="-5" dirty="0">
                <a:latin typeface="Calibri"/>
                <a:cs typeface="Calibri"/>
              </a:rPr>
              <a:t> possible</a:t>
            </a:r>
            <a:r>
              <a:rPr sz="4800" spc="-20" dirty="0">
                <a:latin typeface="Calibri"/>
                <a:cs typeface="Calibri"/>
              </a:rPr>
              <a:t>!</a:t>
            </a:r>
            <a:r>
              <a:rPr lang="en-US" sz="4800" spc="-20" dirty="0">
                <a:latin typeface="Calibri"/>
                <a:cs typeface="Calibri"/>
              </a:rPr>
              <a:t/>
            </a:r>
            <a:br>
              <a:rPr lang="en-US" sz="4800" spc="-20" dirty="0">
                <a:latin typeface="Calibri"/>
                <a:cs typeface="Calibri"/>
              </a:rPr>
            </a:br>
            <a:endParaRPr lang="en-US" sz="4800" spc="-20" dirty="0">
              <a:latin typeface="Calibri"/>
              <a:cs typeface="Calibri"/>
            </a:endParaRPr>
          </a:p>
          <a:p>
            <a:pPr marL="779780" marR="5080" indent="-551180">
              <a:lnSpc>
                <a:spcPct val="102400"/>
              </a:lnSpc>
              <a:buFont typeface="Calibri"/>
              <a:buAutoNum type="arabicPeriod"/>
              <a:tabLst>
                <a:tab pos="829310" algn="l"/>
              </a:tabLst>
            </a:pPr>
            <a:r>
              <a:rPr lang="en-US" sz="4800" dirty="0">
                <a:latin typeface="Calibri"/>
                <a:cs typeface="Calibri"/>
              </a:rPr>
              <a:t>We can test models by comparing log-likelihoods, or penalized log-likelihoods (AIC)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266700"/>
            <a:ext cx="6235700" cy="2820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lang="en-US" sz="3600" b="1" dirty="0">
                <a:latin typeface="Calibri"/>
                <a:cs typeface="Calibri"/>
              </a:rPr>
              <a:t>Interested in evolution &amp; biogeography? Come work with me! </a:t>
            </a:r>
            <a:r>
              <a:rPr sz="3600" spc="-25" dirty="0">
                <a:latin typeface="Calibri"/>
                <a:cs typeface="Calibri"/>
              </a:rPr>
              <a:t>Q</a:t>
            </a:r>
            <a:r>
              <a:rPr sz="3600" dirty="0">
                <a:latin typeface="Calibri"/>
                <a:cs typeface="Calibri"/>
              </a:rPr>
              <a:t>u</a:t>
            </a:r>
            <a:r>
              <a:rPr sz="3600" spc="-20" dirty="0">
                <a:latin typeface="Calibri"/>
                <a:cs typeface="Calibri"/>
              </a:rPr>
              <a:t>e</a:t>
            </a:r>
            <a:r>
              <a:rPr sz="3600" spc="-45" dirty="0">
                <a:latin typeface="Calibri"/>
                <a:cs typeface="Calibri"/>
              </a:rPr>
              <a:t>s</a:t>
            </a:r>
            <a:r>
              <a:rPr lang="en-US" sz="3600" spc="70" dirty="0">
                <a:latin typeface="Calibri"/>
                <a:cs typeface="Calibri"/>
              </a:rPr>
              <a:t>ti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ns</a:t>
            </a:r>
            <a:r>
              <a:rPr sz="3600" spc="-65" dirty="0">
                <a:latin typeface="Calibri"/>
                <a:cs typeface="Calibri"/>
              </a:rPr>
              <a:t>/</a:t>
            </a:r>
            <a:r>
              <a:rPr sz="3600" spc="-50" dirty="0">
                <a:latin typeface="Calibri"/>
                <a:cs typeface="Calibri"/>
              </a:rPr>
              <a:t>c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spc="-35" dirty="0">
                <a:latin typeface="Calibri"/>
                <a:cs typeface="Calibri"/>
              </a:rPr>
              <a:t>mm</a:t>
            </a:r>
            <a:r>
              <a:rPr sz="3600" spc="-20" dirty="0">
                <a:latin typeface="Calibri"/>
                <a:cs typeface="Calibri"/>
              </a:rPr>
              <a:t>e</a:t>
            </a:r>
            <a:r>
              <a:rPr sz="3600" spc="-35" dirty="0">
                <a:latin typeface="Calibri"/>
                <a:cs typeface="Calibri"/>
              </a:rPr>
              <a:t>n</a:t>
            </a:r>
            <a:r>
              <a:rPr sz="3600" dirty="0">
                <a:latin typeface="Calibri"/>
                <a:cs typeface="Calibri"/>
              </a:rPr>
              <a:t>ts/ </a:t>
            </a:r>
            <a:r>
              <a:rPr sz="3600" spc="-50" dirty="0">
                <a:latin typeface="Calibri"/>
                <a:cs typeface="Calibri"/>
              </a:rPr>
              <a:t>c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llab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spc="-90" dirty="0">
                <a:latin typeface="Calibri"/>
                <a:cs typeface="Calibri"/>
              </a:rPr>
              <a:t>r</a:t>
            </a:r>
            <a:r>
              <a:rPr sz="3600" spc="-35" dirty="0">
                <a:latin typeface="Calibri"/>
                <a:cs typeface="Calibri"/>
              </a:rPr>
              <a:t>a</a:t>
            </a:r>
            <a:r>
              <a:rPr lang="en-US" sz="3600" spc="70" dirty="0">
                <a:latin typeface="Calibri"/>
                <a:cs typeface="Calibri"/>
              </a:rPr>
              <a:t>ti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ns </a:t>
            </a:r>
            <a:r>
              <a:rPr sz="3600" spc="-35" dirty="0">
                <a:latin typeface="Calibri"/>
                <a:cs typeface="Calibri"/>
              </a:rPr>
              <a:t>a</a:t>
            </a:r>
            <a:r>
              <a:rPr sz="3600" spc="-15" dirty="0">
                <a:latin typeface="Calibri"/>
                <a:cs typeface="Calibri"/>
              </a:rPr>
              <a:t>t: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b="1" u="heavy" spc="-20" dirty="0">
                <a:latin typeface="Calibri"/>
                <a:cs typeface="Calibri"/>
                <a:hlinkClick r:id="rId3"/>
              </a:rPr>
              <a:t>n</a:t>
            </a:r>
            <a:r>
              <a:rPr sz="3600" b="1" u="heavy" dirty="0">
                <a:latin typeface="Calibri"/>
                <a:cs typeface="Calibri"/>
                <a:hlinkClick r:id="rId3"/>
              </a:rPr>
              <a:t>.m</a:t>
            </a:r>
            <a:r>
              <a:rPr sz="3600" b="1" u="heavy" spc="-55" dirty="0">
                <a:latin typeface="Calibri"/>
                <a:cs typeface="Calibri"/>
                <a:hlinkClick r:id="rId3"/>
              </a:rPr>
              <a:t>a</a:t>
            </a:r>
            <a:r>
              <a:rPr sz="3600" b="1" u="heavy" spc="-15" dirty="0">
                <a:latin typeface="Calibri"/>
                <a:cs typeface="Calibri"/>
                <a:hlinkClick r:id="rId3"/>
              </a:rPr>
              <a:t>t</a:t>
            </a:r>
            <a:r>
              <a:rPr sz="3600" b="1" u="heavy" dirty="0">
                <a:latin typeface="Calibri"/>
                <a:cs typeface="Calibri"/>
                <a:hlinkClick r:id="rId3"/>
              </a:rPr>
              <a:t>z</a:t>
            </a:r>
            <a:r>
              <a:rPr sz="3600" b="1" u="heavy" spc="-120" dirty="0">
                <a:latin typeface="Calibri"/>
                <a:cs typeface="Calibri"/>
                <a:hlinkClick r:id="rId3"/>
              </a:rPr>
              <a:t>k</a:t>
            </a:r>
            <a:r>
              <a:rPr sz="3600" b="1" u="heavy" dirty="0">
                <a:latin typeface="Calibri"/>
                <a:cs typeface="Calibri"/>
                <a:hlinkClick r:id="rId3"/>
              </a:rPr>
              <a:t>e</a:t>
            </a:r>
            <a:r>
              <a:rPr sz="3600" b="1" u="heavy" spc="-5" dirty="0">
                <a:latin typeface="Calibri"/>
                <a:cs typeface="Calibri"/>
                <a:hlinkClick r:id="rId3"/>
              </a:rPr>
              <a:t>@</a:t>
            </a:r>
            <a:r>
              <a:rPr sz="3600" b="1" u="heavy" spc="-20" dirty="0">
                <a:latin typeface="Calibri"/>
                <a:cs typeface="Calibri"/>
                <a:hlinkClick r:id="rId3"/>
              </a:rPr>
              <a:t>au</a:t>
            </a:r>
            <a:r>
              <a:rPr sz="3600" b="1" u="heavy" dirty="0">
                <a:latin typeface="Calibri"/>
                <a:cs typeface="Calibri"/>
                <a:hlinkClick r:id="rId3"/>
              </a:rPr>
              <a:t>c</a:t>
            </a:r>
            <a:r>
              <a:rPr sz="3600" b="1" u="heavy" spc="-20" dirty="0">
                <a:latin typeface="Calibri"/>
                <a:cs typeface="Calibri"/>
                <a:hlinkClick r:id="rId3"/>
              </a:rPr>
              <a:t>kland</a:t>
            </a:r>
            <a:r>
              <a:rPr sz="3600" b="1" u="heavy" dirty="0">
                <a:latin typeface="Calibri"/>
                <a:cs typeface="Calibri"/>
                <a:hlinkClick r:id="rId3"/>
              </a:rPr>
              <a:t>.</a:t>
            </a:r>
            <a:r>
              <a:rPr sz="3600" b="1" u="heavy" spc="-20" dirty="0">
                <a:latin typeface="Calibri"/>
                <a:cs typeface="Calibri"/>
                <a:hlinkClick r:id="rId3"/>
              </a:rPr>
              <a:t>a</a:t>
            </a:r>
            <a:r>
              <a:rPr sz="3600" b="1" u="heavy" dirty="0">
                <a:latin typeface="Calibri"/>
                <a:cs typeface="Calibri"/>
                <a:hlinkClick r:id="rId3"/>
              </a:rPr>
              <a:t>c.</a:t>
            </a:r>
            <a:r>
              <a:rPr sz="3600" b="1" u="heavy" spc="-20" dirty="0">
                <a:latin typeface="Calibri"/>
                <a:cs typeface="Calibri"/>
                <a:hlinkClick r:id="rId3"/>
              </a:rPr>
              <a:t>n</a:t>
            </a:r>
            <a:r>
              <a:rPr sz="3600" b="1" u="heavy" dirty="0">
                <a:latin typeface="Calibri"/>
                <a:cs typeface="Calibri"/>
                <a:hlinkClick r:id="rId3"/>
              </a:rPr>
              <a:t>z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70900" y="6076950"/>
            <a:ext cx="3787775" cy="105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latin typeface="Calibri"/>
                <a:cs typeface="Calibri"/>
              </a:rPr>
              <a:t>Funding</a:t>
            </a:r>
            <a:r>
              <a:rPr sz="2200" b="1" spc="-10" dirty="0">
                <a:latin typeface="Calibri"/>
                <a:cs typeface="Calibri"/>
              </a:rPr>
              <a:t>: </a:t>
            </a:r>
            <a:r>
              <a:rPr sz="2200" spc="-15" dirty="0">
                <a:latin typeface="Calibri"/>
                <a:cs typeface="Calibri"/>
              </a:rPr>
              <a:t>NIM</a:t>
            </a:r>
            <a:r>
              <a:rPr sz="2200" spc="-20" dirty="0">
                <a:latin typeface="Calibri"/>
                <a:cs typeface="Calibri"/>
              </a:rPr>
              <a:t>B</a:t>
            </a:r>
            <a:r>
              <a:rPr sz="2200" dirty="0">
                <a:latin typeface="Calibri"/>
                <a:cs typeface="Calibri"/>
              </a:rPr>
              <a:t>ioS</a:t>
            </a: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15" dirty="0">
                <a:latin typeface="Calibri"/>
                <a:cs typeface="Calibri"/>
              </a:rPr>
              <a:t>Uni</a:t>
            </a:r>
            <a:r>
              <a:rPr sz="2200" spc="-35" dirty="0">
                <a:latin typeface="Calibri"/>
                <a:cs typeface="Calibri"/>
              </a:rPr>
              <a:t>v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50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si</a:t>
            </a:r>
            <a:r>
              <a:rPr sz="2200" spc="-10" dirty="0">
                <a:latin typeface="Calibri"/>
                <a:cs typeface="Calibri"/>
              </a:rPr>
              <a:t>ty</a:t>
            </a:r>
            <a:r>
              <a:rPr sz="2200" dirty="0">
                <a:latin typeface="Calibri"/>
                <a:cs typeface="Calibri"/>
              </a:rPr>
              <a:t> of </a:t>
            </a:r>
            <a:r>
              <a:rPr sz="2200" spc="-1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u</a:t>
            </a:r>
            <a:r>
              <a:rPr sz="2200" spc="-10" dirty="0">
                <a:latin typeface="Calibri"/>
                <a:cs typeface="Calibri"/>
              </a:rPr>
              <a:t>ck</a:t>
            </a:r>
            <a:r>
              <a:rPr sz="2200" dirty="0">
                <a:latin typeface="Calibri"/>
                <a:cs typeface="Calibri"/>
              </a:rPr>
              <a:t>land</a:t>
            </a:r>
            <a:endParaRPr lang="en-US"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US" sz="2200" dirty="0">
                <a:latin typeface="Calibri"/>
                <a:cs typeface="Calibri"/>
              </a:rPr>
              <a:t>Marsden Fast-Start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95900" y="4521200"/>
            <a:ext cx="7387590" cy="1118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Calibri"/>
                <a:cs typeface="Calibri"/>
              </a:rPr>
              <a:t>T</a:t>
            </a:r>
            <a:r>
              <a:rPr sz="3600" b="1" spc="-9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Y</a:t>
            </a:r>
            <a:r>
              <a:rPr sz="3600" b="1" dirty="0">
                <a:latin typeface="Calibri"/>
                <a:cs typeface="Calibri"/>
              </a:rPr>
              <a:t> </a:t>
            </a:r>
            <a:r>
              <a:rPr sz="3600" b="1" spc="-30" dirty="0">
                <a:latin typeface="Calibri"/>
                <a:cs typeface="Calibri"/>
              </a:rPr>
              <a:t>B</a:t>
            </a:r>
            <a:r>
              <a:rPr sz="3600" b="1" spc="-15" dirty="0">
                <a:latin typeface="Calibri"/>
                <a:cs typeface="Calibri"/>
              </a:rPr>
              <a:t>io</a:t>
            </a:r>
            <a:r>
              <a:rPr sz="3600" b="1" dirty="0">
                <a:latin typeface="Calibri"/>
                <a:cs typeface="Calibri"/>
              </a:rPr>
              <a:t>Ge</a:t>
            </a:r>
            <a:r>
              <a:rPr sz="3600" b="1" spc="-20" dirty="0">
                <a:latin typeface="Calibri"/>
                <a:cs typeface="Calibri"/>
              </a:rPr>
              <a:t>o</a:t>
            </a:r>
            <a:r>
              <a:rPr sz="3600" b="1" spc="-30" dirty="0">
                <a:latin typeface="Calibri"/>
                <a:cs typeface="Calibri"/>
              </a:rPr>
              <a:t>B</a:t>
            </a:r>
            <a:r>
              <a:rPr sz="3600" b="1" spc="-65" dirty="0">
                <a:latin typeface="Calibri"/>
                <a:cs typeface="Calibri"/>
              </a:rPr>
              <a:t>E</a:t>
            </a:r>
            <a:r>
              <a:rPr sz="3600" b="1" spc="-25" dirty="0">
                <a:latin typeface="Calibri"/>
                <a:cs typeface="Calibri"/>
              </a:rPr>
              <a:t>A</a:t>
            </a:r>
            <a:r>
              <a:rPr sz="3600" b="1" spc="-6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S</a:t>
            </a:r>
            <a:r>
              <a:rPr sz="3600" b="1" dirty="0">
                <a:latin typeface="Calibri"/>
                <a:cs typeface="Calibri"/>
              </a:rPr>
              <a:t> </a:t>
            </a:r>
            <a:r>
              <a:rPr sz="3600" b="1" spc="-310" dirty="0">
                <a:latin typeface="Calibri"/>
                <a:cs typeface="Calibri"/>
              </a:rPr>
              <a:t>A</a:t>
            </a:r>
            <a:r>
              <a:rPr sz="3600" b="1" spc="-155" dirty="0">
                <a:latin typeface="Calibri"/>
                <a:cs typeface="Calibri"/>
              </a:rPr>
              <a:t>T</a:t>
            </a:r>
            <a:r>
              <a:rPr sz="3600" b="1" spc="-10" dirty="0">
                <a:latin typeface="Calibri"/>
                <a:cs typeface="Calibri"/>
              </a:rPr>
              <a:t>:</a:t>
            </a:r>
            <a:endParaRPr sz="3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z="3600" b="1" u="heavy" spc="-55" dirty="0">
                <a:latin typeface="Calibri"/>
                <a:cs typeface="Calibri"/>
              </a:rPr>
              <a:t>http</a:t>
            </a:r>
            <a:r>
              <a:rPr sz="3600" b="1" u="heavy" spc="-20" dirty="0">
                <a:latin typeface="Calibri"/>
                <a:cs typeface="Calibri"/>
              </a:rPr>
              <a:t>://p</a:t>
            </a:r>
            <a:r>
              <a:rPr sz="3600" b="1" u="heavy" spc="-85" dirty="0">
                <a:latin typeface="Calibri"/>
                <a:cs typeface="Calibri"/>
              </a:rPr>
              <a:t>h</a:t>
            </a:r>
            <a:r>
              <a:rPr sz="3600" b="1" u="heavy" spc="-25" dirty="0">
                <a:latin typeface="Calibri"/>
                <a:cs typeface="Calibri"/>
              </a:rPr>
              <a:t>y</a:t>
            </a:r>
            <a:r>
              <a:rPr sz="3600" b="1" u="heavy" spc="-15" dirty="0">
                <a:latin typeface="Calibri"/>
                <a:cs typeface="Calibri"/>
              </a:rPr>
              <a:t>lo</a:t>
            </a:r>
            <a:r>
              <a:rPr sz="3600" b="1" u="heavy" spc="-114" dirty="0">
                <a:latin typeface="Calibri"/>
                <a:cs typeface="Calibri"/>
              </a:rPr>
              <a:t>.</a:t>
            </a:r>
            <a:r>
              <a:rPr sz="3600" b="1" u="heavy" dirty="0">
                <a:latin typeface="Calibri"/>
                <a:cs typeface="Calibri"/>
              </a:rPr>
              <a:t>w</a:t>
            </a:r>
            <a:r>
              <a:rPr sz="3600" b="1" u="heavy" spc="-15" dirty="0">
                <a:latin typeface="Calibri"/>
                <a:cs typeface="Calibri"/>
              </a:rPr>
              <a:t>ikidot</a:t>
            </a:r>
            <a:r>
              <a:rPr sz="3600" b="1" u="heavy" dirty="0">
                <a:latin typeface="Calibri"/>
                <a:cs typeface="Calibri"/>
              </a:rPr>
              <a:t>.</a:t>
            </a:r>
            <a:r>
              <a:rPr sz="3600" b="1" u="heavy" spc="-20" dirty="0">
                <a:latin typeface="Calibri"/>
                <a:cs typeface="Calibri"/>
              </a:rPr>
              <a:t>co</a:t>
            </a:r>
            <a:r>
              <a:rPr sz="3600" b="1" u="heavy" dirty="0">
                <a:latin typeface="Calibri"/>
                <a:cs typeface="Calibri"/>
              </a:rPr>
              <a:t>m</a:t>
            </a:r>
            <a:r>
              <a:rPr sz="3600" b="1" u="heavy" spc="-20" dirty="0">
                <a:latin typeface="Calibri"/>
                <a:cs typeface="Calibri"/>
              </a:rPr>
              <a:t>/bio</a:t>
            </a:r>
            <a:r>
              <a:rPr sz="3600" b="1" u="heavy" spc="-40" dirty="0">
                <a:latin typeface="Calibri"/>
                <a:cs typeface="Calibri"/>
              </a:rPr>
              <a:t>g</a:t>
            </a:r>
            <a:r>
              <a:rPr sz="3600" b="1" u="heavy" dirty="0">
                <a:latin typeface="Calibri"/>
                <a:cs typeface="Calibri"/>
              </a:rPr>
              <a:t>e</a:t>
            </a:r>
            <a:r>
              <a:rPr sz="3600" b="1" u="heavy" spc="-20" dirty="0">
                <a:latin typeface="Calibri"/>
                <a:cs typeface="Calibri"/>
              </a:rPr>
              <a:t>ob</a:t>
            </a:r>
            <a:r>
              <a:rPr sz="3600" b="1" u="heavy" dirty="0">
                <a:latin typeface="Calibri"/>
                <a:cs typeface="Calibri"/>
              </a:rPr>
              <a:t>e</a:t>
            </a:r>
            <a:r>
              <a:rPr sz="3600" b="1" u="heavy" spc="-20" dirty="0">
                <a:latin typeface="Calibri"/>
                <a:cs typeface="Calibri"/>
              </a:rPr>
              <a:t>a</a:t>
            </a:r>
            <a:r>
              <a:rPr sz="3600" b="1" u="heavy" spc="-45" dirty="0">
                <a:latin typeface="Calibri"/>
                <a:cs typeface="Calibri"/>
              </a:rPr>
              <a:t>r</a:t>
            </a:r>
            <a:r>
              <a:rPr sz="3600" b="1" u="heavy" spc="-15" dirty="0">
                <a:latin typeface="Calibri"/>
                <a:cs typeface="Calibri"/>
              </a:rPr>
              <a:t>s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10350" y="215757"/>
            <a:ext cx="5600700" cy="3987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54800" y="234807"/>
            <a:ext cx="5511800" cy="3899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54800" y="234807"/>
            <a:ext cx="5511800" cy="3899535"/>
          </a:xfrm>
          <a:custGeom>
            <a:avLst/>
            <a:gdLst/>
            <a:ahLst/>
            <a:cxnLst/>
            <a:rect l="l" t="t" r="r" b="b"/>
            <a:pathLst>
              <a:path w="5511800" h="3899535">
                <a:moveTo>
                  <a:pt x="0" y="0"/>
                </a:moveTo>
                <a:lnTo>
                  <a:pt x="5511800" y="0"/>
                </a:lnTo>
                <a:lnTo>
                  <a:pt x="5511800" y="3899042"/>
                </a:lnTo>
                <a:lnTo>
                  <a:pt x="0" y="3899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8559" y="8914934"/>
            <a:ext cx="686559" cy="6865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1300" y="5994400"/>
            <a:ext cx="5270500" cy="2628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54626" y="5004631"/>
            <a:ext cx="2697480" cy="76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0" marR="751205" algn="ctr">
              <a:lnSpc>
                <a:spcPct val="104200"/>
              </a:lnSpc>
            </a:pPr>
            <a:r>
              <a:rPr sz="1200" b="1" spc="-10" dirty="0">
                <a:latin typeface="Calibri"/>
                <a:cs typeface="Calibri"/>
              </a:rPr>
              <a:t>Nicholas J</a:t>
            </a:r>
            <a:r>
              <a:rPr sz="1200" b="1" dirty="0">
                <a:latin typeface="Calibri"/>
                <a:cs typeface="Calibri"/>
              </a:rPr>
              <a:t>. </a:t>
            </a:r>
            <a:r>
              <a:rPr sz="1200" b="1" spc="-15" dirty="0">
                <a:latin typeface="Calibri"/>
                <a:cs typeface="Calibri"/>
              </a:rPr>
              <a:t>M</a:t>
            </a:r>
            <a:r>
              <a:rPr sz="1200" b="1" spc="-25" dirty="0">
                <a:latin typeface="Calibri"/>
                <a:cs typeface="Calibri"/>
              </a:rPr>
              <a:t>a</a:t>
            </a:r>
            <a:r>
              <a:rPr sz="1200" b="1" spc="-5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z</a:t>
            </a:r>
            <a:r>
              <a:rPr sz="1200" b="1" spc="-45" dirty="0">
                <a:latin typeface="Calibri"/>
                <a:cs typeface="Calibri"/>
              </a:rPr>
              <a:t>k</a:t>
            </a:r>
            <a:r>
              <a:rPr sz="1200" b="1" dirty="0">
                <a:latin typeface="Calibri"/>
                <a:cs typeface="Calibri"/>
              </a:rPr>
              <a:t>e </a:t>
            </a:r>
            <a:r>
              <a:rPr lang="en-US" sz="1200" b="1" dirty="0">
                <a:latin typeface="Calibri"/>
                <a:cs typeface="Calibri"/>
              </a:rPr>
              <a:t>Senior Lecturer</a:t>
            </a:r>
            <a:endParaRPr sz="1200" dirty="0">
              <a:latin typeface="Calibri"/>
              <a:cs typeface="Calibri"/>
            </a:endParaRPr>
          </a:p>
          <a:p>
            <a:pPr marL="12700" marR="5080" algn="ctr">
              <a:lnSpc>
                <a:spcPct val="104200"/>
              </a:lnSpc>
            </a:pPr>
            <a:r>
              <a:rPr lang="en-US" sz="1200" dirty="0">
                <a:latin typeface="Calibri"/>
                <a:cs typeface="Calibri"/>
              </a:rPr>
              <a:t>University of Auckland</a:t>
            </a:r>
          </a:p>
          <a:p>
            <a:pPr marL="12700" marR="5080" algn="ctr">
              <a:lnSpc>
                <a:spcPct val="104200"/>
              </a:lnSpc>
            </a:pPr>
            <a:r>
              <a:rPr sz="1200" dirty="0">
                <a:latin typeface="Calibri"/>
                <a:cs typeface="Calibri"/>
              </a:rPr>
              <a:t>p</a:t>
            </a:r>
            <a:r>
              <a:rPr sz="1200" spc="-25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lo</a:t>
            </a:r>
            <a:r>
              <a:rPr sz="1200" spc="-40" dirty="0">
                <a:latin typeface="Calibri"/>
                <a:cs typeface="Calibri"/>
              </a:rPr>
              <a:t>.</a:t>
            </a:r>
            <a:r>
              <a:rPr sz="1200" spc="-1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dirty="0">
                <a:latin typeface="Calibri"/>
                <a:cs typeface="Calibri"/>
              </a:rPr>
              <a:t>idot.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/ni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holas-j-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tz</a:t>
            </a:r>
            <a:r>
              <a:rPr sz="1200" spc="-50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e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73400" y="3429000"/>
            <a:ext cx="1347401" cy="1792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34534" y="8819978"/>
            <a:ext cx="965959" cy="9336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8401" y="9269811"/>
            <a:ext cx="1842590" cy="4544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8401" y="9269811"/>
            <a:ext cx="1842770" cy="454659"/>
          </a:xfrm>
          <a:custGeom>
            <a:avLst/>
            <a:gdLst/>
            <a:ahLst/>
            <a:cxnLst/>
            <a:rect l="l" t="t" r="r" b="b"/>
            <a:pathLst>
              <a:path w="1842770" h="454659">
                <a:moveTo>
                  <a:pt x="0" y="0"/>
                </a:moveTo>
                <a:lnTo>
                  <a:pt x="1842590" y="0"/>
                </a:lnTo>
                <a:lnTo>
                  <a:pt x="184259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70126" y="8909258"/>
            <a:ext cx="3125519" cy="787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8852022"/>
            <a:ext cx="4057650" cy="901700"/>
          </a:xfrm>
          <a:custGeom>
            <a:avLst/>
            <a:gdLst/>
            <a:ahLst/>
            <a:cxnLst/>
            <a:rect l="l" t="t" r="r" b="b"/>
            <a:pathLst>
              <a:path w="4057650" h="901700">
                <a:moveTo>
                  <a:pt x="0" y="901577"/>
                </a:moveTo>
                <a:lnTo>
                  <a:pt x="4057609" y="901577"/>
                </a:lnTo>
                <a:lnTo>
                  <a:pt x="4057609" y="0"/>
                </a:lnTo>
                <a:lnTo>
                  <a:pt x="0" y="0"/>
                </a:lnTo>
                <a:lnTo>
                  <a:pt x="0" y="901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61311" y="9053007"/>
            <a:ext cx="1492987" cy="5600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856043"/>
            <a:ext cx="1447741" cy="892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03877" y="8852022"/>
            <a:ext cx="2454275" cy="901700"/>
          </a:xfrm>
          <a:custGeom>
            <a:avLst/>
            <a:gdLst/>
            <a:ahLst/>
            <a:cxnLst/>
            <a:rect l="l" t="t" r="r" b="b"/>
            <a:pathLst>
              <a:path w="2454275" h="901700">
                <a:moveTo>
                  <a:pt x="0" y="0"/>
                </a:moveTo>
                <a:lnTo>
                  <a:pt x="2453779" y="0"/>
                </a:lnTo>
                <a:lnTo>
                  <a:pt x="2453779" y="901577"/>
                </a:lnTo>
                <a:lnTo>
                  <a:pt x="0" y="90157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21054" y="8883856"/>
            <a:ext cx="2387592" cy="8436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800" y="8594725"/>
            <a:ext cx="195008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Than</a:t>
            </a:r>
            <a:r>
              <a:rPr sz="1500" spc="-25" dirty="0">
                <a:latin typeface="Calibri"/>
                <a:cs typeface="Calibri"/>
              </a:rPr>
              <a:t>k</a:t>
            </a:r>
            <a:r>
              <a:rPr sz="1500" dirty="0">
                <a:latin typeface="Calibri"/>
                <a:cs typeface="Calibri"/>
              </a:rPr>
              <a:t>s </a:t>
            </a:r>
            <a:r>
              <a:rPr sz="1500" spc="-35" dirty="0">
                <a:latin typeface="Calibri"/>
                <a:cs typeface="Calibri"/>
              </a:rPr>
              <a:t>f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 suppo</a:t>
            </a:r>
            <a:r>
              <a:rPr sz="1500" spc="-10" dirty="0">
                <a:latin typeface="Calibri"/>
                <a:cs typeface="Calibri"/>
              </a:rPr>
              <a:t>rt</a:t>
            </a:r>
            <a:r>
              <a:rPr sz="1500" dirty="0">
                <a:latin typeface="Calibri"/>
                <a:cs typeface="Calibri"/>
              </a:rPr>
              <a:t> f</a:t>
            </a:r>
            <a:r>
              <a:rPr sz="1500" spc="-3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m: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63657" y="8858372"/>
            <a:ext cx="2272080" cy="454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63657" y="8858372"/>
            <a:ext cx="2272665" cy="454659"/>
          </a:xfrm>
          <a:custGeom>
            <a:avLst/>
            <a:gdLst/>
            <a:ahLst/>
            <a:cxnLst/>
            <a:rect l="l" t="t" r="r" b="b"/>
            <a:pathLst>
              <a:path w="2272665" h="454659">
                <a:moveTo>
                  <a:pt x="0" y="0"/>
                </a:moveTo>
                <a:lnTo>
                  <a:pt x="2272080" y="0"/>
                </a:lnTo>
                <a:lnTo>
                  <a:pt x="227208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734193" y="8699869"/>
            <a:ext cx="1206177" cy="10537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534534" y="8819978"/>
            <a:ext cx="965959" cy="933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78403" y="9269811"/>
            <a:ext cx="1842590" cy="454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8403" y="9269811"/>
            <a:ext cx="1842770" cy="454659"/>
          </a:xfrm>
          <a:custGeom>
            <a:avLst/>
            <a:gdLst/>
            <a:ahLst/>
            <a:cxnLst/>
            <a:rect l="l" t="t" r="r" b="b"/>
            <a:pathLst>
              <a:path w="1842770" h="454659">
                <a:moveTo>
                  <a:pt x="0" y="0"/>
                </a:moveTo>
                <a:lnTo>
                  <a:pt x="1842590" y="0"/>
                </a:lnTo>
                <a:lnTo>
                  <a:pt x="184259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0126" y="8909258"/>
            <a:ext cx="3125519" cy="787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8852022"/>
            <a:ext cx="4057650" cy="901700"/>
          </a:xfrm>
          <a:custGeom>
            <a:avLst/>
            <a:gdLst/>
            <a:ahLst/>
            <a:cxnLst/>
            <a:rect l="l" t="t" r="r" b="b"/>
            <a:pathLst>
              <a:path w="4057650" h="901700">
                <a:moveTo>
                  <a:pt x="0" y="901577"/>
                </a:moveTo>
                <a:lnTo>
                  <a:pt x="4057609" y="901577"/>
                </a:lnTo>
                <a:lnTo>
                  <a:pt x="4057609" y="0"/>
                </a:lnTo>
                <a:lnTo>
                  <a:pt x="0" y="0"/>
                </a:lnTo>
                <a:lnTo>
                  <a:pt x="0" y="901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61311" y="9053007"/>
            <a:ext cx="1492987" cy="560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8856043"/>
            <a:ext cx="1447741" cy="892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23640" y="2159000"/>
            <a:ext cx="2540000" cy="337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03877" y="8852022"/>
            <a:ext cx="2454275" cy="901700"/>
          </a:xfrm>
          <a:custGeom>
            <a:avLst/>
            <a:gdLst/>
            <a:ahLst/>
            <a:cxnLst/>
            <a:rect l="l" t="t" r="r" b="b"/>
            <a:pathLst>
              <a:path w="2454275" h="901700">
                <a:moveTo>
                  <a:pt x="0" y="0"/>
                </a:moveTo>
                <a:lnTo>
                  <a:pt x="2453779" y="0"/>
                </a:lnTo>
                <a:lnTo>
                  <a:pt x="2453779" y="901577"/>
                </a:lnTo>
                <a:lnTo>
                  <a:pt x="0" y="90157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21054" y="8883857"/>
            <a:ext cx="2387592" cy="8436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44000" y="5651500"/>
            <a:ext cx="3824604" cy="13869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0" marR="863600" indent="2540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Nicholas </a:t>
            </a:r>
            <a:r>
              <a:rPr sz="2000" b="1" spc="-15" dirty="0">
                <a:latin typeface="Calibri"/>
                <a:cs typeface="Calibri"/>
              </a:rPr>
              <a:t>J</a:t>
            </a:r>
            <a:r>
              <a:rPr sz="2000" b="1" dirty="0">
                <a:latin typeface="Calibri"/>
                <a:cs typeface="Calibri"/>
              </a:rPr>
              <a:t>. </a:t>
            </a:r>
            <a:r>
              <a:rPr sz="2000" b="1" spc="-20" dirty="0">
                <a:latin typeface="Calibri"/>
                <a:cs typeface="Calibri"/>
              </a:rPr>
              <a:t>M</a:t>
            </a:r>
            <a:r>
              <a:rPr sz="2000" b="1" spc="-30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t</a:t>
            </a:r>
            <a:r>
              <a:rPr sz="2000" b="1" dirty="0">
                <a:latin typeface="Calibri"/>
                <a:cs typeface="Calibri"/>
              </a:rPr>
              <a:t>z</a:t>
            </a:r>
            <a:r>
              <a:rPr sz="2000" b="1" spc="-65" dirty="0">
                <a:latin typeface="Calibri"/>
                <a:cs typeface="Calibri"/>
              </a:rPr>
              <a:t>k</a:t>
            </a:r>
            <a:r>
              <a:rPr sz="2000" b="1" dirty="0">
                <a:latin typeface="Calibri"/>
                <a:cs typeface="Calibri"/>
              </a:rPr>
              <a:t>e Se</a:t>
            </a:r>
            <a:r>
              <a:rPr sz="2000" b="1" spc="-10" dirty="0">
                <a:latin typeface="Calibri"/>
                <a:cs typeface="Calibri"/>
              </a:rPr>
              <a:t>nior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L</a:t>
            </a:r>
            <a:r>
              <a:rPr sz="2000" b="1" dirty="0">
                <a:latin typeface="Calibri"/>
                <a:cs typeface="Calibri"/>
              </a:rPr>
              <a:t>ec</a:t>
            </a:r>
            <a:r>
              <a:rPr sz="2000" b="1" spc="-10" dirty="0">
                <a:latin typeface="Calibri"/>
                <a:cs typeface="Calibri"/>
              </a:rPr>
              <a:t>tu</a:t>
            </a:r>
            <a:r>
              <a:rPr sz="2000" b="1" spc="-35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150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,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SBS</a:t>
            </a:r>
            <a:endParaRPr sz="2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chool of Biologi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 S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ce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,</a:t>
            </a:r>
            <a:endParaRPr sz="1400" dirty="0">
              <a:latin typeface="Calibri"/>
              <a:cs typeface="Calibri"/>
            </a:endParaRPr>
          </a:p>
          <a:p>
            <a:pPr marL="3175" algn="ctr">
              <a:lnSpc>
                <a:spcPts val="1590"/>
              </a:lnSpc>
              <a:spcBef>
                <a:spcPts val="120"/>
              </a:spcBef>
            </a:pPr>
            <a:r>
              <a:rPr sz="1400" spc="-10" dirty="0">
                <a:latin typeface="Calibri"/>
                <a:cs typeface="Calibri"/>
              </a:rPr>
              <a:t>Uni</a:t>
            </a:r>
            <a:r>
              <a:rPr sz="1400" spc="-2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si</a:t>
            </a:r>
            <a:r>
              <a:rPr sz="1400" spc="-10" dirty="0">
                <a:latin typeface="Calibri"/>
                <a:cs typeface="Calibri"/>
              </a:rPr>
              <a:t>ty</a:t>
            </a:r>
            <a:r>
              <a:rPr sz="1400" dirty="0">
                <a:latin typeface="Calibri"/>
                <a:cs typeface="Calibri"/>
              </a:rPr>
              <a:t> of 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ck</a:t>
            </a:r>
            <a:r>
              <a:rPr sz="1400" dirty="0">
                <a:latin typeface="Calibri"/>
                <a:cs typeface="Calibri"/>
              </a:rPr>
              <a:t>land</a:t>
            </a:r>
          </a:p>
          <a:p>
            <a:pPr algn="ctr">
              <a:lnSpc>
                <a:spcPts val="2310"/>
              </a:lnSpc>
            </a:pPr>
            <a:r>
              <a:rPr sz="2000" u="heavy" dirty="0">
                <a:latin typeface="Calibri"/>
                <a:cs typeface="Calibri"/>
              </a:rPr>
              <a:t>p</a:t>
            </a:r>
            <a:r>
              <a:rPr sz="2000" u="heavy" spc="-40" dirty="0">
                <a:latin typeface="Calibri"/>
                <a:cs typeface="Calibri"/>
              </a:rPr>
              <a:t>h</a:t>
            </a:r>
            <a:r>
              <a:rPr sz="2000" u="heavy" spc="-10" dirty="0">
                <a:latin typeface="Calibri"/>
                <a:cs typeface="Calibri"/>
              </a:rPr>
              <a:t>y</a:t>
            </a:r>
            <a:r>
              <a:rPr sz="2000" u="heavy" dirty="0">
                <a:latin typeface="Calibri"/>
                <a:cs typeface="Calibri"/>
              </a:rPr>
              <a:t>lo</a:t>
            </a:r>
            <a:r>
              <a:rPr sz="2000" u="heavy" spc="-70" dirty="0">
                <a:latin typeface="Calibri"/>
                <a:cs typeface="Calibri"/>
              </a:rPr>
              <a:t>.</a:t>
            </a:r>
            <a:r>
              <a:rPr sz="2000" u="heavy" spc="-15" dirty="0">
                <a:latin typeface="Calibri"/>
                <a:cs typeface="Calibri"/>
              </a:rPr>
              <a:t>w</a:t>
            </a:r>
            <a:r>
              <a:rPr sz="2000" u="heavy" dirty="0">
                <a:latin typeface="Calibri"/>
                <a:cs typeface="Calibri"/>
              </a:rPr>
              <a:t>i</a:t>
            </a:r>
            <a:r>
              <a:rPr sz="2000" u="heavy" spc="-10" dirty="0">
                <a:latin typeface="Calibri"/>
                <a:cs typeface="Calibri"/>
              </a:rPr>
              <a:t>k</a:t>
            </a:r>
            <a:r>
              <a:rPr sz="2000" u="heavy" dirty="0">
                <a:latin typeface="Calibri"/>
                <a:cs typeface="Calibri"/>
              </a:rPr>
              <a:t>idot.</a:t>
            </a:r>
            <a:r>
              <a:rPr sz="2000" u="heavy" spc="-30" dirty="0">
                <a:latin typeface="Calibri"/>
                <a:cs typeface="Calibri"/>
              </a:rPr>
              <a:t>c</a:t>
            </a:r>
            <a:r>
              <a:rPr sz="2000" u="heavy" dirty="0">
                <a:latin typeface="Calibri"/>
                <a:cs typeface="Calibri"/>
              </a:rPr>
              <a:t>o</a:t>
            </a:r>
            <a:r>
              <a:rPr sz="2000" u="heavy" spc="-20" dirty="0">
                <a:latin typeface="Calibri"/>
                <a:cs typeface="Calibri"/>
              </a:rPr>
              <a:t>m</a:t>
            </a:r>
            <a:r>
              <a:rPr sz="2000" u="heavy" dirty="0">
                <a:latin typeface="Calibri"/>
                <a:cs typeface="Calibri"/>
              </a:rPr>
              <a:t>/ni</a:t>
            </a:r>
            <a:r>
              <a:rPr sz="2000" u="heavy" spc="-10" dirty="0">
                <a:latin typeface="Calibri"/>
                <a:cs typeface="Calibri"/>
              </a:rPr>
              <a:t>c</a:t>
            </a:r>
            <a:r>
              <a:rPr sz="2000" u="heavy" dirty="0">
                <a:latin typeface="Calibri"/>
                <a:cs typeface="Calibri"/>
              </a:rPr>
              <a:t>holas-j-</a:t>
            </a:r>
            <a:r>
              <a:rPr sz="2000" u="heavy" spc="-20" dirty="0">
                <a:latin typeface="Calibri"/>
                <a:cs typeface="Calibri"/>
              </a:rPr>
              <a:t>ma</a:t>
            </a:r>
            <a:r>
              <a:rPr sz="2000" u="heavy" spc="-10" dirty="0">
                <a:latin typeface="Calibri"/>
                <a:cs typeface="Calibri"/>
              </a:rPr>
              <a:t>tz</a:t>
            </a:r>
            <a:r>
              <a:rPr sz="2000" u="heavy" spc="-75" dirty="0">
                <a:latin typeface="Calibri"/>
                <a:cs typeface="Calibri"/>
              </a:rPr>
              <a:t>k</a:t>
            </a:r>
            <a:r>
              <a:rPr sz="2000" u="heavy" spc="-10" dirty="0">
                <a:latin typeface="Calibri"/>
                <a:cs typeface="Calibri"/>
              </a:rPr>
              <a:t>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800" y="8594725"/>
            <a:ext cx="195008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Than</a:t>
            </a:r>
            <a:r>
              <a:rPr sz="1500" spc="-25" dirty="0">
                <a:latin typeface="Calibri"/>
                <a:cs typeface="Calibri"/>
              </a:rPr>
              <a:t>k</a:t>
            </a:r>
            <a:r>
              <a:rPr sz="1500" dirty="0">
                <a:latin typeface="Calibri"/>
                <a:cs typeface="Calibri"/>
              </a:rPr>
              <a:t>s </a:t>
            </a:r>
            <a:r>
              <a:rPr sz="1500" spc="-35" dirty="0">
                <a:latin typeface="Calibri"/>
                <a:cs typeface="Calibri"/>
              </a:rPr>
              <a:t>f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 suppo</a:t>
            </a:r>
            <a:r>
              <a:rPr sz="1500" spc="-10" dirty="0">
                <a:latin typeface="Calibri"/>
                <a:cs typeface="Calibri"/>
              </a:rPr>
              <a:t>rt</a:t>
            </a:r>
            <a:r>
              <a:rPr sz="1500" dirty="0">
                <a:latin typeface="Calibri"/>
                <a:cs typeface="Calibri"/>
              </a:rPr>
              <a:t> f</a:t>
            </a:r>
            <a:r>
              <a:rPr sz="1500" spc="-3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m: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08988" y="6739235"/>
            <a:ext cx="2703515" cy="1955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04000" y="6515100"/>
            <a:ext cx="153670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1430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possible hi</a:t>
            </a:r>
            <a:r>
              <a:rPr sz="2000" b="1" spc="-35" dirty="0">
                <a:latin typeface="Calibri"/>
                <a:cs typeface="Calibri"/>
              </a:rPr>
              <a:t>st</a:t>
            </a:r>
            <a:r>
              <a:rPr sz="2000" b="1" dirty="0">
                <a:latin typeface="Calibri"/>
                <a:cs typeface="Calibri"/>
              </a:rPr>
              <a:t>orie</a:t>
            </a:r>
            <a:r>
              <a:rPr sz="2000" b="1" spc="-10" dirty="0">
                <a:latin typeface="Calibri"/>
                <a:cs typeface="Calibri"/>
              </a:rPr>
              <a:t>s (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40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C+J m</a:t>
            </a:r>
            <a:r>
              <a:rPr sz="2000" b="1" spc="-15" dirty="0">
                <a:latin typeface="Calibri"/>
                <a:cs typeface="Calibri"/>
              </a:rPr>
              <a:t>od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l)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5300" y="6591300"/>
            <a:ext cx="132588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possible hi</a:t>
            </a:r>
            <a:r>
              <a:rPr sz="2000" b="1" spc="-35" dirty="0">
                <a:latin typeface="Calibri"/>
                <a:cs typeface="Calibri"/>
              </a:rPr>
              <a:t>st</a:t>
            </a:r>
            <a:r>
              <a:rPr sz="2000" b="1" dirty="0">
                <a:latin typeface="Calibri"/>
                <a:cs typeface="Calibri"/>
              </a:rPr>
              <a:t>orie</a:t>
            </a:r>
            <a:r>
              <a:rPr sz="2000" b="1" spc="-10" dirty="0">
                <a:latin typeface="Calibri"/>
                <a:cs typeface="Calibri"/>
              </a:rPr>
              <a:t>s (D</a:t>
            </a:r>
            <a:r>
              <a:rPr sz="2000" b="1" spc="-40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C m</a:t>
            </a:r>
            <a:r>
              <a:rPr sz="2000" b="1" spc="-20" dirty="0">
                <a:latin typeface="Calibri"/>
                <a:cs typeface="Calibri"/>
              </a:rPr>
              <a:t>od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15" dirty="0">
                <a:latin typeface="Calibri"/>
                <a:cs typeface="Calibri"/>
              </a:rPr>
              <a:t>l)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63657" y="8858372"/>
            <a:ext cx="2272080" cy="4544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63657" y="8858372"/>
            <a:ext cx="2272665" cy="454659"/>
          </a:xfrm>
          <a:custGeom>
            <a:avLst/>
            <a:gdLst/>
            <a:ahLst/>
            <a:cxnLst/>
            <a:rect l="l" t="t" r="r" b="b"/>
            <a:pathLst>
              <a:path w="2272665" h="454659">
                <a:moveTo>
                  <a:pt x="0" y="0"/>
                </a:moveTo>
                <a:lnTo>
                  <a:pt x="2272080" y="0"/>
                </a:lnTo>
                <a:lnTo>
                  <a:pt x="227208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734193" y="8699869"/>
            <a:ext cx="1206177" cy="10537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Picture 22" descr="stochastic_maps_DEC_vs_DECj_M0_v1_WORKED_ARCHIVE_100dpi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10007600" cy="5003800"/>
          </a:xfrm>
          <a:prstGeom prst="rect">
            <a:avLst/>
          </a:prstGeom>
        </p:spPr>
      </p:pic>
      <p:sp>
        <p:nvSpPr>
          <p:cNvPr id="25" name="object 2">
            <a:extLst>
              <a:ext uri="{FF2B5EF4-FFF2-40B4-BE49-F238E27FC236}">
                <a16:creationId xmlns:a16="http://schemas.microsoft.com/office/drawing/2014/main" xmlns="" id="{39905C00-BAD6-1C40-AC55-D5CC14598214}"/>
              </a:ext>
            </a:extLst>
          </p:cNvPr>
          <p:cNvSpPr txBox="1"/>
          <p:nvPr/>
        </p:nvSpPr>
        <p:spPr>
          <a:xfrm>
            <a:off x="-467697" y="281065"/>
            <a:ext cx="13360400" cy="1076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600" marR="5080">
              <a:lnSpc>
                <a:spcPct val="105400"/>
              </a:lnSpc>
            </a:pPr>
            <a:r>
              <a:rPr lang="en-US" sz="3400" b="1" spc="-175" dirty="0">
                <a:latin typeface="Calibri"/>
                <a:cs typeface="Calibri"/>
              </a:rPr>
              <a:t>Improving realism: distance, connectivity, &amp; traits </a:t>
            </a:r>
            <a:r>
              <a:rPr sz="3400" b="1" spc="-15" dirty="0">
                <a:latin typeface="Calibri"/>
                <a:cs typeface="Calibri"/>
              </a:rPr>
              <a:t>in</a:t>
            </a:r>
            <a:r>
              <a:rPr sz="3400" b="1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p</a:t>
            </a:r>
            <a:r>
              <a:rPr sz="3400" b="1" spc="-85" dirty="0">
                <a:latin typeface="Calibri"/>
                <a:cs typeface="Calibri"/>
              </a:rPr>
              <a:t>h</a:t>
            </a:r>
            <a:r>
              <a:rPr sz="3400" b="1" spc="-15" dirty="0">
                <a:latin typeface="Calibri"/>
                <a:cs typeface="Calibri"/>
              </a:rPr>
              <a:t>ylo</a:t>
            </a:r>
            <a:r>
              <a:rPr sz="3400" b="1" spc="-35" dirty="0">
                <a:latin typeface="Calibri"/>
                <a:cs typeface="Calibri"/>
              </a:rPr>
              <a:t>g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n</a:t>
            </a:r>
            <a:r>
              <a:rPr sz="3400" b="1" spc="-25" dirty="0">
                <a:latin typeface="Calibri"/>
                <a:cs typeface="Calibri"/>
              </a:rPr>
              <a:t>e</a:t>
            </a:r>
            <a:r>
              <a:rPr lang="en-US" sz="3400" b="1" spc="254" dirty="0">
                <a:latin typeface="Calibri"/>
                <a:cs typeface="Calibri"/>
              </a:rPr>
              <a:t>ti</a:t>
            </a:r>
            <a:r>
              <a:rPr sz="3400" b="1" dirty="0">
                <a:latin typeface="Calibri"/>
                <a:cs typeface="Calibri"/>
              </a:rPr>
              <a:t>c </a:t>
            </a:r>
            <a:r>
              <a:rPr sz="3400" b="1" spc="-15" dirty="0">
                <a:latin typeface="Calibri"/>
                <a:cs typeface="Calibri"/>
              </a:rPr>
              <a:t>bio</a:t>
            </a:r>
            <a:r>
              <a:rPr sz="3400" b="1" spc="-35" dirty="0">
                <a:latin typeface="Calibri"/>
                <a:cs typeface="Calibri"/>
              </a:rPr>
              <a:t>g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o</a:t>
            </a:r>
            <a:r>
              <a:rPr sz="3400" b="1" spc="-5" dirty="0">
                <a:latin typeface="Calibri"/>
                <a:cs typeface="Calibri"/>
              </a:rPr>
              <a:t>g</a:t>
            </a:r>
            <a:r>
              <a:rPr sz="3400" b="1" spc="-75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ap</a:t>
            </a:r>
            <a:r>
              <a:rPr sz="3400" b="1" spc="-85" dirty="0">
                <a:latin typeface="Calibri"/>
                <a:cs typeface="Calibri"/>
              </a:rPr>
              <a:t>h</a:t>
            </a:r>
            <a:r>
              <a:rPr sz="3400" b="1" spc="-15" dirty="0">
                <a:latin typeface="Calibri"/>
                <a:cs typeface="Calibri"/>
              </a:rPr>
              <a:t>y: the</a:t>
            </a:r>
            <a:r>
              <a:rPr sz="3400" b="1" dirty="0">
                <a:latin typeface="Calibri"/>
                <a:cs typeface="Calibri"/>
              </a:rPr>
              <a:t>o</a:t>
            </a:r>
            <a:r>
              <a:rPr sz="3400" b="1" spc="10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y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and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appli</a:t>
            </a:r>
            <a:r>
              <a:rPr sz="3400" b="1" spc="-35" dirty="0">
                <a:latin typeface="Calibri"/>
                <a:cs typeface="Calibri"/>
              </a:rPr>
              <a:t>c</a:t>
            </a:r>
            <a:r>
              <a:rPr sz="3400" b="1" spc="-55" dirty="0">
                <a:latin typeface="Calibri"/>
                <a:cs typeface="Calibri"/>
              </a:rPr>
              <a:t>a</a:t>
            </a:r>
            <a:r>
              <a:rPr lang="en-US" sz="3400" b="1" spc="254" dirty="0">
                <a:latin typeface="Calibri"/>
                <a:cs typeface="Calibri"/>
              </a:rPr>
              <a:t>ti</a:t>
            </a:r>
            <a:r>
              <a:rPr sz="3400" b="1" spc="-20" dirty="0">
                <a:latin typeface="Calibri"/>
                <a:cs typeface="Calibri"/>
              </a:rPr>
              <a:t>on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in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</a:t>
            </a:r>
            <a:r>
              <a:rPr sz="3400" b="1" spc="-55" dirty="0">
                <a:latin typeface="Calibri"/>
                <a:cs typeface="Calibri"/>
              </a:rPr>
              <a:t>n</a:t>
            </a:r>
            <a:r>
              <a:rPr sz="3400" b="1" spc="-15" dirty="0">
                <a:latin typeface="Calibri"/>
                <a:cs typeface="Calibri"/>
              </a:rPr>
              <a:t>ts,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c</a:t>
            </a:r>
            <a:r>
              <a:rPr sz="3400" b="1" spc="-40" dirty="0">
                <a:latin typeface="Calibri"/>
                <a:cs typeface="Calibri"/>
              </a:rPr>
              <a:t>r</a:t>
            </a:r>
            <a:r>
              <a:rPr sz="3400" b="1" dirty="0">
                <a:latin typeface="Calibri"/>
                <a:cs typeface="Calibri"/>
              </a:rPr>
              <a:t>oc</a:t>
            </a:r>
            <a:r>
              <a:rPr sz="3400" b="1" spc="-20" dirty="0">
                <a:latin typeface="Calibri"/>
                <a:cs typeface="Calibri"/>
              </a:rPr>
              <a:t>s</a:t>
            </a:r>
            <a:r>
              <a:rPr sz="3400" b="1" spc="-10" dirty="0">
                <a:latin typeface="Calibri"/>
                <a:cs typeface="Calibri"/>
              </a:rPr>
              <a:t>,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li</a:t>
            </a:r>
            <a:r>
              <a:rPr sz="3400" b="1" spc="-60" dirty="0">
                <a:latin typeface="Calibri"/>
                <a:cs typeface="Calibri"/>
              </a:rPr>
              <a:t>z</a:t>
            </a:r>
            <a:r>
              <a:rPr sz="3400" b="1" dirty="0">
                <a:latin typeface="Calibri"/>
                <a:cs typeface="Calibri"/>
              </a:rPr>
              <a:t>a</a:t>
            </a:r>
            <a:r>
              <a:rPr sz="3400" b="1" spc="-40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ds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and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65" dirty="0">
                <a:latin typeface="Calibri"/>
                <a:cs typeface="Calibri"/>
              </a:rPr>
              <a:t>k</a:t>
            </a:r>
            <a:r>
              <a:rPr sz="3400" b="1" spc="-15" dirty="0">
                <a:latin typeface="Calibri"/>
                <a:cs typeface="Calibri"/>
              </a:rPr>
              <a:t>auri</a:t>
            </a:r>
            <a:endParaRPr sz="3400" dirty="0">
              <a:latin typeface="Calibri"/>
              <a:cs typeface="Calibri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8654593F-AB99-3A4F-AB30-9DE18275A2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79516" y="7657933"/>
            <a:ext cx="1288758" cy="11281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C81BF27F-FAB7-EA4C-AC45-B55029B3FF36}"/>
              </a:ext>
            </a:extLst>
          </p:cNvPr>
          <p:cNvSpPr/>
          <p:nvPr/>
        </p:nvSpPr>
        <p:spPr>
          <a:xfrm>
            <a:off x="2167800" y="8392530"/>
            <a:ext cx="3924472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Hawaiian </a:t>
            </a:r>
            <a:r>
              <a:rPr lang="en-US" sz="1200" i="1" dirty="0"/>
              <a:t>Psychotria</a:t>
            </a:r>
            <a:br>
              <a:rPr lang="en-US" sz="1200" i="1" dirty="0"/>
            </a:br>
            <a:r>
              <a:rPr lang="en-US" sz="1200" i="1" dirty="0"/>
              <a:t>e.g. </a:t>
            </a:r>
            <a:r>
              <a:rPr lang="en-US" sz="1200" i="1" dirty="0" err="1"/>
              <a:t>hawaiiensis</a:t>
            </a:r>
            <a:r>
              <a:rPr lang="en-US" sz="700" dirty="0"/>
              <a:t/>
            </a:r>
            <a:br>
              <a:rPr lang="en-US" sz="700" dirty="0"/>
            </a:br>
            <a:r>
              <a:rPr lang="en-US" sz="700" dirty="0">
                <a:hlinkClick r:id="rId15"/>
              </a:rPr>
              <a:t>https://commons.wikimedia.org/wiki/File:Psychotria_hawaiiensis_var._hillebrandii_(5516131161).jpg</a:t>
            </a:r>
            <a:r>
              <a:rPr lang="en-US" sz="700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3DCAB766-9EDF-CA4C-BD81-A6563F19C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868" y="6888066"/>
            <a:ext cx="2560284" cy="126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0070C0"/>
                </a:solidFill>
                <a:latin typeface="+mj-lt"/>
              </a:rPr>
              <a:t>Data</a:t>
            </a:r>
          </a:p>
          <a:p>
            <a:pPr algn="ctr"/>
            <a:r>
              <a:rPr lang="en-NZ" sz="2800" b="1" dirty="0">
                <a:solidFill>
                  <a:srgbClr val="0070C0"/>
                </a:solidFill>
                <a:latin typeface="+mj-lt"/>
              </a:rPr>
              <a:t>(observations)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2E8FC1ED-F9A8-6D4C-A825-387BB7DE0101}"/>
              </a:ext>
            </a:extLst>
          </p:cNvPr>
          <p:cNvSpPr/>
          <p:nvPr/>
        </p:nvSpPr>
        <p:spPr>
          <a:xfrm>
            <a:off x="4856704" y="4739495"/>
            <a:ext cx="3686810" cy="1734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400" dirty="0"/>
              <a:t>Probabilistic model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xmlns="" id="{E6F4EA43-D174-DE45-B2A1-E7561B6759B7}"/>
              </a:ext>
            </a:extLst>
          </p:cNvPr>
          <p:cNvSpPr/>
          <p:nvPr/>
        </p:nvSpPr>
        <p:spPr>
          <a:xfrm rot="13457578" flipV="1">
            <a:off x="4927940" y="6490724"/>
            <a:ext cx="3544341" cy="3592415"/>
          </a:xfrm>
          <a:prstGeom prst="arc">
            <a:avLst/>
          </a:prstGeom>
          <a:ln w="4127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xmlns="" id="{215D978F-710D-C640-A8F1-EEE3A8C10AA7}"/>
              </a:ext>
            </a:extLst>
          </p:cNvPr>
          <p:cNvSpPr/>
          <p:nvPr/>
        </p:nvSpPr>
        <p:spPr>
          <a:xfrm rot="13457578" flipH="1">
            <a:off x="4854944" y="1171818"/>
            <a:ext cx="3544341" cy="3592415"/>
          </a:xfrm>
          <a:prstGeom prst="arc">
            <a:avLst/>
          </a:prstGeom>
          <a:ln w="412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xmlns="" id="{EF274A63-51CC-6E4D-8965-4155078E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474" y="6888066"/>
            <a:ext cx="5137983" cy="126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0070C0"/>
                </a:solidFill>
                <a:latin typeface="+mj-lt"/>
              </a:rPr>
              <a:t>Parameters</a:t>
            </a:r>
            <a:r>
              <a:rPr lang="en-NZ" sz="2800" b="1" dirty="0">
                <a:solidFill>
                  <a:srgbClr val="0070C0"/>
                </a:solidFill>
                <a:latin typeface="+mj-lt"/>
              </a:rPr>
              <a:t/>
            </a:r>
            <a:br>
              <a:rPr lang="en-NZ" sz="2800" b="1" dirty="0">
                <a:solidFill>
                  <a:srgbClr val="0070C0"/>
                </a:solidFill>
                <a:latin typeface="+mj-lt"/>
              </a:rPr>
            </a:br>
            <a:r>
              <a:rPr lang="en-NZ" sz="2800" b="1" dirty="0">
                <a:solidFill>
                  <a:srgbClr val="0070C0"/>
                </a:solidFill>
                <a:latin typeface="+mj-lt"/>
              </a:rPr>
              <a:t>(mean, standard deviation, etc.)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BF4F2A73-F14D-FD47-831E-17BC9934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474" y="3593639"/>
            <a:ext cx="5137983" cy="83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FF0000"/>
                </a:solidFill>
                <a:latin typeface="+mj-lt"/>
              </a:rPr>
              <a:t>Parameters</a:t>
            </a:r>
            <a:endParaRPr lang="en-NZ" sz="2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xmlns="" id="{B84F4950-787F-B346-B1BC-7DBF3053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531" y="6698103"/>
            <a:ext cx="2969930" cy="4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23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“Inference”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xmlns="" id="{4414218A-C32E-244D-B26C-2112BDA86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5527" y="3353422"/>
            <a:ext cx="4916733" cy="154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FF0000"/>
                </a:solidFill>
                <a:latin typeface="+mj-lt"/>
              </a:rPr>
              <a:t>Simulated/</a:t>
            </a:r>
            <a:br>
              <a:rPr lang="en-NZ" sz="4600" b="1" dirty="0">
                <a:solidFill>
                  <a:srgbClr val="FF0000"/>
                </a:solidFill>
                <a:latin typeface="+mj-lt"/>
              </a:rPr>
            </a:br>
            <a:r>
              <a:rPr lang="en-NZ" sz="4600" b="1" dirty="0">
                <a:solidFill>
                  <a:srgbClr val="FF0000"/>
                </a:solidFill>
                <a:latin typeface="+mj-lt"/>
              </a:rPr>
              <a:t>Predicted Data</a:t>
            </a:r>
            <a:endParaRPr lang="en-NZ" sz="2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xmlns="" id="{BDFBC864-A9CF-344B-B96A-AAD70CD0F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144" y="3777486"/>
            <a:ext cx="2969930" cy="83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23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“Simulation” or Prediction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F336AB0C-4352-914C-A8E7-48CFC6D3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48" y="330941"/>
            <a:ext cx="12458135" cy="80245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Review: Models, parameters, and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4590287" y="8895643"/>
            <a:ext cx="3806408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Major way to do inference: </a:t>
            </a:r>
            <a:r>
              <a:rPr lang="en-US" i="1" dirty="0"/>
              <a:t>likelihood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784623" y="7270045"/>
            <a:ext cx="169333" cy="162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576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643029"/>
            <a:ext cx="11398613" cy="2062606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dirty="0"/>
              <a:t>Likelihood: the key concept</a:t>
            </a:r>
            <a:endParaRPr dirty="0"/>
          </a:p>
        </p:txBody>
      </p:sp>
      <p:sp>
        <p:nvSpPr>
          <p:cNvPr id="3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1725838" y="3465543"/>
            <a:ext cx="9878798" cy="2931072"/>
          </a:xfrm>
          <a:prstGeom prst="rect">
            <a:avLst/>
          </a:prstGeom>
        </p:spPr>
        <p:txBody>
          <a:bodyPr/>
          <a:lstStyle/>
          <a:p>
            <a:r>
              <a:rPr lang="en-US" sz="3700" dirty="0"/>
              <a:t>Likelihood = probability of the data, given a model</a:t>
            </a:r>
          </a:p>
          <a:p>
            <a:endParaRPr lang="en-US" sz="3700" dirty="0"/>
          </a:p>
          <a:p>
            <a:r>
              <a:rPr lang="en-US" sz="3700" dirty="0"/>
              <a:t>Likelihood = P(data | model)</a:t>
            </a:r>
          </a:p>
          <a:p>
            <a:endParaRPr lang="en-US" sz="3700" dirty="0"/>
          </a:p>
          <a:p>
            <a:r>
              <a:rPr lang="en-US" sz="3700" dirty="0"/>
              <a:t>L = P(D | M)</a:t>
            </a:r>
          </a:p>
          <a:p>
            <a:endParaRPr lang="en-US" sz="3700" dirty="0"/>
          </a:p>
          <a:p>
            <a:r>
              <a:rPr lang="en-US" sz="3700" dirty="0"/>
              <a:t>lnL = log(P(D|M))</a:t>
            </a:r>
          </a:p>
          <a:p>
            <a:endParaRPr lang="en-US" sz="3700" dirty="0"/>
          </a:p>
          <a:p>
            <a:r>
              <a:rPr lang="en-US" sz="3700" dirty="0"/>
              <a:t>lnL = natural logarithm of the likelihood</a:t>
            </a:r>
            <a:endParaRPr sz="3700" dirty="0"/>
          </a:p>
        </p:txBody>
      </p:sp>
    </p:spTree>
    <p:extLst>
      <p:ext uri="{BB962C8B-B14F-4D97-AF65-F5344CB8AC3E}">
        <p14:creationId xmlns:p14="http://schemas.microsoft.com/office/powerpoint/2010/main" val="1032064639"/>
      </p:ext>
    </p:extLst>
  </p:cSld>
  <p:clrMapOvr>
    <a:masterClrMapping/>
  </p:clrMapOvr>
  <p:transition xmlns:p14="http://schemas.microsoft.com/office/powerpoint/2010/main"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A988D3-5259-B841-A4B5-4AEA363D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38200"/>
            <a:ext cx="10229850" cy="615553"/>
          </a:xfrm>
        </p:spPr>
        <p:txBody>
          <a:bodyPr/>
          <a:lstStyle/>
          <a:p>
            <a:r>
              <a:rPr lang="en-US" b="1" dirty="0"/>
              <a:t>What is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E9316C-A8C3-9A41-A968-DAA9D0C65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981200"/>
            <a:ext cx="11168380" cy="6771084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Likelihood = </a:t>
            </a:r>
            <a:r>
              <a:rPr lang="en-US" dirty="0" err="1">
                <a:latin typeface="Calibri"/>
                <a:cs typeface="Calibri"/>
              </a:rPr>
              <a:t>Prob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data|model</a:t>
            </a:r>
            <a:r>
              <a:rPr lang="en-US" dirty="0">
                <a:latin typeface="Calibri"/>
                <a:cs typeface="Calibri"/>
              </a:rPr>
              <a:t>)</a:t>
            </a:r>
          </a:p>
          <a:p>
            <a:pPr lvl="1"/>
            <a:r>
              <a:rPr lang="en-US" sz="4000" dirty="0">
                <a:latin typeface="Calibri"/>
                <a:cs typeface="Calibri"/>
              </a:rPr>
              <a:t>A conditional probability</a:t>
            </a:r>
          </a:p>
          <a:p>
            <a:pPr lvl="1"/>
            <a:endParaRPr lang="en-US" sz="4000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Likelihood is a fundamental concept in statistics and inference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inference method of Maximum Likelihood is ubiquitous in parametric statistics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Statistics like the mean, or linear regression, can be justified through ML</a:t>
            </a:r>
          </a:p>
        </p:txBody>
      </p:sp>
    </p:spTree>
    <p:extLst>
      <p:ext uri="{BB962C8B-B14F-4D97-AF65-F5344CB8AC3E}">
        <p14:creationId xmlns:p14="http://schemas.microsoft.com/office/powerpoint/2010/main" val="362655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A988D3-5259-B841-A4B5-4AEA363D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475" y="27930"/>
            <a:ext cx="10229850" cy="615553"/>
          </a:xfrm>
        </p:spPr>
        <p:txBody>
          <a:bodyPr/>
          <a:lstStyle/>
          <a:p>
            <a:r>
              <a:rPr lang="en-US" b="1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E9316C-A8C3-9A41-A968-DAA9D0C65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19200"/>
            <a:ext cx="11582400" cy="3721100"/>
          </a:xfrm>
        </p:spPr>
        <p:txBody>
          <a:bodyPr>
            <a:noAutofit/>
          </a:bodyPr>
          <a:lstStyle/>
          <a:p>
            <a:r>
              <a:rPr lang="en-US" sz="3500" b="1" dirty="0">
                <a:latin typeface="Calibri"/>
                <a:cs typeface="Calibri"/>
              </a:rPr>
              <a:t>Likelihood =</a:t>
            </a:r>
            <a:r>
              <a:rPr lang="en-US" sz="3500" dirty="0">
                <a:latin typeface="Calibri"/>
                <a:cs typeface="Calibri"/>
              </a:rPr>
              <a:t> </a:t>
            </a:r>
            <a:r>
              <a:rPr lang="en-US" sz="3500" dirty="0" err="1">
                <a:latin typeface="Calibri"/>
                <a:cs typeface="Calibri"/>
              </a:rPr>
              <a:t>Prob</a:t>
            </a:r>
            <a:r>
              <a:rPr lang="en-US" sz="3500" dirty="0">
                <a:latin typeface="Calibri"/>
                <a:cs typeface="Calibri"/>
              </a:rPr>
              <a:t>(</a:t>
            </a:r>
            <a:r>
              <a:rPr lang="en-US" sz="3500" dirty="0" err="1">
                <a:latin typeface="Calibri"/>
                <a:cs typeface="Calibri"/>
              </a:rPr>
              <a:t>data|model</a:t>
            </a:r>
            <a:r>
              <a:rPr lang="en-US" sz="3500" dirty="0">
                <a:latin typeface="Calibri"/>
                <a:cs typeface="Calibri"/>
              </a:rPr>
              <a:t>)</a:t>
            </a:r>
          </a:p>
          <a:p>
            <a:pPr lvl="1"/>
            <a:r>
              <a:rPr lang="en-US" sz="3500" dirty="0">
                <a:latin typeface="Calibri"/>
                <a:cs typeface="Calibri"/>
              </a:rPr>
              <a:t>A conditional probability</a:t>
            </a:r>
          </a:p>
          <a:p>
            <a:endParaRPr lang="en-US" sz="3500" b="1" dirty="0">
              <a:latin typeface="Calibri"/>
              <a:cs typeface="Calibri"/>
            </a:endParaRPr>
          </a:p>
          <a:p>
            <a:r>
              <a:rPr lang="en-US" sz="3500" b="1" dirty="0">
                <a:latin typeface="Calibri"/>
                <a:cs typeface="Calibri"/>
              </a:rPr>
              <a:t>Data:</a:t>
            </a:r>
            <a:r>
              <a:rPr lang="en-US" sz="3500" dirty="0">
                <a:latin typeface="Calibri"/>
                <a:cs typeface="Calibri"/>
              </a:rPr>
              <a:t> some observations (numbers) you have collected </a:t>
            </a:r>
            <a:r>
              <a:rPr lang="mr-IN" sz="3500" dirty="0">
                <a:latin typeface="Calibri"/>
                <a:cs typeface="Calibri"/>
              </a:rPr>
              <a:t>–</a:t>
            </a:r>
            <a:r>
              <a:rPr lang="en-US" sz="3500" dirty="0">
                <a:latin typeface="Calibri"/>
                <a:cs typeface="Calibri"/>
              </a:rPr>
              <a:t> considered unchanging for the purposes of your statistical analysis</a:t>
            </a:r>
          </a:p>
          <a:p>
            <a:endParaRPr lang="en-US" sz="3500" dirty="0">
              <a:latin typeface="Calibri"/>
              <a:cs typeface="Calibri"/>
            </a:endParaRPr>
          </a:p>
          <a:p>
            <a:r>
              <a:rPr lang="en-US" sz="3500" b="1" dirty="0">
                <a:latin typeface="Calibri"/>
                <a:cs typeface="Calibri"/>
              </a:rPr>
              <a:t>Model:</a:t>
            </a:r>
            <a:r>
              <a:rPr lang="en-US" sz="3500" dirty="0">
                <a:latin typeface="Calibri"/>
                <a:cs typeface="Calibri"/>
              </a:rPr>
              <a:t> some process that you postulate could have produced the data; it is an equation giving the </a:t>
            </a:r>
            <a:r>
              <a:rPr lang="en-US" sz="3500" b="1" dirty="0">
                <a:latin typeface="Calibri"/>
                <a:cs typeface="Calibri"/>
              </a:rPr>
              <a:t>likelihood</a:t>
            </a:r>
            <a:br>
              <a:rPr lang="en-US" sz="3500" b="1" dirty="0">
                <a:latin typeface="Calibri"/>
                <a:cs typeface="Calibri"/>
              </a:rPr>
            </a:br>
            <a:r>
              <a:rPr lang="en-US" sz="3500" b="1" dirty="0">
                <a:latin typeface="Calibri"/>
                <a:cs typeface="Calibri"/>
              </a:rPr>
              <a:t/>
            </a:r>
            <a:br>
              <a:rPr lang="en-US" sz="3500" b="1" dirty="0">
                <a:latin typeface="Calibri"/>
                <a:cs typeface="Calibri"/>
              </a:rPr>
            </a:br>
            <a:r>
              <a:rPr lang="en-US" sz="3500" b="1" dirty="0">
                <a:latin typeface="Calibri"/>
                <a:cs typeface="Calibri"/>
              </a:rPr>
              <a:t>“Models put probabilities on data.”</a:t>
            </a:r>
            <a:br>
              <a:rPr lang="en-US" sz="3500" b="1" dirty="0">
                <a:latin typeface="Calibri"/>
                <a:cs typeface="Calibri"/>
              </a:rPr>
            </a:br>
            <a:endParaRPr lang="en-US" sz="3500" b="1" dirty="0">
              <a:latin typeface="Calibri"/>
              <a:cs typeface="Calibri"/>
            </a:endParaRPr>
          </a:p>
          <a:p>
            <a:r>
              <a:rPr lang="en-US" sz="3500" b="1" dirty="0">
                <a:latin typeface="Calibri"/>
                <a:cs typeface="Calibri"/>
              </a:rPr>
              <a:t>Parameters:</a:t>
            </a:r>
            <a:r>
              <a:rPr lang="en-US" sz="3500" dirty="0">
                <a:latin typeface="Calibri"/>
                <a:cs typeface="Calibri"/>
              </a:rPr>
              <a:t> Numbers in the model that can be changed / learned (e.g., the probability of heads, the rate of change)</a:t>
            </a:r>
            <a:endParaRPr lang="en-US" sz="35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55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29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1270001" y="2641601"/>
            <a:ext cx="10464801" cy="2578101"/>
          </a:xfrm>
          <a:prstGeom prst="rect">
            <a:avLst/>
          </a:prstGeom>
        </p:spPr>
        <p:txBody>
          <a:bodyPr/>
          <a:lstStyle/>
          <a:p>
            <a:r>
              <a:t>Likelihood = probability of the data, assuming a model</a:t>
            </a:r>
          </a:p>
          <a:p>
            <a:endParaRPr/>
          </a:p>
          <a:p>
            <a: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821112871"/>
      </p:ext>
    </p:extLst>
  </p:cSld>
  <p:clrMapOvr>
    <a:masterClrMapping/>
  </p:clrMapOvr>
  <p:transition xmlns:p14="http://schemas.microsoft.com/office/powerpoint/2010/main"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32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  <p:sp>
        <p:nvSpPr>
          <p:cNvPr id="133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pic>
        <p:nvPicPr>
          <p:cNvPr id="13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1236" y="5962382"/>
            <a:ext cx="3632540" cy="27083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54073991"/>
      </p:ext>
    </p:extLst>
  </p:cSld>
  <p:clrMapOvr>
    <a:masterClrMapping/>
  </p:clrMapOvr>
  <p:transition xmlns:p14="http://schemas.microsoft.com/office/powerpoint/2010/main"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33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pic>
        <p:nvPicPr>
          <p:cNvPr id="13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1236" y="5962382"/>
            <a:ext cx="3632540" cy="270833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Likelihood = probability of the data, assuming a model…"/>
          <p:cNvSpPr txBox="1">
            <a:spLocks/>
          </p:cNvSpPr>
          <p:nvPr/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 b="1" i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/>
                <a:cs typeface="Calibri"/>
              </a:rPr>
              <a:t>Likelihood = probability of the data, assuming a model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Maximum Likelihood (ML): find the parameter values that maximize the probability of the data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02629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39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40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xmlns="" id="{B5A5A9F6-0B8F-5E4D-B5D3-152796C3B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/>
          </p:cNvSpPr>
          <p:nvPr/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 b="1" i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/>
                <a:cs typeface="Calibri"/>
              </a:rPr>
              <a:t>Likelihood = probability of the data, assuming a model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Maximum Likelihood (ML): find the parameter values that maximize the probability of the data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817919"/>
      </p:ext>
    </p:extLst>
  </p:cSld>
  <p:clrMapOvr>
    <a:masterClrMapping/>
  </p:clrMapOvr>
  <p:transition xmlns:p14="http://schemas.microsoft.com/office/powerpoint/2010/main"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45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Data: HHHHHHHTTT -- 7 Heads, then 3 Tails</a:t>
            </a:r>
          </a:p>
        </p:txBody>
      </p:sp>
      <p:graphicFrame>
        <p:nvGraphicFramePr>
          <p:cNvPr id="146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xmlns="" id="{76E43FE0-59A2-7849-AD4C-7044D74DD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618209204"/>
      </p:ext>
    </p:extLst>
  </p:cSld>
  <p:clrMapOvr>
    <a:masterClrMapping/>
  </p:clrMapOvr>
  <p:transition xmlns:p14="http://schemas.microsoft.com/office/powerpoint/2010/main"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51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Data: HHHHHHHTTT -- 7 Heads, then 3 Tails</a:t>
            </a:r>
          </a:p>
        </p:txBody>
      </p:sp>
      <p:graphicFrame>
        <p:nvGraphicFramePr>
          <p:cNvPr id="152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xmlns="" id="{FE194AE2-05E1-DD4A-ADB0-11FACED8F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967035596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441168"/>
            <a:ext cx="1031875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57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58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xmlns="" id="{A830089A-EEC2-5048-AAE6-CC11EBD05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751646325"/>
      </p:ext>
    </p:extLst>
  </p:cSld>
  <p:clrMapOvr>
    <a:masterClrMapping/>
  </p:clrMapOvr>
  <p:transition xmlns:p14="http://schemas.microsoft.com/office/powerpoint/2010/main"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63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64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xmlns="" id="{130FCF3E-B86C-DB42-A665-621D23BF5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3188321179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69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Data: HHHHHHHTTT -- 7 Heads, then 3 Tails</a:t>
            </a:r>
          </a:p>
        </p:txBody>
      </p:sp>
      <p:graphicFrame>
        <p:nvGraphicFramePr>
          <p:cNvPr id="170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0.000977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0.00222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xmlns="" id="{CCA0208A-BA2C-3E47-B525-214C643EB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137828400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75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76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0.000977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-6.93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0.00222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-6.11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xmlns="" id="{FFB07A93-6150-9C4E-8E4B-C768B5E0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110448923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81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82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0.000977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-6.93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0.00222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-6.11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2.28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xmlns="" id="{B1D43974-3233-D146-89D7-76A0C14C9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832329203"/>
      </p:ext>
    </p:extLst>
  </p:cSld>
  <p:clrMapOvr>
    <a:masterClrMapping/>
  </p:clrMapOvr>
  <p:transition xmlns:p14="http://schemas.microsoft.com/office/powerpoint/2010/main"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87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88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0.000977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-6.93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worse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0.00222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-6.11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2.28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xmlns="" id="{B2B8BBE9-1721-D044-BB88-07B15E38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1265922876"/>
      </p:ext>
    </p:extLst>
  </p:cSld>
  <p:clrMapOvr>
    <a:masterClrMapping/>
  </p:clrMapOvr>
  <p:transition xmlns:p14="http://schemas.microsoft.com/office/powerpoint/2010/main"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dirty="0"/>
              <a:t>Maximum Likelihood</a:t>
            </a:r>
          </a:p>
          <a:p>
            <a:pPr>
              <a:defRPr sz="4800" b="1"/>
            </a:pPr>
            <a:r>
              <a:rPr dirty="0"/>
              <a:t>Inference</a:t>
            </a:r>
          </a:p>
        </p:txBody>
      </p:sp>
      <p:sp>
        <p:nvSpPr>
          <p:cNvPr id="193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94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0.000977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-6.93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worse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0.00222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-6.11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2.28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better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xmlns="" id="{B2B8BBE9-1721-D044-BB88-07B15E38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3911609658"/>
      </p:ext>
    </p:extLst>
  </p:cSld>
  <p:clrMapOvr>
    <a:masterClrMapping/>
  </p:clrMapOvr>
  <p:transition xmlns:p14="http://schemas.microsoft.com/office/powerpoint/2010/main"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sp>
        <p:nvSpPr>
          <p:cNvPr id="4" name="Rectangle 3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3563526563"/>
      </p:ext>
    </p:extLst>
  </p:cSld>
  <p:clrMapOvr>
    <a:masterClrMapping/>
  </p:clrMapOvr>
  <p:transition xmlns:p14="http://schemas.microsoft.com/office/powerpoint/2010/main"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875631337"/>
      </p:ext>
    </p:extLst>
  </p:cSld>
  <p:clrMapOvr>
    <a:masterClrMapping/>
  </p:clrMapOvr>
  <p:transition xmlns:p14="http://schemas.microsoft.com/office/powerpoint/2010/main"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" y="5606129"/>
            <a:ext cx="1801707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Parameter values to try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03023" y="5418667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3023" y="6485469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1042747597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2030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800" dirty="0">
                <a:latin typeface="Gill Sans"/>
                <a:cs typeface="Gill Sans"/>
              </a:rPr>
              <a:t>1.</a:t>
            </a:r>
            <a:r>
              <a:rPr sz="4800" spc="-484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" y="5606129"/>
            <a:ext cx="1801707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Parameter values to try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03023" y="5418667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3023" y="6485469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4000" y="2590800"/>
            <a:ext cx="2763166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Name of free parameter is “</a:t>
            </a:r>
            <a:r>
              <a:rPr lang="en-US" i="1" dirty="0">
                <a:solidFill>
                  <a:srgbClr val="3366FF"/>
                </a:solidFill>
              </a:rPr>
              <a:t>ProbHeads</a:t>
            </a:r>
            <a:r>
              <a:rPr lang="en-US" dirty="0">
                <a:solidFill>
                  <a:srgbClr val="3366FF"/>
                </a:solidFill>
              </a:rPr>
              <a:t>”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3127414872"/>
      </p:ext>
    </p:extLst>
  </p:cSld>
  <p:clrMapOvr>
    <a:masterClrMapping/>
  </p:clrMapOvr>
  <p:transition xmlns:p14="http://schemas.microsoft.com/office/powerpoint/2010/main"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" y="5606129"/>
            <a:ext cx="1801707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Parameter values to try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03023" y="5418667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3023" y="6485469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2590800"/>
            <a:ext cx="2763166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Name of free parameter is “</a:t>
            </a:r>
            <a:r>
              <a:rPr lang="en-US" i="1" dirty="0">
                <a:solidFill>
                  <a:srgbClr val="3366FF"/>
                </a:solidFill>
              </a:rPr>
              <a:t>ProbHeads</a:t>
            </a:r>
            <a:r>
              <a:rPr lang="en-US" dirty="0">
                <a:solidFill>
                  <a:srgbClr val="3366FF"/>
                </a:solidFill>
              </a:rPr>
              <a:t>”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0" y="2895600"/>
            <a:ext cx="2000215" cy="408315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“raw likelihood”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2012603462"/>
      </p:ext>
    </p:extLst>
  </p:cSld>
  <p:clrMapOvr>
    <a:masterClrMapping/>
  </p:clrMapOvr>
  <p:transition xmlns:p14="http://schemas.microsoft.com/office/powerpoint/2010/main"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" y="5606129"/>
            <a:ext cx="1801707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Parameter values to try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03023" y="5418667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3023" y="6485469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7800" y="2667000"/>
            <a:ext cx="2763166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Name of free parameter is “</a:t>
            </a:r>
            <a:r>
              <a:rPr lang="en-US" i="1" dirty="0">
                <a:solidFill>
                  <a:srgbClr val="3366FF"/>
                </a:solidFill>
              </a:rPr>
              <a:t>ProbHeads</a:t>
            </a:r>
            <a:r>
              <a:rPr lang="en-US" dirty="0">
                <a:solidFill>
                  <a:srgbClr val="3366FF"/>
                </a:solidFill>
              </a:rPr>
              <a:t>”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0" y="2895600"/>
            <a:ext cx="2000215" cy="408315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“raw likelihood”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306757" y="2686026"/>
            <a:ext cx="2372925" cy="408315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log-likelihood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2625872752"/>
      </p:ext>
    </p:extLst>
  </p:cSld>
  <p:clrMapOvr>
    <a:masterClrMapping/>
  </p:clrMapOvr>
  <p:transition xmlns:p14="http://schemas.microsoft.com/office/powerpoint/2010/main"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" y="5606129"/>
            <a:ext cx="1801707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Parameter values to try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03023" y="5418667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3023" y="6485469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7800" y="2667000"/>
            <a:ext cx="2763166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Name of free parameter is “</a:t>
            </a:r>
            <a:r>
              <a:rPr lang="en-US" i="1" dirty="0">
                <a:solidFill>
                  <a:srgbClr val="3366FF"/>
                </a:solidFill>
              </a:rPr>
              <a:t>ProbHeads</a:t>
            </a:r>
            <a:r>
              <a:rPr lang="en-US" dirty="0">
                <a:solidFill>
                  <a:srgbClr val="3366FF"/>
                </a:solidFill>
              </a:rPr>
              <a:t>”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0" y="2971800"/>
            <a:ext cx="2000215" cy="408315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“raw likelihood”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306757" y="2686026"/>
            <a:ext cx="2372925" cy="408315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log-likelihood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0800" y="3367489"/>
            <a:ext cx="2619022" cy="575892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59342" y="3367489"/>
            <a:ext cx="2619022" cy="575892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rot="16200000" flipV="1">
            <a:off x="6086970" y="8770814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>
            <a:off x="9891326" y="8694615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17353" y="9262845"/>
            <a:ext cx="3417192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Plot a likelihood curve from these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2031977968"/>
      </p:ext>
    </p:extLst>
  </p:cSld>
  <p:clrMapOvr>
    <a:masterClrMapping/>
  </p:clrMapOvr>
  <p:transition xmlns:p14="http://schemas.microsoft.com/office/powerpoint/2010/main"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8427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dirty="0"/>
              <a:t>Likelihood profile curve</a:t>
            </a:r>
            <a:endParaRPr dirty="0"/>
          </a:p>
        </p:txBody>
      </p:sp>
      <p:sp>
        <p:nvSpPr>
          <p:cNvPr id="6" name="Oval 5"/>
          <p:cNvSpPr/>
          <p:nvPr/>
        </p:nvSpPr>
        <p:spPr>
          <a:xfrm>
            <a:off x="7670800" y="3727592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45784"/>
      </p:ext>
    </p:extLst>
  </p:cSld>
  <p:clrMapOvr>
    <a:masterClrMapping/>
  </p:clrMapOvr>
  <p:transition xmlns:p14="http://schemas.microsoft.com/office/powerpoint/2010/main"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7096"/>
            <a:ext cx="11311660" cy="83419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Log-likelihood (lnL)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90" y="1265433"/>
            <a:ext cx="8247991" cy="484029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The log-likelihood (always the NATURAL log) is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1. An easy way to represent very small numbers</a:t>
            </a:r>
          </a:p>
          <a:p>
            <a:endParaRPr lang="en-US" dirty="0"/>
          </a:p>
          <a:p>
            <a:r>
              <a:rPr lang="en-US" dirty="0"/>
              <a:t>2. Helps the computers avoid numeric underflow problems</a:t>
            </a:r>
          </a:p>
          <a:p>
            <a:r>
              <a:rPr lang="en-US" dirty="0"/>
              <a:t>	- Multiplication in becomes addition in log-space</a:t>
            </a:r>
            <a:br>
              <a:rPr lang="en-US" dirty="0"/>
            </a:br>
            <a:r>
              <a:rPr lang="en-US" dirty="0"/>
              <a:t>          (also makes calculus easier)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	- E.g., in R, 0.1 times itself 300 times: 0.1^300 = 1e-300</a:t>
            </a:r>
          </a:p>
          <a:p>
            <a:r>
              <a:rPr lang="en-US" dirty="0"/>
              <a:t>           But (0.1^300)*(0.1^300) = 0.0 , which is wrong (underflow rounds down to 0.0)</a:t>
            </a:r>
            <a:br>
              <a:rPr lang="en-US" dirty="0"/>
            </a:br>
            <a:r>
              <a:rPr lang="en-US" dirty="0"/>
              <a:t>	- In log space: log(0.1^300) = 300*log(0.1) = 300*-2.3026 = -690.78</a:t>
            </a:r>
            <a:br>
              <a:rPr lang="en-US" dirty="0"/>
            </a:br>
            <a:r>
              <a:rPr lang="en-US" dirty="0"/>
              <a:t>           log((0.1^300)*(0.1^300) ) =  300*log(0.1)  + 300*log(0.1) = 600*log(0.1) = </a:t>
            </a:r>
            <a:br>
              <a:rPr lang="en-US" dirty="0"/>
            </a:br>
            <a:r>
              <a:rPr lang="en-US" dirty="0"/>
              <a:t>		= </a:t>
            </a:r>
            <a:r>
              <a:rPr lang="hr-HR" dirty="0"/>
              <a:t>1381.55 = 2 * </a:t>
            </a:r>
            <a:r>
              <a:rPr lang="en-US" dirty="0"/>
              <a:t>-690.78</a:t>
            </a:r>
          </a:p>
          <a:p>
            <a:endParaRPr lang="en-US" dirty="0"/>
          </a:p>
          <a:p>
            <a:r>
              <a:rPr lang="en-US" dirty="0"/>
              <a:t>3. Important in Information Theory</a:t>
            </a:r>
          </a:p>
          <a:p>
            <a:endParaRPr lang="en-US" dirty="0"/>
          </a:p>
          <a:p>
            <a:r>
              <a:rPr lang="en-US" dirty="0"/>
              <a:t>4. Maximizing the lnL finds the same parameters as maximizing the likelihood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0135" y="8395239"/>
            <a:ext cx="8344657" cy="656590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1700" dirty="0"/>
              <a:t>Note: reverse the log() operation with </a:t>
            </a:r>
            <a:r>
              <a:rPr lang="en-US" sz="1700" dirty="0" err="1"/>
              <a:t>exp</a:t>
            </a:r>
            <a:r>
              <a:rPr lang="en-US" sz="1700" dirty="0"/>
              <a:t>(): log(0.1) = -2.3026, </a:t>
            </a:r>
            <a:r>
              <a:rPr lang="en-US" sz="1700" dirty="0" err="1"/>
              <a:t>exp</a:t>
            </a:r>
            <a:r>
              <a:rPr lang="en-US" sz="1700" dirty="0"/>
              <a:t>(-2.3026) = 0.1</a:t>
            </a:r>
          </a:p>
          <a:p>
            <a:r>
              <a:rPr lang="en-US" sz="1700" dirty="0"/>
              <a:t>           </a:t>
            </a:r>
            <a:r>
              <a:rPr lang="en-US" sz="1700" dirty="0" err="1"/>
              <a:t>exp</a:t>
            </a:r>
            <a:r>
              <a:rPr lang="en-US" sz="1700" dirty="0"/>
              <a:t>(1) = </a:t>
            </a:r>
            <a:r>
              <a:rPr lang="is-IS" sz="1700" dirty="0"/>
              <a:t>2.718282..., which is known as Euler’s number, </a:t>
            </a:r>
            <a:r>
              <a:rPr lang="is-IS" sz="1700" i="1" dirty="0"/>
              <a:t>e</a:t>
            </a:r>
            <a:r>
              <a:rPr lang="is-IS" sz="1700" dirty="0"/>
              <a:t>, the base of the natural log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29636497"/>
      </p:ext>
    </p:extLst>
  </p:cSld>
  <p:clrMapOvr>
    <a:masterClrMapping/>
  </p:clrMapOvr>
  <p:transition xmlns:p14="http://schemas.microsoft.com/office/powerpoint/2010/main"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61573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4000" dirty="0"/>
              <a:t>The maximum likelihood and log-likelihood (lnL) give the same parameter estimate</a:t>
            </a:r>
            <a:endParaRPr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72" y="2162845"/>
            <a:ext cx="10736171" cy="694016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144934" y="2598703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44934" y="4881317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97773"/>
      </p:ext>
    </p:extLst>
  </p:cSld>
  <p:clrMapOvr>
    <a:masterClrMapping/>
  </p:clrMapOvr>
  <p:transition xmlns:p14="http://schemas.microsoft.com/office/powerpoint/2010/main"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659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What is our best estimate of the parameter?</a:t>
            </a:r>
            <a:endParaRPr sz="5100" dirty="0"/>
          </a:p>
        </p:txBody>
      </p:sp>
    </p:spTree>
    <p:extLst>
      <p:ext uri="{BB962C8B-B14F-4D97-AF65-F5344CB8AC3E}">
        <p14:creationId xmlns:p14="http://schemas.microsoft.com/office/powerpoint/2010/main" val="325573318"/>
      </p:ext>
    </p:extLst>
  </p:cSld>
  <p:clrMapOvr>
    <a:masterClrMapping/>
  </p:clrMapOvr>
  <p:transition xmlns:p14="http://schemas.microsoft.com/office/powerpoint/2010/main"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659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What is our best estimate of the parameter?</a:t>
            </a:r>
            <a:endParaRPr sz="5100" dirty="0"/>
          </a:p>
        </p:txBody>
      </p:sp>
      <p:sp>
        <p:nvSpPr>
          <p:cNvPr id="7" name="Oval 6"/>
          <p:cNvSpPr/>
          <p:nvPr/>
        </p:nvSpPr>
        <p:spPr>
          <a:xfrm>
            <a:off x="7670800" y="2429369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67308"/>
      </p:ext>
    </p:extLst>
  </p:cSld>
  <p:clrMapOvr>
    <a:masterClrMapping/>
  </p:clrMapOvr>
  <p:transition xmlns:p14="http://schemas.microsoft.com/office/powerpoint/2010/main"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659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What is our best estimate of the parameter?</a:t>
            </a:r>
            <a:endParaRPr sz="5100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089423" y="2585156"/>
            <a:ext cx="654756" cy="5599289"/>
          </a:xfrm>
          <a:prstGeom prst="straightConnector1">
            <a:avLst/>
          </a:prstGeom>
          <a:ln w="41275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670800" y="2429369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49643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3427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P</a:t>
            </a:r>
            <a:r>
              <a:rPr sz="4800" dirty="0">
                <a:latin typeface="Gill Sans"/>
                <a:cs typeface="Gill Sans"/>
              </a:rPr>
              <a:t>ut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geogr</a:t>
            </a:r>
            <a:r>
              <a:rPr sz="4800" spc="-7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ph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c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ranges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ps</a:t>
            </a:r>
            <a:endParaRPr sz="48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659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What is our best estimate of the parameter?</a:t>
            </a:r>
            <a:endParaRPr sz="5100" dirty="0"/>
          </a:p>
        </p:txBody>
      </p:sp>
      <p:sp>
        <p:nvSpPr>
          <p:cNvPr id="6" name="Maximum Likelihood Inference"/>
          <p:cNvSpPr txBox="1">
            <a:spLocks/>
          </p:cNvSpPr>
          <p:nvPr/>
        </p:nvSpPr>
        <p:spPr>
          <a:xfrm>
            <a:off x="606945" y="8101988"/>
            <a:ext cx="11311660" cy="1511300"/>
          </a:xfrm>
          <a:prstGeom prst="rect">
            <a:avLst/>
          </a:prstGeom>
        </p:spPr>
        <p:txBody>
          <a:bodyPr vert="horz" lIns="130046" tIns="65023" rIns="130046" bIns="65023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906" kern="120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defRPr sz="4800" b="1"/>
            </a:pPr>
            <a:r>
              <a:rPr lang="en-US" sz="5100" b="1" dirty="0">
                <a:solidFill>
                  <a:srgbClr val="3366FF"/>
                </a:solidFill>
              </a:rPr>
              <a:t>The parameter value that Maximizes the Likelihood (ML)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089423" y="2585156"/>
            <a:ext cx="654756" cy="5599289"/>
          </a:xfrm>
          <a:prstGeom prst="straightConnector1">
            <a:avLst/>
          </a:prstGeom>
          <a:ln w="41275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670800" y="2429369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57754"/>
      </p:ext>
    </p:extLst>
  </p:cSld>
  <p:clrMapOvr>
    <a:masterClrMapping/>
  </p:clrMapOvr>
  <p:transition xmlns:p14="http://schemas.microsoft.com/office/powerpoint/2010/main"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289" y="4916565"/>
            <a:ext cx="10487377" cy="4746724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2024380" y="322148"/>
            <a:ext cx="9917662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the maximum of the likelihood?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878017" y="1721375"/>
            <a:ext cx="5071641" cy="3085971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2400" dirty="0"/>
              <a:t>Several possible methods:</a:t>
            </a:r>
          </a:p>
          <a:p>
            <a:endParaRPr lang="en-US" sz="2400" dirty="0"/>
          </a:p>
          <a:p>
            <a:pPr marL="487672" indent="-487672">
              <a:buAutoNum type="arabicPeriod"/>
            </a:pPr>
            <a:r>
              <a:rPr lang="en-US" sz="2400" dirty="0"/>
              <a:t>Intuition</a:t>
            </a:r>
          </a:p>
          <a:p>
            <a:pPr marL="487672" indent="-487672">
              <a:buAutoNum type="arabicPeriod"/>
            </a:pPr>
            <a:r>
              <a:rPr lang="en-US" sz="2400" dirty="0"/>
              <a:t>Calculus to get an analytic solution</a:t>
            </a:r>
          </a:p>
          <a:p>
            <a:pPr marL="487672" indent="-487672">
              <a:buAutoNum type="arabicPeriod"/>
            </a:pPr>
            <a:r>
              <a:rPr lang="en-US" sz="2400" dirty="0"/>
              <a:t>Exhaustive search “grid search”</a:t>
            </a:r>
          </a:p>
          <a:p>
            <a:pPr marL="487672" indent="-487672">
              <a:buAutoNum type="arabicPeriod"/>
            </a:pPr>
            <a:r>
              <a:rPr lang="en-US" sz="2400" dirty="0"/>
              <a:t>Optimization / hill-climbing</a:t>
            </a:r>
          </a:p>
          <a:p>
            <a:pPr marL="487672" indent="-487672">
              <a:buAutoNum type="arabicPeriod"/>
            </a:pPr>
            <a:endParaRPr lang="en-US" sz="2400" dirty="0"/>
          </a:p>
          <a:p>
            <a:pPr marL="487672" indent="-487672">
              <a:buAutoNum type="arabicPeriod"/>
            </a:pP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11294830" y="5282678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90026"/>
      </p:ext>
    </p:extLst>
  </p:cSld>
  <p:clrMapOvr>
    <a:masterClrMapping/>
  </p:clrMapOvr>
  <p:transition xmlns:p14="http://schemas.microsoft.com/office/powerpoint/2010/main"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31671" y="2051666"/>
            <a:ext cx="2098696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1: intuition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61456" y="1949830"/>
            <a:ext cx="7878990" cy="1516311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/>
              <a:t>In very simple cases, like coin-flipping, you can guess that the average of your data provides the best estimate.</a:t>
            </a:r>
          </a:p>
          <a:p>
            <a:endParaRPr lang="en-US" dirty="0"/>
          </a:p>
          <a:p>
            <a:r>
              <a:rPr lang="en-US" dirty="0"/>
              <a:t>(But: your intuition can betray you, e.g. if you think about your prior experience that most coins are fair)</a:t>
            </a:r>
          </a:p>
        </p:txBody>
      </p:sp>
      <p:sp>
        <p:nvSpPr>
          <p:cNvPr id="7" name="Oval 6"/>
          <p:cNvSpPr/>
          <p:nvPr/>
        </p:nvSpPr>
        <p:spPr>
          <a:xfrm>
            <a:off x="7744177" y="4303325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67212"/>
      </p:ext>
    </p:extLst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The parameter value that Maximizes the Likelihood (ML)</a:t>
            </a:r>
            <a:endParaRPr sz="5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94" y="3583902"/>
            <a:ext cx="8565006" cy="58874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895" y="1589739"/>
            <a:ext cx="11988106" cy="511729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/>
              <a:t>Method 2: calculus</a:t>
            </a:r>
          </a:p>
          <a:p>
            <a:r>
              <a:rPr lang="en-US" dirty="0"/>
              <a:t>Short-short version:</a:t>
            </a:r>
          </a:p>
          <a:p>
            <a:pPr marL="487672" indent="-487672">
              <a:buAutoNum type="arabicParenBoth"/>
            </a:pPr>
            <a:r>
              <a:rPr lang="en-US" dirty="0"/>
              <a:t>Taking the first derivative of a function provides an equation giving the slope at each point</a:t>
            </a:r>
          </a:p>
          <a:p>
            <a:pPr marL="487672" indent="-487672">
              <a:buAutoNum type="arabicParenBoth"/>
            </a:pPr>
            <a:r>
              <a:rPr lang="en-US" dirty="0"/>
              <a:t>The slope will be 0.0 at the maximum of the curve</a:t>
            </a:r>
          </a:p>
          <a:p>
            <a:pPr marL="487672" indent="-487672">
              <a:buAutoNum type="arabicParenBoth"/>
            </a:pPr>
            <a:r>
              <a:rPr lang="en-US" dirty="0"/>
              <a:t>Setting the derivative to 0.0 and</a:t>
            </a:r>
            <a:br>
              <a:rPr lang="en-US" dirty="0"/>
            </a:br>
            <a:r>
              <a:rPr lang="en-US" dirty="0"/>
              <a:t>solving gives a formula for the</a:t>
            </a:r>
            <a:br>
              <a:rPr lang="en-US" dirty="0"/>
            </a:br>
            <a:r>
              <a:rPr lang="en-US" dirty="0"/>
              <a:t>Maximum Likelihood.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This is known as an </a:t>
            </a:r>
            <a:br>
              <a:rPr lang="en-US" dirty="0"/>
            </a:br>
            <a:r>
              <a:rPr lang="en-US" dirty="0"/>
              <a:t>“analytic solution”.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Analytic solutions are very fast,</a:t>
            </a:r>
            <a:br>
              <a:rPr lang="en-US" dirty="0"/>
            </a:br>
            <a:r>
              <a:rPr lang="en-US" dirty="0"/>
              <a:t>and are the basics of a lot of the</a:t>
            </a:r>
            <a:br>
              <a:rPr lang="en-US" dirty="0"/>
            </a:br>
            <a:r>
              <a:rPr lang="en-US" dirty="0"/>
              <a:t>“cookbook” formulas that get</a:t>
            </a:r>
            <a:br>
              <a:rPr lang="en-US" dirty="0"/>
            </a:br>
            <a:r>
              <a:rPr lang="en-US" dirty="0"/>
              <a:t>taught.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But they often aren’t available for complex models.</a:t>
            </a:r>
          </a:p>
          <a:p>
            <a:pPr marL="487672" indent="-487672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30359"/>
      </p:ext>
    </p:extLst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94" y="3583902"/>
            <a:ext cx="8565006" cy="5887477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The parameter value that Maximizes the Likelihood (ML)</a:t>
            </a:r>
            <a:endParaRPr sz="5100" dirty="0"/>
          </a:p>
        </p:txBody>
      </p:sp>
      <p:sp>
        <p:nvSpPr>
          <p:cNvPr id="6" name="Rectangle 5"/>
          <p:cNvSpPr/>
          <p:nvPr/>
        </p:nvSpPr>
        <p:spPr>
          <a:xfrm>
            <a:off x="-44455" y="1576455"/>
            <a:ext cx="5000284" cy="3455303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/>
              <a:t>Method 2: calculus</a:t>
            </a:r>
          </a:p>
          <a:p>
            <a:endParaRPr lang="en-US" dirty="0"/>
          </a:p>
          <a:p>
            <a:r>
              <a:rPr lang="en-US" dirty="0"/>
              <a:t>E.g., here’s the proof (not examinable) showing that the likelihood is maximized at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(Number of Heads) / (Total number of </a:t>
            </a:r>
            <a:r>
              <a:rPr lang="en-US" dirty="0" err="1"/>
              <a:t>coinflips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3"/>
              </a:rPr>
              <a:t>https://stats.stackexchange.com/questions/181035/how-to-derive-the-likelihood-function-for-binomial-distribution-for-parameter-es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(not examinable)</a:t>
            </a:r>
          </a:p>
        </p:txBody>
      </p:sp>
    </p:spTree>
    <p:extLst>
      <p:ext uri="{BB962C8B-B14F-4D97-AF65-F5344CB8AC3E}">
        <p14:creationId xmlns:p14="http://schemas.microsoft.com/office/powerpoint/2010/main" val="1499311519"/>
      </p:ext>
    </p:extLst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90" y="1945729"/>
            <a:ext cx="6693141" cy="123931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3: exhaustive search (or “gridded search”).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(1) pick a bunch of parameter values that cover the parameter space</a:t>
            </a:r>
          </a:p>
          <a:p>
            <a:r>
              <a:rPr lang="en-US" dirty="0"/>
              <a:t>(2) choose the parameter value that maximizes the likelihood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377" y="4410965"/>
            <a:ext cx="2772469" cy="2070308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/>
              <a:t>Problem: can only be done easily for 1 or 2 parameters.</a:t>
            </a:r>
          </a:p>
          <a:p>
            <a:endParaRPr lang="en-US" dirty="0"/>
          </a:p>
          <a:p>
            <a:r>
              <a:rPr lang="en-US" dirty="0"/>
              <a:t>More parameters = more “dimensions” = explosion of number of calculations</a:t>
            </a:r>
          </a:p>
        </p:txBody>
      </p:sp>
    </p:spTree>
    <p:extLst>
      <p:ext uri="{BB962C8B-B14F-4D97-AF65-F5344CB8AC3E}">
        <p14:creationId xmlns:p14="http://schemas.microsoft.com/office/powerpoint/2010/main" val="1516406969"/>
      </p:ext>
    </p:extLst>
  </p:cSld>
  <p:clrMapOvr>
    <a:masterClrMapping/>
  </p:clrMapOvr>
  <p:transition xmlns:p14="http://schemas.microsoft.com/office/powerpoint/2010/main"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76696"/>
      </p:ext>
    </p:extLst>
  </p:cSld>
  <p:clrMapOvr>
    <a:masterClrMapping/>
  </p:clrMapOvr>
  <p:transition xmlns:p14="http://schemas.microsoft.com/office/powerpoint/2010/main"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989688" y="7125547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136442" y="5996658"/>
            <a:ext cx="259647" cy="112888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39240" y="5122588"/>
            <a:ext cx="2603428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  <a:sym typeface="Wingdings"/>
              </a:rPr>
              <a:t>Starting guess at parameter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00438"/>
      </p:ext>
    </p:extLst>
  </p:cSld>
  <p:clrMapOvr>
    <a:masterClrMapping/>
  </p:clrMapOvr>
  <p:transition xmlns:p14="http://schemas.microsoft.com/office/powerpoint/2010/main"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989688" y="7125547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27170"/>
      </p:ext>
    </p:extLst>
  </p:cSld>
  <p:clrMapOvr>
    <a:masterClrMapping/>
  </p:clrMapOvr>
  <p:transition xmlns:p14="http://schemas.microsoft.com/office/powerpoint/2010/main"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989688" y="7125547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64951"/>
      </p:ext>
    </p:extLst>
  </p:cSld>
  <p:clrMapOvr>
    <a:masterClrMapping/>
  </p:clrMapOvr>
  <p:transition xmlns:p14="http://schemas.microsoft.com/office/powerpoint/2010/main"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4824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P</a:t>
            </a:r>
            <a:r>
              <a:rPr sz="4800" dirty="0">
                <a:latin typeface="Gill Sans"/>
                <a:cs typeface="Gill Sans"/>
              </a:rPr>
              <a:t>ut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geogr</a:t>
            </a:r>
            <a:r>
              <a:rPr sz="4800" spc="-7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ph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c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ranges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ps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497840" indent="-485140">
              <a:lnSpc>
                <a:spcPct val="100000"/>
              </a:lnSpc>
              <a:buFont typeface="Gill Sans"/>
              <a:buAutoNum type="arabicPeriod"/>
              <a:tabLst>
                <a:tab pos="498475" algn="l"/>
              </a:tabLst>
            </a:pPr>
            <a:r>
              <a:rPr sz="4800" spc="-25" dirty="0">
                <a:latin typeface="Gill Sans"/>
                <a:cs typeface="Gill Sans"/>
              </a:rPr>
              <a:t>Ass</a:t>
            </a:r>
            <a:r>
              <a:rPr sz="4800" dirty="0">
                <a:latin typeface="Gill Sans"/>
                <a:cs typeface="Gill Sans"/>
              </a:rPr>
              <a:t>ume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so</a:t>
            </a:r>
            <a:r>
              <a:rPr sz="4800" dirty="0">
                <a:latin typeface="Gill Sans"/>
                <a:cs typeface="Gill Sans"/>
              </a:rPr>
              <a:t>me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40" dirty="0">
                <a:latin typeface="Gill Sans"/>
                <a:cs typeface="Gill Sans"/>
              </a:rPr>
              <a:t>r</a:t>
            </a:r>
            <a:r>
              <a:rPr sz="4800" spc="-25" dirty="0">
                <a:latin typeface="Gill Sans"/>
                <a:cs typeface="Gill Sans"/>
              </a:rPr>
              <a:t>ocess</a:t>
            </a:r>
            <a:r>
              <a:rPr sz="4800" spc="-5" dirty="0">
                <a:latin typeface="Gill Sans"/>
                <a:cs typeface="Gill Sans"/>
              </a:rPr>
              <a:t>(</a:t>
            </a: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)</a:t>
            </a:r>
            <a:endParaRPr sz="48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910470"/>
      </p:ext>
    </p:extLst>
  </p:cSld>
  <p:clrMapOvr>
    <a:masterClrMapping/>
  </p:clrMapOvr>
  <p:transition xmlns:p14="http://schemas.microsoft.com/office/powerpoint/2010/main"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62923"/>
      </p:ext>
    </p:extLst>
  </p:cSld>
  <p:clrMapOvr>
    <a:masterClrMapping/>
  </p:clrMapOvr>
  <p:transition xmlns:p14="http://schemas.microsoft.com/office/powerpoint/2010/main"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50863" y="5226756"/>
            <a:ext cx="194170" cy="781193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132258"/>
      </p:ext>
    </p:extLst>
  </p:cSld>
  <p:clrMapOvr>
    <a:masterClrMapping/>
  </p:clrMapOvr>
  <p:transition xmlns:p14="http://schemas.microsoft.com/office/powerpoint/2010/main"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50863" y="5226756"/>
            <a:ext cx="194170" cy="781193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292623" y="4730045"/>
            <a:ext cx="1110827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61952"/>
      </p:ext>
    </p:extLst>
  </p:cSld>
  <p:clrMapOvr>
    <a:masterClrMapping/>
  </p:clrMapOvr>
  <p:transition xmlns:p14="http://schemas.microsoft.com/office/powerpoint/2010/main"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50863" y="5226756"/>
            <a:ext cx="194170" cy="781193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292623" y="4730045"/>
            <a:ext cx="1110827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279078" y="4269459"/>
            <a:ext cx="460585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422618"/>
      </p:ext>
    </p:extLst>
  </p:cSld>
  <p:clrMapOvr>
    <a:masterClrMapping/>
  </p:clrMapOvr>
  <p:transition xmlns:p14="http://schemas.microsoft.com/office/powerpoint/2010/main"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50863" y="5226756"/>
            <a:ext cx="194170" cy="781193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292623" y="4730045"/>
            <a:ext cx="1110827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279078" y="4269459"/>
            <a:ext cx="460585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44177" y="4303325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98372"/>
      </p:ext>
    </p:extLst>
  </p:cSld>
  <p:clrMapOvr>
    <a:masterClrMapping/>
  </p:clrMapOvr>
  <p:transition xmlns:p14="http://schemas.microsoft.com/office/powerpoint/2010/main"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90" y="1945729"/>
            <a:ext cx="11817422" cy="1516311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/>
              <a:t>Advantage of optimization/hill-climbing: extremely flexible, can be used on all sorts of complex models</a:t>
            </a:r>
          </a:p>
          <a:p>
            <a:endParaRPr lang="en-US" dirty="0"/>
          </a:p>
          <a:p>
            <a:r>
              <a:rPr lang="en-US" dirty="0"/>
              <a:t>Disadvantages of optimization/hill-climbing: much slower than analytic solutions; no absolute guarantee the search will actually find the true peak </a:t>
            </a:r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50863" y="5226756"/>
            <a:ext cx="194170" cy="781193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292623" y="4730045"/>
            <a:ext cx="1110827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279078" y="4269459"/>
            <a:ext cx="460585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44177" y="4303325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64704"/>
      </p:ext>
    </p:extLst>
  </p:cSld>
  <p:clrMapOvr>
    <a:masterClrMapping/>
  </p:clrMapOvr>
  <p:transition xmlns:p14="http://schemas.microsoft.com/office/powerpoint/2010/main"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200" y="344721"/>
            <a:ext cx="8248015" cy="213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00"/>
              </a:lnSpc>
            </a:pPr>
            <a:r>
              <a:rPr sz="5000" b="1" spc="-40" dirty="0">
                <a:latin typeface="Gill Sans"/>
                <a:cs typeface="Gill Sans"/>
              </a:rPr>
              <a:t>C</a:t>
            </a:r>
            <a:r>
              <a:rPr sz="5000" b="1" spc="35" dirty="0">
                <a:latin typeface="Gill Sans"/>
                <a:cs typeface="Gill Sans"/>
              </a:rPr>
              <a:t>a</a:t>
            </a:r>
            <a:r>
              <a:rPr sz="5000" b="1" dirty="0">
                <a:latin typeface="Gill Sans"/>
                <a:cs typeface="Gill Sans"/>
              </a:rPr>
              <a:t>n </a:t>
            </a:r>
            <a:r>
              <a:rPr sz="5000" b="1" spc="-70" dirty="0">
                <a:latin typeface="Gill Sans"/>
                <a:cs typeface="Gill Sans"/>
              </a:rPr>
              <a:t>w</a:t>
            </a:r>
            <a:r>
              <a:rPr sz="5000" b="1" dirty="0">
                <a:latin typeface="Gill Sans"/>
                <a:cs typeface="Gill Sans"/>
              </a:rPr>
              <a:t>e </a:t>
            </a:r>
            <a:r>
              <a:rPr sz="5000" b="1" spc="-5" dirty="0">
                <a:latin typeface="Gill Sans"/>
                <a:cs typeface="Gill Sans"/>
              </a:rPr>
              <a:t>measu</a:t>
            </a:r>
            <a:r>
              <a:rPr sz="5000" b="1" spc="-210" dirty="0">
                <a:latin typeface="Gill Sans"/>
                <a:cs typeface="Gill Sans"/>
              </a:rPr>
              <a:t>r</a:t>
            </a:r>
            <a:r>
              <a:rPr sz="5000" b="1" dirty="0">
                <a:latin typeface="Gill Sans"/>
                <a:cs typeface="Gill Sans"/>
              </a:rPr>
              <a:t>e </a:t>
            </a:r>
            <a:r>
              <a:rPr sz="5000" b="1" spc="-5" dirty="0">
                <a:latin typeface="Gill Sans"/>
                <a:cs typeface="Gill Sans"/>
              </a:rPr>
              <a:t>the </a:t>
            </a:r>
            <a:r>
              <a:rPr sz="5000" b="1" dirty="0">
                <a:latin typeface="Gill Sans"/>
                <a:cs typeface="Gill Sans"/>
              </a:rPr>
              <a:t>impo</a:t>
            </a:r>
            <a:r>
              <a:rPr sz="5000" b="1" spc="-75" dirty="0">
                <a:latin typeface="Gill Sans"/>
                <a:cs typeface="Gill Sans"/>
              </a:rPr>
              <a:t>r</a:t>
            </a:r>
            <a:r>
              <a:rPr sz="5000" b="1" spc="-5" dirty="0">
                <a:latin typeface="Gill Sans"/>
                <a:cs typeface="Gill Sans"/>
              </a:rPr>
              <a:t>t</a:t>
            </a:r>
            <a:r>
              <a:rPr sz="5000" b="1" spc="70" dirty="0">
                <a:latin typeface="Gill Sans"/>
                <a:cs typeface="Gill Sans"/>
              </a:rPr>
              <a:t>a</a:t>
            </a:r>
            <a:r>
              <a:rPr sz="5000" b="1" spc="-5" dirty="0">
                <a:latin typeface="Gill Sans"/>
                <a:cs typeface="Gill Sans"/>
              </a:rPr>
              <a:t>nc</a:t>
            </a:r>
            <a:r>
              <a:rPr sz="5000" b="1" dirty="0">
                <a:latin typeface="Gill Sans"/>
                <a:cs typeface="Gill Sans"/>
              </a:rPr>
              <a:t>e of</a:t>
            </a:r>
            <a:r>
              <a:rPr sz="5000" b="1" spc="145" dirty="0">
                <a:latin typeface="Gill Sans"/>
                <a:cs typeface="Gill Sans"/>
              </a:rPr>
              <a:t> </a:t>
            </a:r>
            <a:r>
              <a:rPr sz="5000" b="1" dirty="0">
                <a:latin typeface="Gill Sans"/>
                <a:cs typeface="Gill Sans"/>
              </a:rPr>
              <a:t>dist</a:t>
            </a:r>
            <a:r>
              <a:rPr sz="5000" b="1" spc="70" dirty="0">
                <a:latin typeface="Gill Sans"/>
                <a:cs typeface="Gill Sans"/>
              </a:rPr>
              <a:t>a</a:t>
            </a:r>
            <a:r>
              <a:rPr sz="5000" b="1" spc="-5" dirty="0">
                <a:latin typeface="Gill Sans"/>
                <a:cs typeface="Gill Sans"/>
              </a:rPr>
              <a:t>nc</a:t>
            </a:r>
            <a:r>
              <a:rPr sz="5000" b="1" dirty="0">
                <a:latin typeface="Gill Sans"/>
                <a:cs typeface="Gill Sans"/>
              </a:rPr>
              <a:t>e </a:t>
            </a:r>
            <a:r>
              <a:rPr sz="5000" b="1" spc="-5" dirty="0">
                <a:latin typeface="Gill Sans"/>
                <a:cs typeface="Gill Sans"/>
              </a:rPr>
              <a:t>in </a:t>
            </a:r>
            <a:r>
              <a:rPr sz="5000" b="1" dirty="0">
                <a:latin typeface="Gill Sans"/>
                <a:cs typeface="Gill Sans"/>
              </a:rPr>
              <a:t>bi</a:t>
            </a:r>
            <a:r>
              <a:rPr sz="5000" b="1" spc="-5" dirty="0">
                <a:latin typeface="Gill Sans"/>
                <a:cs typeface="Gill Sans"/>
              </a:rPr>
              <a:t>o</a:t>
            </a:r>
            <a:r>
              <a:rPr sz="5000" b="1" dirty="0">
                <a:latin typeface="Gill Sans"/>
                <a:cs typeface="Gill Sans"/>
              </a:rPr>
              <a:t>ge</a:t>
            </a:r>
            <a:r>
              <a:rPr sz="5000" b="1" spc="-5" dirty="0">
                <a:latin typeface="Gill Sans"/>
                <a:cs typeface="Gill Sans"/>
              </a:rPr>
              <a:t>o</a:t>
            </a:r>
            <a:r>
              <a:rPr sz="5000" b="1" spc="180" dirty="0">
                <a:latin typeface="Gill Sans"/>
                <a:cs typeface="Gill Sans"/>
              </a:rPr>
              <a:t>g</a:t>
            </a:r>
            <a:r>
              <a:rPr sz="5000" b="1" spc="-75" dirty="0">
                <a:latin typeface="Gill Sans"/>
                <a:cs typeface="Gill Sans"/>
              </a:rPr>
              <a:t>r</a:t>
            </a:r>
            <a:r>
              <a:rPr sz="5000" b="1" spc="35" dirty="0">
                <a:latin typeface="Gill Sans"/>
                <a:cs typeface="Gill Sans"/>
              </a:rPr>
              <a:t>a</a:t>
            </a:r>
            <a:r>
              <a:rPr sz="5000" b="1" dirty="0">
                <a:latin typeface="Gill Sans"/>
                <a:cs typeface="Gill Sans"/>
              </a:rPr>
              <a:t>p</a:t>
            </a:r>
            <a:r>
              <a:rPr sz="5000" b="1" spc="-5" dirty="0">
                <a:latin typeface="Gill Sans"/>
                <a:cs typeface="Gill Sans"/>
              </a:rPr>
              <a:t>h</a:t>
            </a:r>
            <a:r>
              <a:rPr sz="5000" b="1" spc="-25" dirty="0">
                <a:latin typeface="Gill Sans"/>
                <a:cs typeface="Gill Sans"/>
              </a:rPr>
              <a:t>y?</a:t>
            </a:r>
            <a:endParaRPr sz="500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1336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79256"/>
            <a:ext cx="1165034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40" dirty="0">
                <a:latin typeface="Gill Sans"/>
                <a:cs typeface="Gill Sans"/>
              </a:rPr>
              <a:t>Hi</a:t>
            </a:r>
            <a:r>
              <a:rPr sz="4000" b="1" spc="-20" dirty="0">
                <a:latin typeface="Gill Sans"/>
                <a:cs typeface="Gill Sans"/>
              </a:rPr>
              <a:t>s</a:t>
            </a:r>
            <a:r>
              <a:rPr sz="4000" b="1" spc="-5" dirty="0">
                <a:latin typeface="Gill Sans"/>
                <a:cs typeface="Gill Sans"/>
              </a:rPr>
              <a:t>to</a:t>
            </a:r>
            <a:r>
              <a:rPr sz="4000" b="1" spc="-175" dirty="0">
                <a:latin typeface="Gill Sans"/>
                <a:cs typeface="Gill Sans"/>
              </a:rPr>
              <a:t>r</a:t>
            </a:r>
            <a:r>
              <a:rPr sz="4000" b="1" dirty="0">
                <a:latin typeface="Gill Sans"/>
                <a:cs typeface="Gill Sans"/>
              </a:rPr>
              <a:t>i</a:t>
            </a:r>
            <a:r>
              <a:rPr sz="4000" b="1" spc="-5" dirty="0">
                <a:latin typeface="Gill Sans"/>
                <a:cs typeface="Gill Sans"/>
              </a:rPr>
              <a:t>c</a:t>
            </a:r>
            <a:r>
              <a:rPr sz="4000" b="1" spc="-25" dirty="0">
                <a:latin typeface="Gill Sans"/>
                <a:cs typeface="Gill Sans"/>
              </a:rPr>
              <a:t>a</a:t>
            </a:r>
            <a:r>
              <a:rPr sz="4000" b="1" dirty="0">
                <a:latin typeface="Gill Sans"/>
                <a:cs typeface="Gill Sans"/>
              </a:rPr>
              <a:t>l</a:t>
            </a:r>
            <a:r>
              <a:rPr sz="4000" b="1" spc="-5" dirty="0">
                <a:latin typeface="Gill Sans"/>
                <a:cs typeface="Gill Sans"/>
              </a:rPr>
              <a:t> </a:t>
            </a:r>
            <a:r>
              <a:rPr sz="4000" b="1" dirty="0">
                <a:latin typeface="Gill Sans"/>
                <a:cs typeface="Gill Sans"/>
              </a:rPr>
              <a:t>bi</a:t>
            </a:r>
            <a:r>
              <a:rPr sz="4000" b="1" spc="-5" dirty="0">
                <a:latin typeface="Gill Sans"/>
                <a:cs typeface="Gill Sans"/>
              </a:rPr>
              <a:t>o</a:t>
            </a:r>
            <a:r>
              <a:rPr sz="4000" b="1" dirty="0">
                <a:latin typeface="Gill Sans"/>
                <a:cs typeface="Gill Sans"/>
              </a:rPr>
              <a:t>ge</a:t>
            </a:r>
            <a:r>
              <a:rPr sz="4000" b="1" spc="-5" dirty="0">
                <a:latin typeface="Gill Sans"/>
                <a:cs typeface="Gill Sans"/>
              </a:rPr>
              <a:t>o</a:t>
            </a:r>
            <a:r>
              <a:rPr sz="4000" b="1" spc="145" dirty="0">
                <a:latin typeface="Gill Sans"/>
                <a:cs typeface="Gill Sans"/>
              </a:rPr>
              <a:t>g</a:t>
            </a:r>
            <a:r>
              <a:rPr sz="4000" b="1" spc="-60" dirty="0">
                <a:latin typeface="Gill Sans"/>
                <a:cs typeface="Gill Sans"/>
              </a:rPr>
              <a:t>r</a:t>
            </a:r>
            <a:r>
              <a:rPr sz="4000" b="1" spc="30" dirty="0">
                <a:latin typeface="Gill Sans"/>
                <a:cs typeface="Gill Sans"/>
              </a:rPr>
              <a:t>a</a:t>
            </a:r>
            <a:r>
              <a:rPr sz="4000" b="1" dirty="0">
                <a:latin typeface="Gill Sans"/>
                <a:cs typeface="Gill Sans"/>
              </a:rPr>
              <a:t>p</a:t>
            </a:r>
            <a:r>
              <a:rPr sz="4000" b="1" spc="-5" dirty="0">
                <a:latin typeface="Gill Sans"/>
                <a:cs typeface="Gill Sans"/>
              </a:rPr>
              <a:t>h</a:t>
            </a:r>
            <a:r>
              <a:rPr sz="4000" b="1" spc="-20" dirty="0">
                <a:latin typeface="Gill Sans"/>
                <a:cs typeface="Gill Sans"/>
              </a:rPr>
              <a:t>y:</a:t>
            </a:r>
            <a:r>
              <a:rPr sz="4000" b="1" spc="-5" dirty="0">
                <a:latin typeface="Gill Sans"/>
                <a:cs typeface="Gill Sans"/>
              </a:rPr>
              <a:t> </a:t>
            </a:r>
            <a:r>
              <a:rPr sz="4000" b="1" spc="-170" dirty="0">
                <a:latin typeface="Gill Sans"/>
                <a:cs typeface="Gill Sans"/>
              </a:rPr>
              <a:t>W</a:t>
            </a:r>
            <a:r>
              <a:rPr sz="4000" b="1" spc="-25" dirty="0">
                <a:latin typeface="Gill Sans"/>
                <a:cs typeface="Gill Sans"/>
              </a:rPr>
              <a:t>a</a:t>
            </a:r>
            <a:r>
              <a:rPr sz="4000" b="1" dirty="0">
                <a:latin typeface="Gill Sans"/>
                <a:cs typeface="Gill Sans"/>
              </a:rPr>
              <a:t>ll</a:t>
            </a:r>
            <a:r>
              <a:rPr sz="4000" b="1" spc="-25" dirty="0">
                <a:latin typeface="Gill Sans"/>
                <a:cs typeface="Gill Sans"/>
              </a:rPr>
              <a:t>a</a:t>
            </a:r>
            <a:r>
              <a:rPr sz="4000" b="1" spc="-5" dirty="0">
                <a:latin typeface="Gill Sans"/>
                <a:cs typeface="Gill Sans"/>
              </a:rPr>
              <a:t>c</a:t>
            </a:r>
            <a:r>
              <a:rPr sz="4000" b="1" dirty="0">
                <a:latin typeface="Gill Sans"/>
                <a:cs typeface="Gill Sans"/>
              </a:rPr>
              <a:t>e</a:t>
            </a:r>
            <a:r>
              <a:rPr sz="4000" b="1" spc="-5" dirty="0">
                <a:latin typeface="Gill Sans"/>
                <a:cs typeface="Gill Sans"/>
              </a:rPr>
              <a:t> </a:t>
            </a:r>
            <a:r>
              <a:rPr sz="4000" b="1" spc="30" dirty="0">
                <a:latin typeface="Gill Sans"/>
                <a:cs typeface="Gill Sans"/>
              </a:rPr>
              <a:t>a</a:t>
            </a:r>
            <a:r>
              <a:rPr sz="4000" b="1" spc="-5" dirty="0">
                <a:latin typeface="Gill Sans"/>
                <a:cs typeface="Gill Sans"/>
              </a:rPr>
              <a:t>n</a:t>
            </a:r>
            <a:r>
              <a:rPr sz="4000" b="1" dirty="0">
                <a:latin typeface="Gill Sans"/>
                <a:cs typeface="Gill Sans"/>
              </a:rPr>
              <a:t>d</a:t>
            </a:r>
            <a:r>
              <a:rPr sz="4000" b="1" spc="-5" dirty="0">
                <a:latin typeface="Gill Sans"/>
                <a:cs typeface="Gill Sans"/>
              </a:rPr>
              <a:t> </a:t>
            </a:r>
            <a:r>
              <a:rPr sz="4000" b="1" spc="-35" dirty="0">
                <a:latin typeface="Gill Sans"/>
                <a:cs typeface="Gill Sans"/>
              </a:rPr>
              <a:t>D</a:t>
            </a:r>
            <a:r>
              <a:rPr sz="4000" b="1" spc="30" dirty="0">
                <a:latin typeface="Gill Sans"/>
                <a:cs typeface="Gill Sans"/>
              </a:rPr>
              <a:t>a</a:t>
            </a:r>
            <a:r>
              <a:rPr sz="4000" b="1" dirty="0">
                <a:latin typeface="Gill Sans"/>
                <a:cs typeface="Gill Sans"/>
              </a:rPr>
              <a:t>rwin</a:t>
            </a:r>
            <a:endParaRPr sz="4000">
              <a:latin typeface="Gill Sans"/>
              <a:cs typeface="Gill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0" y="7834234"/>
            <a:ext cx="564070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b="1" spc="-100" dirty="0">
                <a:latin typeface="Gill Sans"/>
                <a:cs typeface="Gill Sans"/>
              </a:rPr>
              <a:t>W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ll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ce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0" dirty="0">
                <a:latin typeface="Gill Sans"/>
                <a:cs typeface="Gill Sans"/>
              </a:rPr>
              <a:t>(</a:t>
            </a:r>
            <a:r>
              <a:rPr sz="2400" b="1" dirty="0">
                <a:latin typeface="Gill Sans"/>
                <a:cs typeface="Gill Sans"/>
              </a:rPr>
              <a:t>1855</a:t>
            </a:r>
            <a:r>
              <a:rPr sz="2400" b="1" spc="-10" dirty="0">
                <a:latin typeface="Gill Sans"/>
                <a:cs typeface="Gill Sans"/>
              </a:rPr>
              <a:t>):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“E</a:t>
            </a:r>
            <a:r>
              <a:rPr sz="2400" b="1" spc="-50" dirty="0">
                <a:latin typeface="Gill Sans"/>
                <a:cs typeface="Gill Sans"/>
              </a:rPr>
              <a:t>v</a:t>
            </a:r>
            <a:r>
              <a:rPr sz="2400" b="1" dirty="0">
                <a:latin typeface="Gill Sans"/>
                <a:cs typeface="Gill Sans"/>
              </a:rPr>
              <a:t>ery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pecie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h</a:t>
            </a:r>
            <a:r>
              <a:rPr sz="2400" b="1" spc="-15" dirty="0">
                <a:latin typeface="Gill Sans"/>
                <a:cs typeface="Gill Sans"/>
              </a:rPr>
              <a:t>as</a:t>
            </a:r>
            <a:r>
              <a:rPr sz="2400" b="1" spc="-10" dirty="0">
                <a:latin typeface="Gill Sans"/>
                <a:cs typeface="Gill Sans"/>
              </a:rPr>
              <a:t> </a:t>
            </a:r>
            <a:r>
              <a:rPr sz="2400" b="1" spc="-5" dirty="0">
                <a:latin typeface="Gill Sans"/>
                <a:cs typeface="Gill Sans"/>
              </a:rPr>
              <a:t>com</a:t>
            </a:r>
            <a:r>
              <a:rPr sz="2400" b="1" dirty="0">
                <a:latin typeface="Gill Sans"/>
                <a:cs typeface="Gill Sans"/>
              </a:rPr>
              <a:t>e </a:t>
            </a:r>
            <a:r>
              <a:rPr sz="2400" b="1" spc="-5" dirty="0">
                <a:latin typeface="Gill Sans"/>
                <a:cs typeface="Gill Sans"/>
              </a:rPr>
              <a:t>int</a:t>
            </a:r>
            <a:r>
              <a:rPr sz="2400" b="1" dirty="0">
                <a:latin typeface="Gill Sans"/>
                <a:cs typeface="Gill Sans"/>
              </a:rPr>
              <a:t>o </a:t>
            </a:r>
            <a:r>
              <a:rPr sz="2400" b="1" spc="-5" dirty="0">
                <a:latin typeface="Gill Sans"/>
                <a:cs typeface="Gill Sans"/>
              </a:rPr>
              <a:t>existenc</a:t>
            </a:r>
            <a:r>
              <a:rPr sz="2400" b="1" dirty="0">
                <a:latin typeface="Gill Sans"/>
                <a:cs typeface="Gill Sans"/>
              </a:rPr>
              <a:t>e </a:t>
            </a:r>
            <a:r>
              <a:rPr sz="2400" b="1" spc="-5" dirty="0">
                <a:latin typeface="Gill Sans"/>
                <a:cs typeface="Gill Sans"/>
              </a:rPr>
              <a:t>coinciden</a:t>
            </a:r>
            <a:r>
              <a:rPr sz="2400" b="1" dirty="0">
                <a:latin typeface="Gill Sans"/>
                <a:cs typeface="Gill Sans"/>
              </a:rPr>
              <a:t>t</a:t>
            </a:r>
            <a:r>
              <a:rPr sz="2400" b="1" spc="5" dirty="0">
                <a:latin typeface="Gill Sans"/>
                <a:cs typeface="Gill Sans"/>
              </a:rPr>
              <a:t> </a:t>
            </a:r>
            <a:r>
              <a:rPr sz="2400" b="1" spc="-5" dirty="0">
                <a:latin typeface="Gill Sans"/>
                <a:cs typeface="Gill Sans"/>
              </a:rPr>
              <a:t>both </a:t>
            </a:r>
            <a:r>
              <a:rPr sz="2400" b="1" dirty="0">
                <a:latin typeface="Gill Sans"/>
                <a:cs typeface="Gill Sans"/>
              </a:rPr>
              <a:t>in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p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ce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nd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time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with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p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e- exi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tin</a:t>
            </a:r>
            <a:r>
              <a:rPr sz="2400" b="1" spc="-15" dirty="0">
                <a:latin typeface="Gill Sans"/>
                <a:cs typeface="Gill Sans"/>
              </a:rPr>
              <a:t>g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c</a:t>
            </a:r>
            <a:r>
              <a:rPr sz="2400" b="1" spc="-35" dirty="0">
                <a:latin typeface="Gill Sans"/>
                <a:cs typeface="Gill Sans"/>
              </a:rPr>
              <a:t>l</a:t>
            </a:r>
            <a:r>
              <a:rPr sz="2400" b="1" dirty="0">
                <a:latin typeface="Gill Sans"/>
                <a:cs typeface="Gill Sans"/>
              </a:rPr>
              <a:t>o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ely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llied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pecie</a:t>
            </a:r>
            <a:r>
              <a:rPr sz="2400" b="1" spc="-10" dirty="0">
                <a:latin typeface="Gill Sans"/>
                <a:cs typeface="Gill Sans"/>
              </a:rPr>
              <a:t>s.</a:t>
            </a:r>
            <a:r>
              <a:rPr sz="2400" b="1" dirty="0">
                <a:latin typeface="Gill Sans"/>
                <a:cs typeface="Gill Sans"/>
              </a:rPr>
              <a:t>”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800" y="7834234"/>
            <a:ext cx="567626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b="1" spc="-20" dirty="0">
                <a:latin typeface="Gill Sans"/>
                <a:cs typeface="Gill Sans"/>
              </a:rPr>
              <a:t>D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rwin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0" dirty="0">
                <a:latin typeface="Gill Sans"/>
                <a:cs typeface="Gill Sans"/>
              </a:rPr>
              <a:t>(</a:t>
            </a:r>
            <a:r>
              <a:rPr sz="2400" b="1" dirty="0">
                <a:latin typeface="Gill Sans"/>
                <a:cs typeface="Gill Sans"/>
              </a:rPr>
              <a:t>1859</a:t>
            </a:r>
            <a:r>
              <a:rPr sz="2400" b="1" spc="-10" dirty="0">
                <a:latin typeface="Gill Sans"/>
                <a:cs typeface="Gill Sans"/>
              </a:rPr>
              <a:t>):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“the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mo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ne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spc="-3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ly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ny t</a:t>
            </a:r>
            <a:r>
              <a:rPr sz="2400" b="1" spc="-35" dirty="0">
                <a:latin typeface="Gill Sans"/>
                <a:cs typeface="Gill Sans"/>
              </a:rPr>
              <a:t>w</a:t>
            </a:r>
            <a:r>
              <a:rPr sz="2400" b="1" dirty="0">
                <a:latin typeface="Gill Sans"/>
                <a:cs typeface="Gill Sans"/>
              </a:rPr>
              <a:t>o </a:t>
            </a:r>
            <a:r>
              <a:rPr sz="2400" b="1" spc="-5" dirty="0">
                <a:latin typeface="Gill Sans"/>
                <a:cs typeface="Gill Sans"/>
              </a:rPr>
              <a:t>form</a:t>
            </a:r>
            <a:r>
              <a:rPr sz="2400" b="1" dirty="0">
                <a:latin typeface="Gill Sans"/>
                <a:cs typeface="Gill Sans"/>
              </a:rPr>
              <a:t>s 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 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spc="-5" dirty="0">
                <a:latin typeface="Gill Sans"/>
                <a:cs typeface="Gill Sans"/>
              </a:rPr>
              <a:t>elate</a:t>
            </a:r>
            <a:r>
              <a:rPr sz="2400" b="1" dirty="0">
                <a:latin typeface="Gill Sans"/>
                <a:cs typeface="Gill Sans"/>
              </a:rPr>
              <a:t>d </a:t>
            </a:r>
            <a:r>
              <a:rPr sz="2400" b="1" spc="-5" dirty="0">
                <a:latin typeface="Gill Sans"/>
                <a:cs typeface="Gill Sans"/>
              </a:rPr>
              <a:t>i</a:t>
            </a:r>
            <a:r>
              <a:rPr sz="2400" b="1" dirty="0">
                <a:latin typeface="Gill Sans"/>
                <a:cs typeface="Gill Sans"/>
              </a:rPr>
              <a:t>n </a:t>
            </a:r>
            <a:r>
              <a:rPr sz="2400" b="1" spc="-35" dirty="0">
                <a:latin typeface="Gill Sans"/>
                <a:cs typeface="Gill Sans"/>
              </a:rPr>
              <a:t>bl</a:t>
            </a:r>
            <a:r>
              <a:rPr sz="2400" b="1" spc="-5" dirty="0">
                <a:latin typeface="Gill Sans"/>
                <a:cs typeface="Gill Sans"/>
              </a:rPr>
              <a:t>ood</a:t>
            </a:r>
            <a:r>
              <a:rPr sz="2400" b="1" dirty="0">
                <a:latin typeface="Gill Sans"/>
                <a:cs typeface="Gill Sans"/>
              </a:rPr>
              <a:t>, </a:t>
            </a:r>
            <a:r>
              <a:rPr sz="2400" b="1" spc="-5" dirty="0">
                <a:latin typeface="Gill Sans"/>
                <a:cs typeface="Gill Sans"/>
              </a:rPr>
              <a:t>the </a:t>
            </a:r>
            <a:r>
              <a:rPr sz="2400" b="1" dirty="0">
                <a:latin typeface="Gill Sans"/>
                <a:cs typeface="Gill Sans"/>
              </a:rPr>
              <a:t>ne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er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they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will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gene</a:t>
            </a:r>
            <a:r>
              <a:rPr sz="2400" b="1" spc="-35" dirty="0">
                <a:latin typeface="Gill Sans"/>
                <a:cs typeface="Gill Sans"/>
              </a:rPr>
              <a:t>r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lly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t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nd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to e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ch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other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in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time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nd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p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ce</a:t>
            </a:r>
            <a:r>
              <a:rPr sz="2400" b="1" spc="-15" dirty="0">
                <a:latin typeface="Gill Sans"/>
                <a:cs typeface="Gill Sans"/>
              </a:rPr>
              <a:t>”.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62119" y="1314498"/>
            <a:ext cx="5347860" cy="5930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860" y="1025559"/>
            <a:ext cx="3986566" cy="65086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190500" y="381000"/>
            <a:ext cx="1214310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Th</a:t>
            </a:r>
            <a:r>
              <a:rPr sz="4000" spc="-20" dirty="0">
                <a:latin typeface="Calibri"/>
                <a:cs typeface="Calibri"/>
              </a:rPr>
              <a:t>e “</a:t>
            </a:r>
            <a:r>
              <a:rPr sz="4000" spc="-5" dirty="0">
                <a:latin typeface="Calibri"/>
                <a:cs typeface="Calibri"/>
              </a:rPr>
              <a:t>+</a:t>
            </a:r>
            <a:r>
              <a:rPr sz="4000" spc="95" dirty="0">
                <a:latin typeface="Calibri"/>
                <a:cs typeface="Calibri"/>
              </a:rPr>
              <a:t>x</a:t>
            </a:r>
            <a:r>
              <a:rPr sz="4000" dirty="0">
                <a:latin typeface="Calibri"/>
                <a:cs typeface="Calibri"/>
              </a:rPr>
              <a:t>” </a:t>
            </a:r>
            <a:r>
              <a:rPr sz="4000" spc="-40" dirty="0">
                <a:latin typeface="Calibri"/>
                <a:cs typeface="Calibri"/>
              </a:rPr>
              <a:t>m</a:t>
            </a:r>
            <a:r>
              <a:rPr sz="4000" spc="-5" dirty="0">
                <a:latin typeface="Calibri"/>
                <a:cs typeface="Calibri"/>
              </a:rPr>
              <a:t>o</a:t>
            </a:r>
            <a:r>
              <a:rPr sz="4000" dirty="0">
                <a:latin typeface="Calibri"/>
                <a:cs typeface="Calibri"/>
              </a:rPr>
              <a:t>d</a:t>
            </a:r>
            <a:r>
              <a:rPr sz="4000" spc="-20" dirty="0">
                <a:latin typeface="Calibri"/>
                <a:cs typeface="Calibri"/>
              </a:rPr>
              <a:t>e</a:t>
            </a:r>
            <a:r>
              <a:rPr sz="4000" dirty="0">
                <a:latin typeface="Calibri"/>
                <a:cs typeface="Calibri"/>
              </a:rPr>
              <a:t>l</a:t>
            </a:r>
            <a:r>
              <a:rPr sz="4000" spc="-15" dirty="0">
                <a:latin typeface="Calibri"/>
                <a:cs typeface="Calibri"/>
              </a:rPr>
              <a:t>:</a:t>
            </a:r>
            <a:r>
              <a:rPr sz="4000" dirty="0">
                <a:latin typeface="Calibri"/>
                <a:cs typeface="Calibri"/>
              </a:rPr>
              <a:t> </a:t>
            </a:r>
            <a:r>
              <a:rPr sz="4000" spc="-40" dirty="0">
                <a:latin typeface="Calibri"/>
                <a:cs typeface="Calibri"/>
              </a:rPr>
              <a:t>m</a:t>
            </a:r>
            <a:r>
              <a:rPr sz="4000" spc="-5" dirty="0">
                <a:latin typeface="Calibri"/>
                <a:cs typeface="Calibri"/>
              </a:rPr>
              <a:t>o</a:t>
            </a:r>
            <a:r>
              <a:rPr sz="4000" dirty="0">
                <a:latin typeface="Calibri"/>
                <a:cs typeface="Calibri"/>
              </a:rPr>
              <a:t>di</a:t>
            </a:r>
            <a:r>
              <a:rPr sz="4000" spc="15" dirty="0">
                <a:latin typeface="Calibri"/>
                <a:cs typeface="Calibri"/>
              </a:rPr>
              <a:t>f</a:t>
            </a:r>
            <a:r>
              <a:rPr sz="4000" spc="-20" dirty="0">
                <a:latin typeface="Calibri"/>
                <a:cs typeface="Calibri"/>
              </a:rPr>
              <a:t>y</a:t>
            </a:r>
            <a:r>
              <a:rPr sz="4000" dirty="0">
                <a:latin typeface="Calibri"/>
                <a:cs typeface="Calibri"/>
              </a:rPr>
              <a:t> disp</a:t>
            </a:r>
            <a:r>
              <a:rPr sz="4000" spc="-20" dirty="0">
                <a:latin typeface="Calibri"/>
                <a:cs typeface="Calibri"/>
              </a:rPr>
              <a:t>e</a:t>
            </a:r>
            <a:r>
              <a:rPr sz="4000" spc="-85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sal p</a:t>
            </a:r>
            <a:r>
              <a:rPr sz="4000" spc="-80" dirty="0">
                <a:latin typeface="Calibri"/>
                <a:cs typeface="Calibri"/>
              </a:rPr>
              <a:t>r</a:t>
            </a:r>
            <a:r>
              <a:rPr sz="4000" spc="-5" dirty="0">
                <a:latin typeface="Calibri"/>
                <a:cs typeface="Calibri"/>
              </a:rPr>
              <a:t>o</a:t>
            </a:r>
            <a:r>
              <a:rPr sz="4000" dirty="0">
                <a:latin typeface="Calibri"/>
                <a:cs typeface="Calibri"/>
              </a:rPr>
              <a:t>babili</a:t>
            </a:r>
            <a:r>
              <a:rPr sz="4000" spc="-20" dirty="0">
                <a:latin typeface="Calibri"/>
                <a:cs typeface="Calibri"/>
              </a:rPr>
              <a:t>ty</a:t>
            </a:r>
            <a:r>
              <a:rPr sz="4000" dirty="0">
                <a:latin typeface="Calibri"/>
                <a:cs typeface="Calibri"/>
              </a:rPr>
              <a:t> </a:t>
            </a:r>
            <a:r>
              <a:rPr sz="4000" spc="-20" dirty="0">
                <a:latin typeface="Calibri"/>
                <a:cs typeface="Calibri"/>
              </a:rPr>
              <a:t>by</a:t>
            </a:r>
            <a:r>
              <a:rPr sz="4000" dirty="0">
                <a:latin typeface="Calibri"/>
                <a:cs typeface="Calibri"/>
              </a:rPr>
              <a:t> di</a:t>
            </a:r>
            <a:r>
              <a:rPr sz="4000" spc="-45" dirty="0">
                <a:latin typeface="Calibri"/>
                <a:cs typeface="Calibri"/>
              </a:rPr>
              <a:t>s</a:t>
            </a:r>
            <a:r>
              <a:rPr sz="4000" spc="-65" dirty="0">
                <a:latin typeface="Calibri"/>
                <a:cs typeface="Calibri"/>
              </a:rPr>
              <a:t>t</a:t>
            </a:r>
            <a:r>
              <a:rPr sz="4000" dirty="0">
                <a:latin typeface="Calibri"/>
                <a:cs typeface="Calibri"/>
              </a:rPr>
              <a:t>an</a:t>
            </a:r>
            <a:r>
              <a:rPr sz="4000" spc="-20" dirty="0">
                <a:latin typeface="Calibri"/>
                <a:cs typeface="Calibri"/>
              </a:rPr>
              <a:t>ce</a:t>
            </a:r>
            <a:r>
              <a:rPr sz="4000" spc="-5" dirty="0">
                <a:latin typeface="Calibri"/>
                <a:cs typeface="Calibri"/>
              </a:rPr>
              <a:t>^</a:t>
            </a:r>
            <a:r>
              <a:rPr sz="4000" i="1" dirty="0">
                <a:latin typeface="Calibri"/>
                <a:cs typeface="Calibri"/>
              </a:rPr>
              <a:t>x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231900"/>
            <a:ext cx="8128000" cy="7289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6221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P</a:t>
            </a:r>
            <a:r>
              <a:rPr sz="4800" dirty="0">
                <a:latin typeface="Gill Sans"/>
                <a:cs typeface="Gill Sans"/>
              </a:rPr>
              <a:t>ut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geogr</a:t>
            </a:r>
            <a:r>
              <a:rPr sz="4800" spc="-7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ph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c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ranges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ps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497840" indent="-485140">
              <a:lnSpc>
                <a:spcPct val="100000"/>
              </a:lnSpc>
              <a:buFont typeface="Gill Sans"/>
              <a:buAutoNum type="arabicPeriod"/>
              <a:tabLst>
                <a:tab pos="498475" algn="l"/>
              </a:tabLst>
            </a:pPr>
            <a:r>
              <a:rPr sz="4800" spc="-25" dirty="0">
                <a:latin typeface="Gill Sans"/>
                <a:cs typeface="Gill Sans"/>
              </a:rPr>
              <a:t>Ass</a:t>
            </a:r>
            <a:r>
              <a:rPr sz="4800" dirty="0">
                <a:latin typeface="Gill Sans"/>
                <a:cs typeface="Gill Sans"/>
              </a:rPr>
              <a:t>ume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so</a:t>
            </a:r>
            <a:r>
              <a:rPr sz="4800" dirty="0">
                <a:latin typeface="Gill Sans"/>
                <a:cs typeface="Gill Sans"/>
              </a:rPr>
              <a:t>me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40" dirty="0">
                <a:latin typeface="Gill Sans"/>
                <a:cs typeface="Gill Sans"/>
              </a:rPr>
              <a:t>r</a:t>
            </a:r>
            <a:r>
              <a:rPr sz="4800" spc="-25" dirty="0">
                <a:latin typeface="Gill Sans"/>
                <a:cs typeface="Gill Sans"/>
              </a:rPr>
              <a:t>ocess</a:t>
            </a:r>
            <a:r>
              <a:rPr sz="4800" spc="-5" dirty="0">
                <a:latin typeface="Gill Sans"/>
                <a:cs typeface="Gill Sans"/>
              </a:rPr>
              <a:t>(</a:t>
            </a: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)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Conduct</a:t>
            </a:r>
            <a:r>
              <a:rPr sz="4800" spc="-5" dirty="0">
                <a:latin typeface="Gill Sans"/>
                <a:cs typeface="Gill Sans"/>
              </a:rPr>
              <a:t> i</a:t>
            </a:r>
            <a:r>
              <a:rPr sz="4800" dirty="0">
                <a:latin typeface="Gill Sans"/>
                <a:cs typeface="Gill Sans"/>
              </a:rPr>
              <a:t>n</a:t>
            </a:r>
            <a:r>
              <a:rPr sz="4800" spc="-50" dirty="0">
                <a:latin typeface="Gill Sans"/>
                <a:cs typeface="Gill Sans"/>
              </a:rPr>
              <a:t>f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r</a:t>
            </a:r>
            <a:r>
              <a:rPr sz="4800" spc="-25" dirty="0">
                <a:latin typeface="Gill Sans"/>
                <a:cs typeface="Gill Sans"/>
              </a:rPr>
              <a:t>ence</a:t>
            </a:r>
            <a:endParaRPr sz="48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400" y="355600"/>
            <a:ext cx="6096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9200" y="787400"/>
            <a:ext cx="3835400" cy="213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141" y="253369"/>
            <a:ext cx="0" cy="3141980"/>
          </a:xfrm>
          <a:custGeom>
            <a:avLst/>
            <a:gdLst/>
            <a:ahLst/>
            <a:cxnLst/>
            <a:rect l="l" t="t" r="r" b="b"/>
            <a:pathLst>
              <a:path h="3141979">
                <a:moveTo>
                  <a:pt x="0" y="3141369"/>
                </a:moveTo>
                <a:lnTo>
                  <a:pt x="0" y="0"/>
                </a:lnTo>
              </a:path>
            </a:pathLst>
          </a:custGeom>
          <a:ln w="63376">
            <a:solidFill>
              <a:srgbClr val="A3BF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453" y="209005"/>
            <a:ext cx="735330" cy="0"/>
          </a:xfrm>
          <a:custGeom>
            <a:avLst/>
            <a:gdLst/>
            <a:ahLst/>
            <a:cxnLst/>
            <a:rect l="l" t="t" r="r" b="b"/>
            <a:pathLst>
              <a:path w="735330">
                <a:moveTo>
                  <a:pt x="0" y="0"/>
                </a:moveTo>
                <a:lnTo>
                  <a:pt x="735164" y="0"/>
                </a:lnTo>
              </a:path>
            </a:pathLst>
          </a:custGeom>
          <a:ln w="88726">
            <a:solidFill>
              <a:srgbClr val="A3BF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778" y="3426426"/>
            <a:ext cx="748030" cy="0"/>
          </a:xfrm>
          <a:custGeom>
            <a:avLst/>
            <a:gdLst/>
            <a:ahLst/>
            <a:cxnLst/>
            <a:rect l="l" t="t" r="r" b="b"/>
            <a:pathLst>
              <a:path w="748030">
                <a:moveTo>
                  <a:pt x="0" y="0"/>
                </a:moveTo>
                <a:lnTo>
                  <a:pt x="747839" y="0"/>
                </a:lnTo>
              </a:path>
            </a:pathLst>
          </a:custGeom>
          <a:ln w="63376">
            <a:solidFill>
              <a:srgbClr val="A3BF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3318" y="164671"/>
            <a:ext cx="0" cy="3293745"/>
          </a:xfrm>
          <a:custGeom>
            <a:avLst/>
            <a:gdLst/>
            <a:ahLst/>
            <a:cxnLst/>
            <a:rect l="l" t="t" r="r" b="b"/>
            <a:pathLst>
              <a:path h="3293745">
                <a:moveTo>
                  <a:pt x="0" y="3293423"/>
                </a:moveTo>
                <a:lnTo>
                  <a:pt x="0" y="0"/>
                </a:lnTo>
              </a:path>
            </a:pathLst>
          </a:custGeom>
          <a:ln w="101401">
            <a:solidFill>
              <a:srgbClr val="A3C3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9498" y="3318757"/>
            <a:ext cx="11598275" cy="0"/>
          </a:xfrm>
          <a:custGeom>
            <a:avLst/>
            <a:gdLst/>
            <a:ahLst/>
            <a:cxnLst/>
            <a:rect l="l" t="t" r="r" b="b"/>
            <a:pathLst>
              <a:path w="11598275">
                <a:moveTo>
                  <a:pt x="0" y="0"/>
                </a:moveTo>
                <a:lnTo>
                  <a:pt x="11597844" y="0"/>
                </a:lnTo>
              </a:path>
            </a:pathLst>
          </a:custGeom>
          <a:ln w="25350">
            <a:solidFill>
              <a:srgbClr val="3F3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29473" y="153133"/>
            <a:ext cx="49244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i="1" spc="-95" dirty="0">
                <a:solidFill>
                  <a:srgbClr val="676470"/>
                </a:solidFill>
                <a:latin typeface="Arial"/>
                <a:cs typeface="Arial"/>
              </a:rPr>
              <a:t>J</a:t>
            </a:r>
            <a:r>
              <a:rPr sz="1550" i="1" spc="-150" dirty="0">
                <a:solidFill>
                  <a:srgbClr val="676470"/>
                </a:solidFill>
                <a:latin typeface="Arial"/>
                <a:cs typeface="Arial"/>
              </a:rPr>
              <a:t>o</a:t>
            </a:r>
            <a:r>
              <a:rPr sz="1550" i="1" spc="-30" dirty="0">
                <a:solidFill>
                  <a:srgbClr val="676470"/>
                </a:solidFill>
                <a:latin typeface="Arial"/>
                <a:cs typeface="Arial"/>
              </a:rPr>
              <a:t>urn</a:t>
            </a:r>
            <a:r>
              <a:rPr sz="1550" i="1" spc="-220" dirty="0">
                <a:solidFill>
                  <a:srgbClr val="676470"/>
                </a:solidFill>
                <a:latin typeface="Arial"/>
                <a:cs typeface="Arial"/>
              </a:rPr>
              <a:t>a</a:t>
            </a:r>
            <a:r>
              <a:rPr sz="1550" i="1" spc="114" dirty="0">
                <a:solidFill>
                  <a:srgbClr val="676470"/>
                </a:solidFill>
                <a:latin typeface="Arial"/>
                <a:cs typeface="Arial"/>
              </a:rPr>
              <a:t>l</a:t>
            </a:r>
            <a:r>
              <a:rPr sz="1550" i="1" spc="105" dirty="0">
                <a:solidFill>
                  <a:srgbClr val="676470"/>
                </a:solidFill>
                <a:latin typeface="Arial"/>
                <a:cs typeface="Arial"/>
              </a:rPr>
              <a:t> </a:t>
            </a:r>
            <a:r>
              <a:rPr sz="1550" i="1" spc="15" dirty="0">
                <a:solidFill>
                  <a:srgbClr val="797480"/>
                </a:solidFill>
                <a:latin typeface="Arial"/>
                <a:cs typeface="Arial"/>
              </a:rPr>
              <a:t>of</a:t>
            </a:r>
            <a:r>
              <a:rPr sz="1550" i="1" spc="20" dirty="0">
                <a:solidFill>
                  <a:srgbClr val="797480"/>
                </a:solidFill>
                <a:latin typeface="Arial"/>
                <a:cs typeface="Arial"/>
              </a:rPr>
              <a:t> </a:t>
            </a:r>
            <a:r>
              <a:rPr sz="1550" i="1" spc="-75" dirty="0">
                <a:solidFill>
                  <a:srgbClr val="676470"/>
                </a:solidFill>
                <a:latin typeface="Arial"/>
                <a:cs typeface="Arial"/>
              </a:rPr>
              <a:t>Biogeog</a:t>
            </a:r>
            <a:r>
              <a:rPr sz="1550" i="1" spc="-70" dirty="0">
                <a:solidFill>
                  <a:srgbClr val="676470"/>
                </a:solidFill>
                <a:latin typeface="Arial"/>
                <a:cs typeface="Arial"/>
              </a:rPr>
              <a:t>r</a:t>
            </a:r>
            <a:r>
              <a:rPr sz="1550" i="1" spc="-10" dirty="0">
                <a:solidFill>
                  <a:srgbClr val="676470"/>
                </a:solidFill>
                <a:latin typeface="Arial"/>
                <a:cs typeface="Arial"/>
              </a:rPr>
              <a:t>ap</a:t>
            </a:r>
            <a:r>
              <a:rPr sz="1550" i="1" spc="-175" dirty="0">
                <a:solidFill>
                  <a:srgbClr val="676470"/>
                </a:solidFill>
                <a:latin typeface="Arial"/>
                <a:cs typeface="Arial"/>
              </a:rPr>
              <a:t>h</a:t>
            </a:r>
            <a:r>
              <a:rPr sz="1550" i="1" spc="5" dirty="0">
                <a:solidFill>
                  <a:srgbClr val="676470"/>
                </a:solidFill>
                <a:latin typeface="Arial"/>
                <a:cs typeface="Arial"/>
              </a:rPr>
              <a:t>y</a:t>
            </a:r>
            <a:r>
              <a:rPr sz="1550" i="1" spc="80" dirty="0">
                <a:solidFill>
                  <a:srgbClr val="676470"/>
                </a:solidFill>
                <a:latin typeface="Arial"/>
                <a:cs typeface="Arial"/>
              </a:rPr>
              <a:t> </a:t>
            </a:r>
            <a:r>
              <a:rPr sz="1550" spc="-40" dirty="0">
                <a:solidFill>
                  <a:srgbClr val="797480"/>
                </a:solidFill>
                <a:latin typeface="Times New Roman"/>
                <a:cs typeface="Times New Roman"/>
              </a:rPr>
              <a:t>(</a:t>
            </a:r>
            <a:r>
              <a:rPr sz="1550" spc="-90" dirty="0">
                <a:solidFill>
                  <a:srgbClr val="797480"/>
                </a:solidFill>
                <a:latin typeface="Times New Roman"/>
                <a:cs typeface="Times New Roman"/>
              </a:rPr>
              <a:t>J</a:t>
            </a:r>
            <a:r>
              <a:rPr sz="1550" spc="65" dirty="0">
                <a:solidFill>
                  <a:srgbClr val="797480"/>
                </a:solidFill>
                <a:latin typeface="Times New Roman"/>
                <a:cs typeface="Times New Roman"/>
              </a:rPr>
              <a:t>.</a:t>
            </a:r>
            <a:r>
              <a:rPr sz="1550" spc="55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550" i="1" spc="-70" dirty="0">
                <a:solidFill>
                  <a:srgbClr val="676470"/>
                </a:solidFill>
                <a:latin typeface="Arial"/>
                <a:cs typeface="Arial"/>
              </a:rPr>
              <a:t>Biogeogr.</a:t>
            </a:r>
            <a:r>
              <a:rPr sz="1550" i="1" spc="-45" dirty="0">
                <a:solidFill>
                  <a:srgbClr val="676470"/>
                </a:solidFill>
                <a:latin typeface="Arial"/>
                <a:cs typeface="Arial"/>
              </a:rPr>
              <a:t>)</a:t>
            </a:r>
            <a:r>
              <a:rPr sz="1550" i="1" spc="175" dirty="0">
                <a:solidFill>
                  <a:srgbClr val="676470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676470"/>
                </a:solidFill>
                <a:latin typeface="Times New Roman"/>
                <a:cs typeface="Times New Roman"/>
              </a:rPr>
              <a:t>(2</a:t>
            </a:r>
            <a:r>
              <a:rPr sz="1600" spc="100" dirty="0">
                <a:solidFill>
                  <a:srgbClr val="676470"/>
                </a:solidFill>
                <a:latin typeface="Times New Roman"/>
                <a:cs typeface="Times New Roman"/>
              </a:rPr>
              <a:t>0</a:t>
            </a:r>
            <a:r>
              <a:rPr sz="1600" spc="-110" dirty="0">
                <a:solidFill>
                  <a:srgbClr val="773F4D"/>
                </a:solidFill>
                <a:latin typeface="Times New Roman"/>
                <a:cs typeface="Times New Roman"/>
              </a:rPr>
              <a:t>1</a:t>
            </a:r>
            <a:r>
              <a:rPr sz="1600" spc="-105" dirty="0">
                <a:solidFill>
                  <a:srgbClr val="676470"/>
                </a:solidFill>
                <a:latin typeface="Times New Roman"/>
                <a:cs typeface="Times New Roman"/>
              </a:rPr>
              <a:t>7</a:t>
            </a:r>
            <a:r>
              <a:rPr sz="1600" spc="70" dirty="0">
                <a:solidFill>
                  <a:srgbClr val="676470"/>
                </a:solidFill>
                <a:latin typeface="Times New Roman"/>
                <a:cs typeface="Times New Roman"/>
              </a:rPr>
              <a:t>)</a:t>
            </a:r>
            <a:r>
              <a:rPr sz="1600" spc="-10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600" spc="80" dirty="0">
                <a:solidFill>
                  <a:srgbClr val="3B363B"/>
                </a:solidFill>
                <a:latin typeface="Times New Roman"/>
                <a:cs typeface="Times New Roman"/>
              </a:rPr>
              <a:t>4</a:t>
            </a:r>
            <a:r>
              <a:rPr sz="1600" spc="15" dirty="0">
                <a:solidFill>
                  <a:srgbClr val="3B363B"/>
                </a:solidFill>
                <a:latin typeface="Times New Roman"/>
                <a:cs typeface="Times New Roman"/>
              </a:rPr>
              <a:t>4</a:t>
            </a:r>
            <a:r>
              <a:rPr sz="1600" spc="100" dirty="0">
                <a:solidFill>
                  <a:srgbClr val="797480"/>
                </a:solidFill>
                <a:latin typeface="Times New Roman"/>
                <a:cs typeface="Times New Roman"/>
              </a:rPr>
              <a:t>,</a:t>
            </a:r>
            <a:r>
              <a:rPr sz="1600" spc="9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676470"/>
                </a:solidFill>
                <a:latin typeface="Times New Roman"/>
                <a:cs typeface="Times New Roman"/>
              </a:rPr>
              <a:t>8</a:t>
            </a:r>
            <a:r>
              <a:rPr sz="1600" spc="125" dirty="0">
                <a:solidFill>
                  <a:srgbClr val="676470"/>
                </a:solidFill>
                <a:latin typeface="Times New Roman"/>
                <a:cs typeface="Times New Roman"/>
              </a:rPr>
              <a:t>8</a:t>
            </a:r>
            <a:r>
              <a:rPr sz="1600" spc="-135" dirty="0">
                <a:solidFill>
                  <a:srgbClr val="676470"/>
                </a:solidFill>
                <a:latin typeface="Times New Roman"/>
                <a:cs typeface="Times New Roman"/>
              </a:rPr>
              <a:t>7</a:t>
            </a:r>
            <a:r>
              <a:rPr sz="1600" spc="220" dirty="0">
                <a:solidFill>
                  <a:srgbClr val="676470"/>
                </a:solidFill>
                <a:latin typeface="Times New Roman"/>
                <a:cs typeface="Times New Roman"/>
              </a:rPr>
              <a:t>-</a:t>
            </a:r>
            <a:r>
              <a:rPr sz="1600" spc="135" dirty="0">
                <a:solidFill>
                  <a:srgbClr val="676470"/>
                </a:solidFill>
                <a:latin typeface="Times New Roman"/>
                <a:cs typeface="Times New Roman"/>
              </a:rPr>
              <a:t>8</a:t>
            </a:r>
            <a:r>
              <a:rPr sz="1600" spc="-10" dirty="0">
                <a:solidFill>
                  <a:srgbClr val="676470"/>
                </a:solidFill>
                <a:latin typeface="Times New Roman"/>
                <a:cs typeface="Times New Roman"/>
              </a:rPr>
              <a:t>9</a:t>
            </a:r>
            <a:r>
              <a:rPr sz="1600" spc="140" dirty="0">
                <a:solidFill>
                  <a:srgbClr val="676470"/>
                </a:solidFill>
                <a:latin typeface="Times New Roman"/>
                <a:cs typeface="Times New Roman"/>
              </a:rPr>
              <a:t>9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8226" y="750513"/>
            <a:ext cx="7424420" cy="837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065">
              <a:lnSpc>
                <a:spcPct val="106900"/>
              </a:lnSpc>
            </a:pPr>
            <a:r>
              <a:rPr sz="2800" b="1" spc="-20" dirty="0">
                <a:solidFill>
                  <a:srgbClr val="232123"/>
                </a:solidFill>
                <a:latin typeface="Arial"/>
                <a:cs typeface="Arial"/>
              </a:rPr>
              <a:t>Baye</a:t>
            </a:r>
            <a:r>
              <a:rPr sz="2800" b="1" spc="-5" dirty="0">
                <a:solidFill>
                  <a:srgbClr val="232123"/>
                </a:solidFill>
                <a:latin typeface="Arial"/>
                <a:cs typeface="Arial"/>
              </a:rPr>
              <a:t>s</a:t>
            </a:r>
            <a:r>
              <a:rPr sz="2800" b="1" spc="120" dirty="0">
                <a:solidFill>
                  <a:srgbClr val="232123"/>
                </a:solidFill>
                <a:latin typeface="Arial"/>
                <a:cs typeface="Arial"/>
              </a:rPr>
              <a:t>ian</a:t>
            </a:r>
            <a:r>
              <a:rPr sz="2800" b="1" spc="16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32123"/>
                </a:solidFill>
                <a:latin typeface="Arial"/>
                <a:cs typeface="Arial"/>
              </a:rPr>
              <a:t>est</a:t>
            </a:r>
            <a:r>
              <a:rPr sz="2800" b="1" spc="120" dirty="0">
                <a:solidFill>
                  <a:srgbClr val="232123"/>
                </a:solidFill>
                <a:latin typeface="Arial"/>
                <a:cs typeface="Arial"/>
              </a:rPr>
              <a:t>i</a:t>
            </a:r>
            <a:r>
              <a:rPr sz="2800" b="1" spc="145" dirty="0">
                <a:solidFill>
                  <a:srgbClr val="232123"/>
                </a:solidFill>
                <a:latin typeface="Arial"/>
                <a:cs typeface="Arial"/>
              </a:rPr>
              <a:t>matio</a:t>
            </a:r>
            <a:r>
              <a:rPr sz="2800" b="1" spc="290" dirty="0">
                <a:solidFill>
                  <a:srgbClr val="232123"/>
                </a:solidFill>
                <a:latin typeface="Arial"/>
                <a:cs typeface="Arial"/>
              </a:rPr>
              <a:t>n</a:t>
            </a:r>
            <a:r>
              <a:rPr sz="2800" b="1" spc="100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105" dirty="0">
                <a:solidFill>
                  <a:srgbClr val="232123"/>
                </a:solidFill>
                <a:latin typeface="Arial"/>
                <a:cs typeface="Arial"/>
              </a:rPr>
              <a:t>of</a:t>
            </a:r>
            <a:r>
              <a:rPr sz="2800" b="1" spc="23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180" dirty="0">
                <a:solidFill>
                  <a:srgbClr val="232123"/>
                </a:solidFill>
                <a:latin typeface="Arial"/>
                <a:cs typeface="Arial"/>
              </a:rPr>
              <a:t>the</a:t>
            </a:r>
            <a:r>
              <a:rPr sz="2800" b="1" spc="32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170" dirty="0">
                <a:solidFill>
                  <a:srgbClr val="232123"/>
                </a:solidFill>
                <a:latin typeface="Arial"/>
                <a:cs typeface="Arial"/>
              </a:rPr>
              <a:t>g</a:t>
            </a:r>
            <a:r>
              <a:rPr sz="2800" b="1" spc="15" dirty="0">
                <a:solidFill>
                  <a:srgbClr val="232123"/>
                </a:solidFill>
                <a:latin typeface="Arial"/>
                <a:cs typeface="Arial"/>
              </a:rPr>
              <a:t>l</a:t>
            </a:r>
            <a:r>
              <a:rPr sz="2800" b="1" spc="150" dirty="0">
                <a:solidFill>
                  <a:srgbClr val="232123"/>
                </a:solidFill>
                <a:latin typeface="Arial"/>
                <a:cs typeface="Arial"/>
              </a:rPr>
              <a:t>o</a:t>
            </a:r>
            <a:r>
              <a:rPr sz="2800" b="1" spc="85" dirty="0">
                <a:solidFill>
                  <a:srgbClr val="232123"/>
                </a:solidFill>
                <a:latin typeface="Arial"/>
                <a:cs typeface="Arial"/>
              </a:rPr>
              <a:t>b</a:t>
            </a:r>
            <a:r>
              <a:rPr sz="2800" b="1" spc="55" dirty="0">
                <a:solidFill>
                  <a:srgbClr val="232123"/>
                </a:solidFill>
                <a:latin typeface="Arial"/>
                <a:cs typeface="Arial"/>
              </a:rPr>
              <a:t>al</a:t>
            </a:r>
            <a:r>
              <a:rPr sz="2800" b="1" spc="3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232123"/>
                </a:solidFill>
                <a:latin typeface="Arial"/>
                <a:cs typeface="Arial"/>
              </a:rPr>
              <a:t>b</a:t>
            </a:r>
            <a:r>
              <a:rPr sz="2800" b="1" spc="-85" dirty="0">
                <a:solidFill>
                  <a:srgbClr val="232123"/>
                </a:solidFill>
                <a:latin typeface="Arial"/>
                <a:cs typeface="Arial"/>
              </a:rPr>
              <a:t>i</a:t>
            </a:r>
            <a:r>
              <a:rPr sz="2800" b="1" spc="135" dirty="0">
                <a:solidFill>
                  <a:srgbClr val="232123"/>
                </a:solidFill>
                <a:latin typeface="Arial"/>
                <a:cs typeface="Arial"/>
              </a:rPr>
              <a:t>og</a:t>
            </a:r>
            <a:r>
              <a:rPr sz="2800" b="1" spc="85" dirty="0">
                <a:solidFill>
                  <a:srgbClr val="232123"/>
                </a:solidFill>
                <a:latin typeface="Arial"/>
                <a:cs typeface="Arial"/>
              </a:rPr>
              <a:t>eo</a:t>
            </a:r>
            <a:r>
              <a:rPr sz="2800" b="1" spc="55" dirty="0">
                <a:solidFill>
                  <a:srgbClr val="232123"/>
                </a:solidFill>
                <a:latin typeface="Arial"/>
                <a:cs typeface="Arial"/>
              </a:rPr>
              <a:t>g</a:t>
            </a:r>
            <a:r>
              <a:rPr sz="2800" b="1" spc="65" dirty="0">
                <a:solidFill>
                  <a:srgbClr val="232123"/>
                </a:solidFill>
                <a:latin typeface="Arial"/>
                <a:cs typeface="Arial"/>
              </a:rPr>
              <a:t>ra</a:t>
            </a:r>
            <a:r>
              <a:rPr sz="2800" b="1" spc="60" dirty="0">
                <a:solidFill>
                  <a:srgbClr val="232123"/>
                </a:solidFill>
                <a:latin typeface="Arial"/>
                <a:cs typeface="Arial"/>
              </a:rPr>
              <a:t>p</a:t>
            </a:r>
            <a:r>
              <a:rPr sz="2800" b="1" spc="185" dirty="0">
                <a:solidFill>
                  <a:srgbClr val="232123"/>
                </a:solidFill>
                <a:latin typeface="Arial"/>
                <a:cs typeface="Arial"/>
              </a:rPr>
              <a:t>h</a:t>
            </a:r>
            <a:r>
              <a:rPr sz="2800" b="1" spc="-105" dirty="0">
                <a:solidFill>
                  <a:srgbClr val="232123"/>
                </a:solidFill>
                <a:latin typeface="Arial"/>
                <a:cs typeface="Arial"/>
              </a:rPr>
              <a:t>i</a:t>
            </a:r>
            <a:r>
              <a:rPr sz="2800" b="1" spc="-65" dirty="0">
                <a:solidFill>
                  <a:srgbClr val="232123"/>
                </a:solidFill>
                <a:latin typeface="Arial"/>
                <a:cs typeface="Arial"/>
              </a:rPr>
              <a:t>cal</a:t>
            </a:r>
            <a:r>
              <a:rPr sz="2800" b="1" spc="7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232123"/>
                </a:solidFill>
                <a:latin typeface="Arial"/>
                <a:cs typeface="Arial"/>
              </a:rPr>
              <a:t>h</a:t>
            </a:r>
            <a:r>
              <a:rPr sz="2800" b="1" spc="-85" dirty="0">
                <a:solidFill>
                  <a:srgbClr val="232123"/>
                </a:solidFill>
                <a:latin typeface="Arial"/>
                <a:cs typeface="Arial"/>
              </a:rPr>
              <a:t>i</a:t>
            </a:r>
            <a:r>
              <a:rPr sz="2800" b="1" spc="10" dirty="0">
                <a:solidFill>
                  <a:srgbClr val="232123"/>
                </a:solidFill>
                <a:latin typeface="Arial"/>
                <a:cs typeface="Arial"/>
              </a:rPr>
              <a:t>story</a:t>
            </a:r>
            <a:r>
              <a:rPr sz="2800" b="1" spc="2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105" dirty="0">
                <a:solidFill>
                  <a:srgbClr val="232123"/>
                </a:solidFill>
                <a:latin typeface="Arial"/>
                <a:cs typeface="Arial"/>
              </a:rPr>
              <a:t>of</a:t>
            </a:r>
            <a:r>
              <a:rPr sz="2800" b="1" spc="3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260" dirty="0">
                <a:solidFill>
                  <a:srgbClr val="232123"/>
                </a:solidFill>
                <a:latin typeface="Arial"/>
                <a:cs typeface="Arial"/>
              </a:rPr>
              <a:t>t</a:t>
            </a:r>
            <a:r>
              <a:rPr sz="2800" b="1" spc="195" dirty="0">
                <a:solidFill>
                  <a:srgbClr val="232123"/>
                </a:solidFill>
                <a:latin typeface="Arial"/>
                <a:cs typeface="Arial"/>
              </a:rPr>
              <a:t>he</a:t>
            </a:r>
            <a:r>
              <a:rPr sz="2800" b="1" spc="-180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-150" dirty="0">
                <a:solidFill>
                  <a:srgbClr val="232123"/>
                </a:solidFill>
                <a:latin typeface="Arial"/>
                <a:cs typeface="Arial"/>
              </a:rPr>
              <a:t>S</a:t>
            </a:r>
            <a:r>
              <a:rPr sz="2800" b="1" spc="-70" dirty="0">
                <a:solidFill>
                  <a:srgbClr val="232123"/>
                </a:solidFill>
                <a:latin typeface="Arial"/>
                <a:cs typeface="Arial"/>
              </a:rPr>
              <a:t>o</a:t>
            </a:r>
            <a:r>
              <a:rPr sz="2800" b="1" spc="-85" dirty="0">
                <a:solidFill>
                  <a:srgbClr val="232123"/>
                </a:solidFill>
                <a:latin typeface="Arial"/>
                <a:cs typeface="Arial"/>
              </a:rPr>
              <a:t>l</a:t>
            </a:r>
            <a:r>
              <a:rPr sz="2800" b="1" spc="120" dirty="0">
                <a:solidFill>
                  <a:srgbClr val="232123"/>
                </a:solidFill>
                <a:latin typeface="Arial"/>
                <a:cs typeface="Arial"/>
              </a:rPr>
              <a:t>a</a:t>
            </a:r>
            <a:r>
              <a:rPr sz="2800" b="1" spc="65" dirty="0">
                <a:solidFill>
                  <a:srgbClr val="232123"/>
                </a:solidFill>
                <a:latin typeface="Arial"/>
                <a:cs typeface="Arial"/>
              </a:rPr>
              <a:t>n</a:t>
            </a:r>
            <a:r>
              <a:rPr sz="2800" b="1" spc="35" dirty="0">
                <a:solidFill>
                  <a:srgbClr val="232123"/>
                </a:solidFill>
                <a:latin typeface="Arial"/>
                <a:cs typeface="Arial"/>
              </a:rPr>
              <a:t>a</a:t>
            </a:r>
            <a:r>
              <a:rPr sz="2800" b="1" spc="-265" dirty="0">
                <a:solidFill>
                  <a:srgbClr val="232123"/>
                </a:solidFill>
                <a:latin typeface="Arial"/>
                <a:cs typeface="Arial"/>
              </a:rPr>
              <a:t>c</a:t>
            </a:r>
            <a:r>
              <a:rPr sz="2800" b="1" spc="135" dirty="0">
                <a:solidFill>
                  <a:srgbClr val="232123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232123"/>
                </a:solidFill>
                <a:latin typeface="Arial"/>
                <a:cs typeface="Arial"/>
              </a:rPr>
              <a:t>ae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2876" y="1752052"/>
            <a:ext cx="6867525" cy="615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  <a:tabLst>
                <a:tab pos="5272405" algn="l"/>
              </a:tabLst>
            </a:pPr>
            <a:r>
              <a:rPr sz="1850" spc="5" dirty="0">
                <a:solidFill>
                  <a:srgbClr val="797480"/>
                </a:solidFill>
                <a:latin typeface="Times New Roman"/>
                <a:cs typeface="Times New Roman"/>
              </a:rPr>
              <a:t>Jul</a:t>
            </a:r>
            <a:r>
              <a:rPr sz="1850" spc="-25" dirty="0">
                <a:solidFill>
                  <a:srgbClr val="797480"/>
                </a:solidFill>
                <a:latin typeface="Times New Roman"/>
                <a:cs typeface="Times New Roman"/>
              </a:rPr>
              <a:t>i</a:t>
            </a:r>
            <a:r>
              <a:rPr sz="1850" spc="20" dirty="0">
                <a:solidFill>
                  <a:srgbClr val="797480"/>
                </a:solidFill>
                <a:latin typeface="Times New Roman"/>
                <a:cs typeface="Times New Roman"/>
              </a:rPr>
              <a:t>a</a:t>
            </a:r>
            <a:r>
              <a:rPr sz="1850" spc="18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55" dirty="0">
                <a:solidFill>
                  <a:srgbClr val="676470"/>
                </a:solidFill>
                <a:latin typeface="Times New Roman"/>
                <a:cs typeface="Times New Roman"/>
              </a:rPr>
              <a:t>Dupi</a:t>
            </a:r>
            <a:r>
              <a:rPr sz="1850" spc="195" dirty="0">
                <a:solidFill>
                  <a:srgbClr val="676470"/>
                </a:solidFill>
                <a:latin typeface="Times New Roman"/>
                <a:cs typeface="Times New Roman"/>
              </a:rPr>
              <a:t>n</a:t>
            </a:r>
            <a:r>
              <a:rPr sz="1800" spc="-7" baseline="37037" dirty="0">
                <a:solidFill>
                  <a:srgbClr val="676470"/>
                </a:solidFill>
                <a:latin typeface="Times New Roman"/>
                <a:cs typeface="Times New Roman"/>
              </a:rPr>
              <a:t>1</a:t>
            </a:r>
            <a:r>
              <a:rPr sz="2100" spc="-25" dirty="0">
                <a:solidFill>
                  <a:srgbClr val="676470"/>
                </a:solidFill>
                <a:latin typeface="Arial"/>
                <a:cs typeface="Arial"/>
              </a:rPr>
              <a:t>*</a:t>
            </a:r>
            <a:r>
              <a:rPr sz="2100" spc="500" dirty="0">
                <a:solidFill>
                  <a:srgbClr val="676470"/>
                </a:solidFill>
                <a:latin typeface="Arial"/>
                <a:cs typeface="Arial"/>
              </a:rPr>
              <a:t>,</a:t>
            </a:r>
            <a:r>
              <a:rPr sz="1850" spc="10" dirty="0">
                <a:solidFill>
                  <a:srgbClr val="676470"/>
                </a:solidFill>
                <a:latin typeface="Times New Roman"/>
                <a:cs typeface="Times New Roman"/>
              </a:rPr>
              <a:t>N</a:t>
            </a:r>
            <a:r>
              <a:rPr sz="1850" spc="15" dirty="0">
                <a:solidFill>
                  <a:srgbClr val="676470"/>
                </a:solidFill>
                <a:latin typeface="Times New Roman"/>
                <a:cs typeface="Times New Roman"/>
              </a:rPr>
              <a:t>i</a:t>
            </a:r>
            <a:r>
              <a:rPr sz="1850" spc="35" dirty="0">
                <a:solidFill>
                  <a:srgbClr val="676470"/>
                </a:solidFill>
                <a:latin typeface="Times New Roman"/>
                <a:cs typeface="Times New Roman"/>
              </a:rPr>
              <a:t>cho</a:t>
            </a:r>
            <a:r>
              <a:rPr sz="1850" spc="-30" dirty="0">
                <a:solidFill>
                  <a:srgbClr val="676470"/>
                </a:solidFill>
                <a:latin typeface="Times New Roman"/>
                <a:cs typeface="Times New Roman"/>
              </a:rPr>
              <a:t>l</a:t>
            </a:r>
            <a:r>
              <a:rPr sz="1850" spc="-35" dirty="0">
                <a:solidFill>
                  <a:srgbClr val="676470"/>
                </a:solidFill>
                <a:latin typeface="Times New Roman"/>
                <a:cs typeface="Times New Roman"/>
              </a:rPr>
              <a:t>as</a:t>
            </a:r>
            <a:r>
              <a:rPr sz="1850" spc="40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35" dirty="0">
                <a:solidFill>
                  <a:srgbClr val="676470"/>
                </a:solidFill>
                <a:latin typeface="Times New Roman"/>
                <a:cs typeface="Times New Roman"/>
              </a:rPr>
              <a:t>J.</a:t>
            </a:r>
            <a:r>
              <a:rPr sz="1850" spc="180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676470"/>
                </a:solidFill>
                <a:latin typeface="Times New Roman"/>
                <a:cs typeface="Times New Roman"/>
              </a:rPr>
              <a:t>Matzk</a:t>
            </a:r>
            <a:r>
              <a:rPr sz="1850" spc="30" dirty="0">
                <a:solidFill>
                  <a:srgbClr val="676470"/>
                </a:solidFill>
                <a:latin typeface="Times New Roman"/>
                <a:cs typeface="Times New Roman"/>
              </a:rPr>
              <a:t>e</a:t>
            </a:r>
            <a:r>
              <a:rPr sz="1800" spc="142" baseline="37037" dirty="0">
                <a:solidFill>
                  <a:srgbClr val="908A90"/>
                </a:solidFill>
                <a:latin typeface="Times New Roman"/>
                <a:cs typeface="Times New Roman"/>
              </a:rPr>
              <a:t>2</a:t>
            </a:r>
            <a:r>
              <a:rPr sz="1200" spc="375" dirty="0">
                <a:solidFill>
                  <a:srgbClr val="908A90"/>
                </a:solidFill>
                <a:latin typeface="Times New Roman"/>
                <a:cs typeface="Times New Roman"/>
              </a:rPr>
              <a:t>,</a:t>
            </a:r>
            <a:r>
              <a:rPr sz="1200" spc="20" dirty="0">
                <a:solidFill>
                  <a:srgbClr val="908A90"/>
                </a:solidFill>
                <a:latin typeface="Times New Roman"/>
                <a:cs typeface="Times New Roman"/>
              </a:rPr>
              <a:t> </a:t>
            </a:r>
            <a:r>
              <a:rPr sz="1850" spc="55" dirty="0">
                <a:solidFill>
                  <a:srgbClr val="797480"/>
                </a:solidFill>
                <a:latin typeface="Times New Roman"/>
                <a:cs typeface="Times New Roman"/>
              </a:rPr>
              <a:t>T</a:t>
            </a:r>
            <a:r>
              <a:rPr sz="1850" spc="-35" dirty="0">
                <a:solidFill>
                  <a:srgbClr val="797480"/>
                </a:solidFill>
                <a:latin typeface="Times New Roman"/>
                <a:cs typeface="Times New Roman"/>
              </a:rPr>
              <a:t>i</a:t>
            </a:r>
            <a:r>
              <a:rPr sz="1850" spc="80" dirty="0">
                <a:solidFill>
                  <a:srgbClr val="797480"/>
                </a:solidFill>
                <a:latin typeface="Times New Roman"/>
                <a:cs typeface="Times New Roman"/>
              </a:rPr>
              <a:t>i</a:t>
            </a:r>
            <a:r>
              <a:rPr sz="1850" spc="-45" dirty="0">
                <a:solidFill>
                  <a:srgbClr val="797480"/>
                </a:solidFill>
                <a:latin typeface="Times New Roman"/>
                <a:cs typeface="Times New Roman"/>
              </a:rPr>
              <a:t>na</a:t>
            </a:r>
            <a:r>
              <a:rPr sz="185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-105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-25" dirty="0">
                <a:solidFill>
                  <a:srgbClr val="797480"/>
                </a:solidFill>
                <a:latin typeface="Times New Roman"/>
                <a:cs typeface="Times New Roman"/>
              </a:rPr>
              <a:t>Sarki</a:t>
            </a:r>
            <a:r>
              <a:rPr sz="1850" spc="125" dirty="0">
                <a:solidFill>
                  <a:srgbClr val="797480"/>
                </a:solidFill>
                <a:latin typeface="Times New Roman"/>
                <a:cs typeface="Times New Roman"/>
              </a:rPr>
              <a:t>n</a:t>
            </a:r>
            <a:r>
              <a:rPr sz="1850" spc="-10" dirty="0">
                <a:solidFill>
                  <a:srgbClr val="797480"/>
                </a:solidFill>
                <a:latin typeface="Times New Roman"/>
                <a:cs typeface="Times New Roman"/>
              </a:rPr>
              <a:t>e</a:t>
            </a:r>
            <a:r>
              <a:rPr sz="1850" spc="40" dirty="0">
                <a:solidFill>
                  <a:srgbClr val="797480"/>
                </a:solidFill>
                <a:latin typeface="Times New Roman"/>
                <a:cs typeface="Times New Roman"/>
              </a:rPr>
              <a:t>n</a:t>
            </a:r>
            <a:r>
              <a:rPr sz="1800" spc="270" baseline="32407" dirty="0">
                <a:solidFill>
                  <a:srgbClr val="797480"/>
                </a:solidFill>
                <a:latin typeface="Times New Roman"/>
                <a:cs typeface="Times New Roman"/>
              </a:rPr>
              <a:t>3</a:t>
            </a:r>
            <a:r>
              <a:rPr sz="1800" baseline="32407" dirty="0">
                <a:solidFill>
                  <a:srgbClr val="797480"/>
                </a:solidFill>
                <a:latin typeface="Times New Roman"/>
                <a:cs typeface="Times New Roman"/>
              </a:rPr>
              <a:t>	</a:t>
            </a:r>
            <a:r>
              <a:rPr sz="1850" spc="-50" dirty="0">
                <a:solidFill>
                  <a:srgbClr val="797480"/>
                </a:solidFill>
                <a:latin typeface="Times New Roman"/>
                <a:cs typeface="Times New Roman"/>
              </a:rPr>
              <a:t>Sa</a:t>
            </a:r>
            <a:r>
              <a:rPr sz="1850" spc="80" dirty="0">
                <a:solidFill>
                  <a:srgbClr val="797480"/>
                </a:solidFill>
                <a:latin typeface="Times New Roman"/>
                <a:cs typeface="Times New Roman"/>
              </a:rPr>
              <a:t>n</a:t>
            </a:r>
            <a:r>
              <a:rPr sz="1850" spc="45" dirty="0">
                <a:solidFill>
                  <a:srgbClr val="797480"/>
                </a:solidFill>
                <a:latin typeface="Times New Roman"/>
                <a:cs typeface="Times New Roman"/>
              </a:rPr>
              <a:t>dra</a:t>
            </a:r>
            <a:r>
              <a:rPr sz="1850" spc="105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20" dirty="0">
                <a:solidFill>
                  <a:srgbClr val="676470"/>
                </a:solidFill>
                <a:latin typeface="Times New Roman"/>
                <a:cs typeface="Times New Roman"/>
              </a:rPr>
              <a:t>Knap</a:t>
            </a:r>
            <a:r>
              <a:rPr sz="1850" spc="25" dirty="0">
                <a:solidFill>
                  <a:srgbClr val="676470"/>
                </a:solidFill>
                <a:latin typeface="Times New Roman"/>
                <a:cs typeface="Times New Roman"/>
              </a:rPr>
              <a:t>p</a:t>
            </a:r>
            <a:r>
              <a:rPr sz="1800" spc="412" baseline="37037" dirty="0">
                <a:solidFill>
                  <a:srgbClr val="676470"/>
                </a:solidFill>
                <a:latin typeface="Times New Roman"/>
                <a:cs typeface="Times New Roman"/>
              </a:rPr>
              <a:t>4</a:t>
            </a:r>
            <a:endParaRPr sz="1800" baseline="37037" dirty="0">
              <a:latin typeface="Times New Roman"/>
              <a:cs typeface="Times New Roman"/>
            </a:endParaRPr>
          </a:p>
          <a:p>
            <a:pPr marR="5080" algn="r">
              <a:lnSpc>
                <a:spcPts val="725"/>
              </a:lnSpc>
              <a:tabLst>
                <a:tab pos="1634489" algn="l"/>
              </a:tabLst>
            </a:pPr>
            <a:r>
              <a:rPr sz="1200" spc="375" dirty="0">
                <a:solidFill>
                  <a:srgbClr val="797480"/>
                </a:solidFill>
                <a:latin typeface="Times New Roman"/>
                <a:cs typeface="Times New Roman"/>
              </a:rPr>
              <a:t>,	</a:t>
            </a:r>
            <a:r>
              <a:rPr sz="1200" spc="375" dirty="0">
                <a:solidFill>
                  <a:srgbClr val="676470"/>
                </a:solidFill>
                <a:latin typeface="Times New Roman"/>
                <a:cs typeface="Times New Roman"/>
              </a:rPr>
              <a:t>,</a:t>
            </a:r>
            <a:endParaRPr sz="1200" dirty="0">
              <a:latin typeface="Times New Roman"/>
              <a:cs typeface="Times New Roman"/>
            </a:endParaRPr>
          </a:p>
          <a:p>
            <a:pPr marL="24765">
              <a:lnSpc>
                <a:spcPts val="1515"/>
              </a:lnSpc>
              <a:spcBef>
                <a:spcPts val="250"/>
              </a:spcBef>
              <a:tabLst>
                <a:tab pos="2344420" algn="l"/>
              </a:tabLst>
            </a:pPr>
            <a:r>
              <a:rPr sz="1850" spc="-15" dirty="0">
                <a:solidFill>
                  <a:srgbClr val="676470"/>
                </a:solidFill>
                <a:latin typeface="Times New Roman"/>
                <a:cs typeface="Times New Roman"/>
              </a:rPr>
              <a:t>R</a:t>
            </a:r>
            <a:r>
              <a:rPr sz="1850" spc="-60" dirty="0">
                <a:solidFill>
                  <a:srgbClr val="676470"/>
                </a:solidFill>
                <a:latin typeface="Times New Roman"/>
                <a:cs typeface="Times New Roman"/>
              </a:rPr>
              <a:t>i</a:t>
            </a:r>
            <a:r>
              <a:rPr sz="1850" spc="20" dirty="0">
                <a:solidFill>
                  <a:srgbClr val="676470"/>
                </a:solidFill>
                <a:latin typeface="Times New Roman"/>
                <a:cs typeface="Times New Roman"/>
              </a:rPr>
              <a:t>chard</a:t>
            </a:r>
            <a:r>
              <a:rPr sz="1850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-204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-40" dirty="0">
                <a:solidFill>
                  <a:srgbClr val="676470"/>
                </a:solidFill>
                <a:latin typeface="Times New Roman"/>
                <a:cs typeface="Times New Roman"/>
              </a:rPr>
              <a:t>G</a:t>
            </a:r>
            <a:r>
              <a:rPr sz="1850" spc="220" dirty="0">
                <a:solidFill>
                  <a:srgbClr val="54484F"/>
                </a:solidFill>
                <a:latin typeface="Times New Roman"/>
                <a:cs typeface="Times New Roman"/>
              </a:rPr>
              <a:t>.</a:t>
            </a:r>
            <a:r>
              <a:rPr sz="1850" spc="-50" dirty="0">
                <a:solidFill>
                  <a:srgbClr val="54484F"/>
                </a:solidFill>
                <a:latin typeface="Times New Roman"/>
                <a:cs typeface="Times New Roman"/>
              </a:rPr>
              <a:t> </a:t>
            </a:r>
            <a:r>
              <a:rPr sz="1850" spc="-40" dirty="0">
                <a:solidFill>
                  <a:srgbClr val="676470"/>
                </a:solidFill>
                <a:latin typeface="Times New Roman"/>
                <a:cs typeface="Times New Roman"/>
              </a:rPr>
              <a:t>O</a:t>
            </a:r>
            <a:r>
              <a:rPr sz="1850" spc="70" dirty="0">
                <a:solidFill>
                  <a:srgbClr val="676470"/>
                </a:solidFill>
                <a:latin typeface="Times New Roman"/>
                <a:cs typeface="Times New Roman"/>
              </a:rPr>
              <a:t>l</a:t>
            </a:r>
            <a:r>
              <a:rPr sz="1850" spc="150" dirty="0">
                <a:solidFill>
                  <a:srgbClr val="676470"/>
                </a:solidFill>
                <a:latin typeface="Times New Roman"/>
                <a:cs typeface="Times New Roman"/>
              </a:rPr>
              <a:t>m</a:t>
            </a:r>
            <a:r>
              <a:rPr sz="1850" spc="10" dirty="0">
                <a:solidFill>
                  <a:srgbClr val="676470"/>
                </a:solidFill>
                <a:latin typeface="Times New Roman"/>
                <a:cs typeface="Times New Roman"/>
              </a:rPr>
              <a:t>stea</a:t>
            </a:r>
            <a:r>
              <a:rPr sz="1850" spc="-5" dirty="0">
                <a:solidFill>
                  <a:srgbClr val="676470"/>
                </a:solidFill>
                <a:latin typeface="Times New Roman"/>
                <a:cs typeface="Times New Roman"/>
              </a:rPr>
              <a:t>d</a:t>
            </a:r>
            <a:r>
              <a:rPr sz="1800" spc="240" baseline="41666" dirty="0">
                <a:solidFill>
                  <a:srgbClr val="676470"/>
                </a:solidFill>
                <a:latin typeface="Times New Roman"/>
                <a:cs typeface="Times New Roman"/>
              </a:rPr>
              <a:t>5</a:t>
            </a:r>
            <a:r>
              <a:rPr sz="1800" baseline="41666" dirty="0">
                <a:solidFill>
                  <a:srgbClr val="676470"/>
                </a:solidFill>
                <a:latin typeface="Times New Roman"/>
                <a:cs typeface="Times New Roman"/>
              </a:rPr>
              <a:t>	</a:t>
            </a:r>
            <a:r>
              <a:rPr sz="1850" spc="-250" dirty="0">
                <a:solidFill>
                  <a:srgbClr val="676470"/>
                </a:solidFill>
                <a:latin typeface="Times New Roman"/>
                <a:cs typeface="Times New Roman"/>
              </a:rPr>
              <a:t>L</a:t>
            </a:r>
            <a:r>
              <a:rPr sz="1850" spc="-130" dirty="0">
                <a:solidFill>
                  <a:srgbClr val="676470"/>
                </a:solidFill>
                <a:latin typeface="Times New Roman"/>
                <a:cs typeface="Times New Roman"/>
              </a:rPr>
              <a:t>y</a:t>
            </a:r>
            <a:r>
              <a:rPr sz="1850" spc="120" dirty="0">
                <a:solidFill>
                  <a:srgbClr val="676470"/>
                </a:solidFill>
                <a:latin typeface="Times New Roman"/>
                <a:cs typeface="Times New Roman"/>
              </a:rPr>
              <a:t>nn</a:t>
            </a:r>
            <a:r>
              <a:rPr sz="1850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-225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676470"/>
                </a:solidFill>
                <a:latin typeface="Times New Roman"/>
                <a:cs typeface="Times New Roman"/>
              </a:rPr>
              <a:t>Boh</a:t>
            </a:r>
            <a:r>
              <a:rPr sz="1850" spc="-60" dirty="0">
                <a:solidFill>
                  <a:srgbClr val="676470"/>
                </a:solidFill>
                <a:latin typeface="Times New Roman"/>
                <a:cs typeface="Times New Roman"/>
              </a:rPr>
              <a:t>s</a:t>
            </a:r>
            <a:r>
              <a:rPr sz="1800" spc="330" baseline="37037" dirty="0">
                <a:solidFill>
                  <a:srgbClr val="908A90"/>
                </a:solidFill>
                <a:latin typeface="Times New Roman"/>
                <a:cs typeface="Times New Roman"/>
              </a:rPr>
              <a:t>6</a:t>
            </a:r>
            <a:r>
              <a:rPr sz="1800" baseline="37037" dirty="0">
                <a:solidFill>
                  <a:srgbClr val="908A90"/>
                </a:solidFill>
                <a:latin typeface="Times New Roman"/>
                <a:cs typeface="Times New Roman"/>
              </a:rPr>
              <a:t> </a:t>
            </a:r>
            <a:r>
              <a:rPr sz="1800" spc="-37" baseline="37037" dirty="0">
                <a:solidFill>
                  <a:srgbClr val="908A90"/>
                </a:solidFill>
                <a:latin typeface="Times New Roman"/>
                <a:cs typeface="Times New Roman"/>
              </a:rPr>
              <a:t> </a:t>
            </a:r>
            <a:r>
              <a:rPr sz="1850" spc="65" dirty="0">
                <a:solidFill>
                  <a:srgbClr val="797480"/>
                </a:solidFill>
                <a:latin typeface="Times New Roman"/>
                <a:cs typeface="Times New Roman"/>
              </a:rPr>
              <a:t>a</a:t>
            </a:r>
            <a:r>
              <a:rPr sz="1850" spc="5" dirty="0">
                <a:solidFill>
                  <a:srgbClr val="797480"/>
                </a:solidFill>
                <a:latin typeface="Times New Roman"/>
                <a:cs typeface="Times New Roman"/>
              </a:rPr>
              <a:t>nd</a:t>
            </a:r>
            <a:r>
              <a:rPr sz="185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-10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2000" spc="-120" dirty="0">
                <a:solidFill>
                  <a:srgbClr val="797480"/>
                </a:solidFill>
                <a:latin typeface="Times New Roman"/>
                <a:cs typeface="Times New Roman"/>
              </a:rPr>
              <a:t>Stacey</a:t>
            </a:r>
            <a:r>
              <a:rPr sz="2000" spc="20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15" dirty="0">
                <a:solidFill>
                  <a:srgbClr val="676470"/>
                </a:solidFill>
                <a:latin typeface="Times New Roman"/>
                <a:cs typeface="Times New Roman"/>
              </a:rPr>
              <a:t>D.</a:t>
            </a:r>
            <a:r>
              <a:rPr sz="1850" spc="195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15" dirty="0">
                <a:solidFill>
                  <a:srgbClr val="797480"/>
                </a:solidFill>
                <a:latin typeface="Times New Roman"/>
                <a:cs typeface="Times New Roman"/>
              </a:rPr>
              <a:t>Smit</a:t>
            </a:r>
            <a:r>
              <a:rPr sz="1850" spc="150" dirty="0">
                <a:solidFill>
                  <a:srgbClr val="797480"/>
                </a:solidFill>
                <a:latin typeface="Times New Roman"/>
                <a:cs typeface="Times New Roman"/>
              </a:rPr>
              <a:t>h</a:t>
            </a:r>
            <a:r>
              <a:rPr sz="1800" spc="225" baseline="41666" dirty="0">
                <a:solidFill>
                  <a:srgbClr val="797480"/>
                </a:solidFill>
                <a:latin typeface="Times New Roman"/>
                <a:cs typeface="Times New Roman"/>
              </a:rPr>
              <a:t>1</a:t>
            </a:r>
            <a:endParaRPr sz="1800" baseline="41666" dirty="0">
              <a:latin typeface="Times New Roman"/>
              <a:cs typeface="Times New Roman"/>
            </a:endParaRPr>
          </a:p>
          <a:p>
            <a:pPr marL="2205355">
              <a:lnSpc>
                <a:spcPts val="725"/>
              </a:lnSpc>
            </a:pPr>
            <a:r>
              <a:rPr sz="1200" spc="375" dirty="0">
                <a:solidFill>
                  <a:srgbClr val="676470"/>
                </a:solidFill>
                <a:latin typeface="Times New Roman"/>
                <a:cs typeface="Times New Roman"/>
              </a:rPr>
              <a:t>,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69593"/>
            <a:ext cx="12903200" cy="340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900" y="9483849"/>
            <a:ext cx="28886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Helvetica"/>
                <a:cs typeface="Helvetica"/>
                <a:hlinkClick r:id="rId4"/>
              </a:rPr>
              <a:t>h</a:t>
            </a:r>
            <a:r>
              <a:rPr sz="1200" spc="-5" dirty="0">
                <a:latin typeface="Helvetica"/>
                <a:cs typeface="Helvetica"/>
                <a:hlinkClick r:id="rId4"/>
              </a:rPr>
              <a:t>ttp://solcap.msu.edu/img/germplasm2.jpg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55866" y="2625221"/>
            <a:ext cx="9486402" cy="70982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27"/>
            <a:ext cx="12903200" cy="3403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156" y="2339970"/>
            <a:ext cx="9702800" cy="74041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457200"/>
            <a:ext cx="11547475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lang="en-US" sz="4800" b="1" spc="360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134791"/>
            <a:ext cx="13004800" cy="6370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34791"/>
            <a:ext cx="13004800" cy="6370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35896" y="3226882"/>
            <a:ext cx="2026285" cy="6186805"/>
          </a:xfrm>
          <a:custGeom>
            <a:avLst/>
            <a:gdLst/>
            <a:ahLst/>
            <a:cxnLst/>
            <a:rect l="l" t="t" r="r" b="b"/>
            <a:pathLst>
              <a:path w="2026284" h="6186805">
                <a:moveTo>
                  <a:pt x="291210" y="0"/>
                </a:moveTo>
                <a:lnTo>
                  <a:pt x="1734980" y="0"/>
                </a:lnTo>
                <a:lnTo>
                  <a:pt x="1752868" y="5"/>
                </a:lnTo>
                <a:lnTo>
                  <a:pt x="1799488" y="370"/>
                </a:lnTo>
                <a:lnTo>
                  <a:pt x="1837774" y="1987"/>
                </a:lnTo>
                <a:lnTo>
                  <a:pt x="1880831" y="7712"/>
                </a:lnTo>
                <a:lnTo>
                  <a:pt x="1926342" y="23854"/>
                </a:lnTo>
                <a:lnTo>
                  <a:pt x="1959558" y="45897"/>
                </a:lnTo>
                <a:lnTo>
                  <a:pt x="1986321" y="73656"/>
                </a:lnTo>
                <a:lnTo>
                  <a:pt x="2006150" y="106336"/>
                </a:lnTo>
                <a:lnTo>
                  <a:pt x="2018984" y="148793"/>
                </a:lnTo>
                <a:lnTo>
                  <a:pt x="2024398" y="192548"/>
                </a:lnTo>
                <a:lnTo>
                  <a:pt x="2025880" y="231360"/>
                </a:lnTo>
                <a:lnTo>
                  <a:pt x="2026188" y="278555"/>
                </a:lnTo>
                <a:lnTo>
                  <a:pt x="2026191" y="5895341"/>
                </a:lnTo>
                <a:lnTo>
                  <a:pt x="2026185" y="5913230"/>
                </a:lnTo>
                <a:lnTo>
                  <a:pt x="2025820" y="5959849"/>
                </a:lnTo>
                <a:lnTo>
                  <a:pt x="2024203" y="5998135"/>
                </a:lnTo>
                <a:lnTo>
                  <a:pt x="2018478" y="6041193"/>
                </a:lnTo>
                <a:lnTo>
                  <a:pt x="2002335" y="6086704"/>
                </a:lnTo>
                <a:lnTo>
                  <a:pt x="1980293" y="6119919"/>
                </a:lnTo>
                <a:lnTo>
                  <a:pt x="1952533" y="6146683"/>
                </a:lnTo>
                <a:lnTo>
                  <a:pt x="1919854" y="6166511"/>
                </a:lnTo>
                <a:lnTo>
                  <a:pt x="1877397" y="6179345"/>
                </a:lnTo>
                <a:lnTo>
                  <a:pt x="1833641" y="6184760"/>
                </a:lnTo>
                <a:lnTo>
                  <a:pt x="1794830" y="6186242"/>
                </a:lnTo>
                <a:lnTo>
                  <a:pt x="1747635" y="6186549"/>
                </a:lnTo>
                <a:lnTo>
                  <a:pt x="291210" y="6186552"/>
                </a:lnTo>
                <a:lnTo>
                  <a:pt x="273321" y="6186546"/>
                </a:lnTo>
                <a:lnTo>
                  <a:pt x="226702" y="6186181"/>
                </a:lnTo>
                <a:lnTo>
                  <a:pt x="188416" y="6184564"/>
                </a:lnTo>
                <a:lnTo>
                  <a:pt x="145358" y="6178839"/>
                </a:lnTo>
                <a:lnTo>
                  <a:pt x="99847" y="6162696"/>
                </a:lnTo>
                <a:lnTo>
                  <a:pt x="66632" y="6140654"/>
                </a:lnTo>
                <a:lnTo>
                  <a:pt x="39868" y="6112895"/>
                </a:lnTo>
                <a:lnTo>
                  <a:pt x="20040" y="6080215"/>
                </a:lnTo>
                <a:lnTo>
                  <a:pt x="7206" y="6037758"/>
                </a:lnTo>
                <a:lnTo>
                  <a:pt x="1792" y="5994003"/>
                </a:lnTo>
                <a:lnTo>
                  <a:pt x="310" y="5955192"/>
                </a:lnTo>
                <a:lnTo>
                  <a:pt x="2" y="5907997"/>
                </a:lnTo>
                <a:lnTo>
                  <a:pt x="0" y="291210"/>
                </a:lnTo>
                <a:lnTo>
                  <a:pt x="5" y="273321"/>
                </a:lnTo>
                <a:lnTo>
                  <a:pt x="370" y="226702"/>
                </a:lnTo>
                <a:lnTo>
                  <a:pt x="1987" y="188416"/>
                </a:lnTo>
                <a:lnTo>
                  <a:pt x="7712" y="145358"/>
                </a:lnTo>
                <a:lnTo>
                  <a:pt x="23855" y="99847"/>
                </a:lnTo>
                <a:lnTo>
                  <a:pt x="45897" y="66632"/>
                </a:lnTo>
                <a:lnTo>
                  <a:pt x="73656" y="39869"/>
                </a:lnTo>
                <a:lnTo>
                  <a:pt x="106336" y="20040"/>
                </a:lnTo>
                <a:lnTo>
                  <a:pt x="148793" y="7206"/>
                </a:lnTo>
                <a:lnTo>
                  <a:pt x="192548" y="1792"/>
                </a:lnTo>
                <a:lnTo>
                  <a:pt x="231360" y="310"/>
                </a:lnTo>
                <a:lnTo>
                  <a:pt x="278555" y="2"/>
                </a:lnTo>
                <a:lnTo>
                  <a:pt x="291210" y="0"/>
                </a:lnTo>
                <a:close/>
              </a:path>
            </a:pathLst>
          </a:custGeom>
          <a:ln w="1015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9400" y="457200"/>
            <a:ext cx="11547475" cy="138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360" dirty="0">
                <a:latin typeface="Calibri"/>
                <a:cs typeface="Calibri"/>
              </a:rPr>
              <a:t>3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8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-152400"/>
            <a:ext cx="8890635" cy="128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57400">
              <a:lnSpc>
                <a:spcPct val="145800"/>
              </a:lnSpc>
            </a:pPr>
            <a:r>
              <a:rPr sz="3600" b="1" spc="-30" dirty="0">
                <a:latin typeface="Gill Sans"/>
                <a:cs typeface="Gill Sans"/>
              </a:rPr>
              <a:t>Ak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180" dirty="0">
                <a:latin typeface="Gill Sans"/>
                <a:cs typeface="Gill Sans"/>
              </a:rPr>
              <a:t>k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nfo</a:t>
            </a:r>
            <a:r>
              <a:rPr sz="3600" b="1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m</a:t>
            </a:r>
            <a:r>
              <a:rPr sz="3600" b="1" spc="-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C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 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 dirty="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28700" y="-152400"/>
            <a:ext cx="8890635" cy="128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57400">
              <a:lnSpc>
                <a:spcPct val="145800"/>
              </a:lnSpc>
            </a:pPr>
            <a:r>
              <a:rPr sz="3600" b="1" spc="-30" dirty="0">
                <a:latin typeface="Gill Sans"/>
                <a:cs typeface="Gill Sans"/>
              </a:rPr>
              <a:t>Ak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180" dirty="0">
                <a:latin typeface="Gill Sans"/>
                <a:cs typeface="Gill Sans"/>
              </a:rPr>
              <a:t>k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nfo</a:t>
            </a:r>
            <a:r>
              <a:rPr sz="3600" b="1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m</a:t>
            </a:r>
            <a:r>
              <a:rPr sz="3600" b="1" spc="-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C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 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 dirty="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28700" y="-228600"/>
            <a:ext cx="8890635" cy="128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57400">
              <a:lnSpc>
                <a:spcPct val="145800"/>
              </a:lnSpc>
            </a:pPr>
            <a:r>
              <a:rPr sz="3600" b="1" spc="-30" dirty="0">
                <a:latin typeface="Gill Sans"/>
                <a:cs typeface="Gill Sans"/>
              </a:rPr>
              <a:t>Ak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180" dirty="0">
                <a:latin typeface="Gill Sans"/>
                <a:cs typeface="Gill Sans"/>
              </a:rPr>
              <a:t>k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nfo</a:t>
            </a:r>
            <a:r>
              <a:rPr sz="3600" b="1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m</a:t>
            </a:r>
            <a:r>
              <a:rPr sz="3600" b="1" spc="-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C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 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 dirty="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4500" y="-152400"/>
            <a:ext cx="9474835" cy="262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0" marR="5080" indent="2057400">
              <a:lnSpc>
                <a:spcPct val="145800"/>
              </a:lnSpc>
            </a:pPr>
            <a:r>
              <a:rPr sz="3600" b="1" spc="-30" dirty="0">
                <a:latin typeface="Gill Sans"/>
                <a:cs typeface="Gill Sans"/>
              </a:rPr>
              <a:t>Ak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180" dirty="0">
                <a:latin typeface="Gill Sans"/>
                <a:cs typeface="Gill Sans"/>
              </a:rPr>
              <a:t>k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nfo</a:t>
            </a:r>
            <a:r>
              <a:rPr sz="3600" b="1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m</a:t>
            </a:r>
            <a:r>
              <a:rPr sz="3600" b="1" spc="-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C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 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 dirty="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6221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 dirty="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P</a:t>
            </a:r>
            <a:r>
              <a:rPr sz="4800" dirty="0">
                <a:latin typeface="Gill Sans"/>
                <a:cs typeface="Gill Sans"/>
              </a:rPr>
              <a:t>ut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geogr</a:t>
            </a:r>
            <a:r>
              <a:rPr sz="4800" spc="-7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ph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c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ranges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ps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800" b="1" spc="-5" dirty="0">
                <a:latin typeface="Gill Sans"/>
                <a:cs typeface="Gill Sans"/>
              </a:rPr>
              <a:t>3</a:t>
            </a:r>
            <a:r>
              <a:rPr sz="4800" b="1" spc="-15" dirty="0">
                <a:latin typeface="Gill Sans"/>
                <a:cs typeface="Gill Sans"/>
              </a:rPr>
              <a:t>.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spc="-30" dirty="0">
                <a:latin typeface="Gill Sans"/>
                <a:cs typeface="Gill Sans"/>
              </a:rPr>
              <a:t>Ass</a:t>
            </a:r>
            <a:r>
              <a:rPr sz="4800" b="1" spc="-5" dirty="0">
                <a:latin typeface="Gill Sans"/>
                <a:cs typeface="Gill Sans"/>
              </a:rPr>
              <a:t>um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om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spc="-5" dirty="0">
                <a:latin typeface="Gill Sans"/>
                <a:cs typeface="Gill Sans"/>
              </a:rPr>
              <a:t>oc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5" dirty="0">
                <a:latin typeface="Gill Sans"/>
                <a:cs typeface="Gill Sans"/>
              </a:rPr>
              <a:t>ss(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5" dirty="0">
                <a:latin typeface="Gill Sans"/>
                <a:cs typeface="Gill Sans"/>
              </a:rPr>
              <a:t>s)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800" dirty="0">
                <a:latin typeface="Gill Sans"/>
                <a:cs typeface="Gill Sans"/>
              </a:rPr>
              <a:t>4.</a:t>
            </a:r>
            <a:r>
              <a:rPr sz="4800" spc="-484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Conduct</a:t>
            </a:r>
            <a:r>
              <a:rPr sz="4800" spc="-5" dirty="0">
                <a:latin typeface="Gill Sans"/>
                <a:cs typeface="Gill Sans"/>
              </a:rPr>
              <a:t> i</a:t>
            </a:r>
            <a:r>
              <a:rPr sz="4800" dirty="0">
                <a:latin typeface="Gill Sans"/>
                <a:cs typeface="Gill Sans"/>
              </a:rPr>
              <a:t>n</a:t>
            </a:r>
            <a:r>
              <a:rPr sz="4800" spc="-50" dirty="0">
                <a:latin typeface="Gill Sans"/>
                <a:cs typeface="Gill Sans"/>
              </a:rPr>
              <a:t>f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r</a:t>
            </a:r>
            <a:r>
              <a:rPr sz="4800" spc="-25" dirty="0">
                <a:latin typeface="Gill Sans"/>
                <a:cs typeface="Gill Sans"/>
              </a:rPr>
              <a:t>ence</a:t>
            </a:r>
            <a:endParaRPr sz="4800" dirty="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4500" y="-113665"/>
            <a:ext cx="9474835" cy="262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0" marR="5080" indent="2057400">
              <a:lnSpc>
                <a:spcPct val="145800"/>
              </a:lnSpc>
            </a:pPr>
            <a:r>
              <a:rPr sz="3600" b="1" spc="-30" dirty="0">
                <a:latin typeface="Gill Sans"/>
                <a:cs typeface="Gill Sans"/>
              </a:rPr>
              <a:t>Ak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180" dirty="0">
                <a:latin typeface="Gill Sans"/>
                <a:cs typeface="Gill Sans"/>
              </a:rPr>
              <a:t>k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nfo</a:t>
            </a:r>
            <a:r>
              <a:rPr sz="3600" b="1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m</a:t>
            </a:r>
            <a:r>
              <a:rPr sz="3600" b="1" spc="-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C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 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4500" y="905551"/>
            <a:ext cx="3829050" cy="1815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5842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99122" y="4332276"/>
            <a:ext cx="5843270" cy="15113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2344" marR="967740" algn="ctr">
              <a:lnSpc>
                <a:spcPts val="3500"/>
              </a:lnSpc>
            </a:pPr>
            <a:r>
              <a:rPr sz="3000" b="1" spc="-25" dirty="0">
                <a:latin typeface="Gill Sans"/>
                <a:cs typeface="Gill Sans"/>
              </a:rPr>
              <a:t>Ak</a:t>
            </a:r>
            <a:r>
              <a:rPr sz="3000" b="1" spc="20" dirty="0">
                <a:latin typeface="Gill Sans"/>
                <a:cs typeface="Gill Sans"/>
              </a:rPr>
              <a:t>a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150" dirty="0">
                <a:latin typeface="Gill Sans"/>
                <a:cs typeface="Gill Sans"/>
              </a:rPr>
              <a:t>k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dirty="0">
                <a:latin typeface="Gill Sans"/>
                <a:cs typeface="Gill Sans"/>
              </a:rPr>
              <a:t>In</a:t>
            </a:r>
            <a:r>
              <a:rPr sz="3000" b="1" spc="-5" dirty="0">
                <a:latin typeface="Gill Sans"/>
                <a:cs typeface="Gill Sans"/>
              </a:rPr>
              <a:t>fo</a:t>
            </a:r>
            <a:r>
              <a:rPr sz="3000" b="1" dirty="0">
                <a:latin typeface="Gill Sans"/>
                <a:cs typeface="Gill Sans"/>
              </a:rPr>
              <a:t>r</a:t>
            </a:r>
            <a:r>
              <a:rPr sz="3000" b="1" spc="-5" dirty="0">
                <a:latin typeface="Gill Sans"/>
                <a:cs typeface="Gill Sans"/>
              </a:rPr>
              <a:t>m</a:t>
            </a:r>
            <a:r>
              <a:rPr sz="3000" b="1" spc="-20" dirty="0">
                <a:latin typeface="Gill Sans"/>
                <a:cs typeface="Gill Sans"/>
              </a:rPr>
              <a:t>a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 C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15" dirty="0">
                <a:latin typeface="Gill Sans"/>
                <a:cs typeface="Gill Sans"/>
              </a:rPr>
              <a:t>(</a:t>
            </a:r>
            <a:r>
              <a:rPr sz="3000" b="1" dirty="0">
                <a:latin typeface="Gill Sans"/>
                <a:cs typeface="Gill Sans"/>
              </a:rPr>
              <a:t>AIC</a:t>
            </a:r>
            <a:r>
              <a:rPr sz="3000" b="1" spc="-15" dirty="0">
                <a:latin typeface="Gill Sans"/>
                <a:cs typeface="Gill Sans"/>
              </a:rPr>
              <a:t>)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5" dirty="0">
                <a:latin typeface="Gill Sans"/>
                <a:cs typeface="Gill Sans"/>
              </a:rPr>
              <a:t>-</a:t>
            </a:r>
            <a:r>
              <a:rPr sz="3000" dirty="0">
                <a:latin typeface="Gill Sans"/>
                <a:cs typeface="Gill Sans"/>
              </a:rPr>
              <a:t>2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nL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-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#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parameters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48325" y="175798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0535" y="1370634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80075" y="137063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9600" y="2057659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ts val="35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99122" y="4332276"/>
            <a:ext cx="5843270" cy="15113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2344" marR="967740" algn="ctr">
              <a:lnSpc>
                <a:spcPts val="3500"/>
              </a:lnSpc>
            </a:pPr>
            <a:r>
              <a:rPr sz="3000" b="1" spc="-25" dirty="0">
                <a:latin typeface="Gill Sans"/>
                <a:cs typeface="Gill Sans"/>
              </a:rPr>
              <a:t>Ak</a:t>
            </a:r>
            <a:r>
              <a:rPr sz="3000" b="1" spc="20" dirty="0">
                <a:latin typeface="Gill Sans"/>
                <a:cs typeface="Gill Sans"/>
              </a:rPr>
              <a:t>a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150" dirty="0">
                <a:latin typeface="Gill Sans"/>
                <a:cs typeface="Gill Sans"/>
              </a:rPr>
              <a:t>k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dirty="0">
                <a:latin typeface="Gill Sans"/>
                <a:cs typeface="Gill Sans"/>
              </a:rPr>
              <a:t>In</a:t>
            </a:r>
            <a:r>
              <a:rPr sz="3000" b="1" spc="-5" dirty="0">
                <a:latin typeface="Gill Sans"/>
                <a:cs typeface="Gill Sans"/>
              </a:rPr>
              <a:t>fo</a:t>
            </a:r>
            <a:r>
              <a:rPr sz="3000" b="1" dirty="0">
                <a:latin typeface="Gill Sans"/>
                <a:cs typeface="Gill Sans"/>
              </a:rPr>
              <a:t>r</a:t>
            </a:r>
            <a:r>
              <a:rPr sz="3000" b="1" spc="-5" dirty="0">
                <a:latin typeface="Gill Sans"/>
                <a:cs typeface="Gill Sans"/>
              </a:rPr>
              <a:t>m</a:t>
            </a:r>
            <a:r>
              <a:rPr sz="3000" b="1" spc="-20" dirty="0">
                <a:latin typeface="Gill Sans"/>
                <a:cs typeface="Gill Sans"/>
              </a:rPr>
              <a:t>a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 C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15" dirty="0">
                <a:latin typeface="Gill Sans"/>
                <a:cs typeface="Gill Sans"/>
              </a:rPr>
              <a:t>(</a:t>
            </a:r>
            <a:r>
              <a:rPr sz="3000" b="1" dirty="0">
                <a:latin typeface="Gill Sans"/>
                <a:cs typeface="Gill Sans"/>
              </a:rPr>
              <a:t>AIC</a:t>
            </a:r>
            <a:r>
              <a:rPr sz="3000" b="1" spc="-15" dirty="0">
                <a:latin typeface="Gill Sans"/>
                <a:cs typeface="Gill Sans"/>
              </a:rPr>
              <a:t>)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5" dirty="0">
                <a:latin typeface="Gill Sans"/>
                <a:cs typeface="Gill Sans"/>
              </a:rPr>
              <a:t>-</a:t>
            </a:r>
            <a:r>
              <a:rPr sz="3000" dirty="0">
                <a:latin typeface="Gill Sans"/>
                <a:cs typeface="Gill Sans"/>
              </a:rPr>
              <a:t>2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nL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-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#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parameters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48325" y="175798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0535" y="1370634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80075" y="137063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9600" y="2057659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ts val="35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48323" y="834134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50534" y="8512797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0" y="0"/>
                </a:moveTo>
                <a:lnTo>
                  <a:pt x="129540" y="215900"/>
                </a:lnTo>
                <a:lnTo>
                  <a:pt x="25908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80073" y="8512797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29600" y="6782058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ts val="35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99122" y="4332276"/>
            <a:ext cx="5843270" cy="15113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2344" marR="967740" algn="ctr">
              <a:lnSpc>
                <a:spcPts val="3500"/>
              </a:lnSpc>
            </a:pPr>
            <a:r>
              <a:rPr sz="3000" b="1" spc="-25" dirty="0">
                <a:latin typeface="Gill Sans"/>
                <a:cs typeface="Gill Sans"/>
              </a:rPr>
              <a:t>Ak</a:t>
            </a:r>
            <a:r>
              <a:rPr sz="3000" b="1" spc="20" dirty="0">
                <a:latin typeface="Gill Sans"/>
                <a:cs typeface="Gill Sans"/>
              </a:rPr>
              <a:t>a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150" dirty="0">
                <a:latin typeface="Gill Sans"/>
                <a:cs typeface="Gill Sans"/>
              </a:rPr>
              <a:t>k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dirty="0">
                <a:latin typeface="Gill Sans"/>
                <a:cs typeface="Gill Sans"/>
              </a:rPr>
              <a:t>In</a:t>
            </a:r>
            <a:r>
              <a:rPr sz="3000" b="1" spc="-5" dirty="0">
                <a:latin typeface="Gill Sans"/>
                <a:cs typeface="Gill Sans"/>
              </a:rPr>
              <a:t>fo</a:t>
            </a:r>
            <a:r>
              <a:rPr sz="3000" b="1" dirty="0">
                <a:latin typeface="Gill Sans"/>
                <a:cs typeface="Gill Sans"/>
              </a:rPr>
              <a:t>r</a:t>
            </a:r>
            <a:r>
              <a:rPr sz="3000" b="1" spc="-5" dirty="0">
                <a:latin typeface="Gill Sans"/>
                <a:cs typeface="Gill Sans"/>
              </a:rPr>
              <a:t>m</a:t>
            </a:r>
            <a:r>
              <a:rPr sz="3000" b="1" spc="-20" dirty="0">
                <a:latin typeface="Gill Sans"/>
                <a:cs typeface="Gill Sans"/>
              </a:rPr>
              <a:t>a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 C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15" dirty="0">
                <a:latin typeface="Gill Sans"/>
                <a:cs typeface="Gill Sans"/>
              </a:rPr>
              <a:t>(</a:t>
            </a:r>
            <a:r>
              <a:rPr sz="3000" b="1" dirty="0">
                <a:latin typeface="Gill Sans"/>
                <a:cs typeface="Gill Sans"/>
              </a:rPr>
              <a:t>AIC</a:t>
            </a:r>
            <a:r>
              <a:rPr sz="3000" b="1" spc="-15" dirty="0">
                <a:latin typeface="Gill Sans"/>
                <a:cs typeface="Gill Sans"/>
              </a:rPr>
              <a:t>)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5" dirty="0">
                <a:latin typeface="Gill Sans"/>
                <a:cs typeface="Gill Sans"/>
              </a:rPr>
              <a:t>-</a:t>
            </a:r>
            <a:r>
              <a:rPr sz="3000" dirty="0">
                <a:latin typeface="Gill Sans"/>
                <a:cs typeface="Gill Sans"/>
              </a:rPr>
              <a:t>2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nL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-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#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parameters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48325" y="175798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0535" y="1370634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80075" y="137063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9600" y="2057659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ts val="35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48323" y="834134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50534" y="8512797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0" y="0"/>
                </a:moveTo>
                <a:lnTo>
                  <a:pt x="129540" y="215900"/>
                </a:lnTo>
                <a:lnTo>
                  <a:pt x="25908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80073" y="8512797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29600" y="6782058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ts val="35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466045" y="1834506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68254" y="1447156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497795" y="1447156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604500" y="2057659"/>
            <a:ext cx="177546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441959" algn="ctr">
              <a:lnSpc>
                <a:spcPts val="3500"/>
              </a:lnSpc>
            </a:pPr>
            <a:r>
              <a:rPr sz="3000" spc="-30" dirty="0">
                <a:latin typeface="Gill Sans"/>
                <a:cs typeface="Gill Sans"/>
              </a:rPr>
              <a:t>f</a:t>
            </a:r>
            <a:r>
              <a:rPr sz="3000" spc="-50" dirty="0">
                <a:latin typeface="Gill Sans"/>
                <a:cs typeface="Gill Sans"/>
              </a:rPr>
              <a:t>e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 </a:t>
            </a:r>
            <a:r>
              <a:rPr sz="3000" spc="-1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ee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15" dirty="0">
                <a:latin typeface="Gill Sans"/>
                <a:cs typeface="Gill Sans"/>
              </a:rPr>
              <a:t>parameters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99122" y="4332276"/>
            <a:ext cx="5843270" cy="15113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2344" marR="967740" algn="ctr">
              <a:lnSpc>
                <a:spcPts val="3500"/>
              </a:lnSpc>
            </a:pPr>
            <a:r>
              <a:rPr sz="3000" b="1" spc="-25" dirty="0">
                <a:latin typeface="Gill Sans"/>
                <a:cs typeface="Gill Sans"/>
              </a:rPr>
              <a:t>Ak</a:t>
            </a:r>
            <a:r>
              <a:rPr sz="3000" b="1" spc="20" dirty="0">
                <a:latin typeface="Gill Sans"/>
                <a:cs typeface="Gill Sans"/>
              </a:rPr>
              <a:t>a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150" dirty="0">
                <a:latin typeface="Gill Sans"/>
                <a:cs typeface="Gill Sans"/>
              </a:rPr>
              <a:t>k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dirty="0">
                <a:latin typeface="Gill Sans"/>
                <a:cs typeface="Gill Sans"/>
              </a:rPr>
              <a:t>In</a:t>
            </a:r>
            <a:r>
              <a:rPr sz="3000" b="1" spc="-5" dirty="0">
                <a:latin typeface="Gill Sans"/>
                <a:cs typeface="Gill Sans"/>
              </a:rPr>
              <a:t>fo</a:t>
            </a:r>
            <a:r>
              <a:rPr sz="3000" b="1" dirty="0">
                <a:latin typeface="Gill Sans"/>
                <a:cs typeface="Gill Sans"/>
              </a:rPr>
              <a:t>r</a:t>
            </a:r>
            <a:r>
              <a:rPr sz="3000" b="1" spc="-5" dirty="0">
                <a:latin typeface="Gill Sans"/>
                <a:cs typeface="Gill Sans"/>
              </a:rPr>
              <a:t>m</a:t>
            </a:r>
            <a:r>
              <a:rPr sz="3000" b="1" spc="-20" dirty="0">
                <a:latin typeface="Gill Sans"/>
                <a:cs typeface="Gill Sans"/>
              </a:rPr>
              <a:t>a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 C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15" dirty="0">
                <a:latin typeface="Gill Sans"/>
                <a:cs typeface="Gill Sans"/>
              </a:rPr>
              <a:t>(</a:t>
            </a:r>
            <a:r>
              <a:rPr sz="3000" b="1" dirty="0">
                <a:latin typeface="Gill Sans"/>
                <a:cs typeface="Gill Sans"/>
              </a:rPr>
              <a:t>AIC</a:t>
            </a:r>
            <a:r>
              <a:rPr sz="3000" b="1" spc="-15" dirty="0">
                <a:latin typeface="Gill Sans"/>
                <a:cs typeface="Gill Sans"/>
              </a:rPr>
              <a:t>)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5" dirty="0">
                <a:latin typeface="Gill Sans"/>
                <a:cs typeface="Gill Sans"/>
              </a:rPr>
              <a:t>-</a:t>
            </a:r>
            <a:r>
              <a:rPr sz="3000" dirty="0">
                <a:latin typeface="Gill Sans"/>
                <a:cs typeface="Gill Sans"/>
              </a:rPr>
              <a:t>2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nL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-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#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parameters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48325" y="175798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0535" y="1370634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80075" y="137063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9600" y="2057659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ts val="35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48323" y="834134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50534" y="8512797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0" y="0"/>
                </a:moveTo>
                <a:lnTo>
                  <a:pt x="129540" y="215900"/>
                </a:lnTo>
                <a:lnTo>
                  <a:pt x="25908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80073" y="8512797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29600" y="6782058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ts val="35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466045" y="1834506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68254" y="1447156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497795" y="1447156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604500" y="2057659"/>
            <a:ext cx="177546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441959" algn="ctr">
              <a:lnSpc>
                <a:spcPts val="3500"/>
              </a:lnSpc>
            </a:pPr>
            <a:r>
              <a:rPr sz="3000" spc="-30" dirty="0">
                <a:latin typeface="Gill Sans"/>
                <a:cs typeface="Gill Sans"/>
              </a:rPr>
              <a:t>f</a:t>
            </a:r>
            <a:r>
              <a:rPr sz="3000" spc="-50" dirty="0">
                <a:latin typeface="Gill Sans"/>
                <a:cs typeface="Gill Sans"/>
              </a:rPr>
              <a:t>e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 </a:t>
            </a:r>
            <a:r>
              <a:rPr sz="3000" spc="-1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ee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15" dirty="0">
                <a:latin typeface="Gill Sans"/>
                <a:cs typeface="Gill Sans"/>
              </a:rPr>
              <a:t>parameters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516845" y="834134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19054" y="8512797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0" y="0"/>
                </a:moveTo>
                <a:lnTo>
                  <a:pt x="129540" y="215900"/>
                </a:lnTo>
                <a:lnTo>
                  <a:pt x="25908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48595" y="8512797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655300" y="6782058"/>
            <a:ext cx="177546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454659" algn="ctr">
              <a:lnSpc>
                <a:spcPts val="3500"/>
              </a:lnSpc>
            </a:pPr>
            <a:r>
              <a:rPr sz="3000" spc="-20" dirty="0">
                <a:latin typeface="Gill Sans"/>
                <a:cs typeface="Gill Sans"/>
              </a:rPr>
              <a:t>mo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 </a:t>
            </a:r>
            <a:r>
              <a:rPr sz="3000" spc="-1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ee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15" dirty="0">
                <a:latin typeface="Gill Sans"/>
                <a:cs typeface="Gill Sans"/>
              </a:rPr>
              <a:t>parameters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99122" y="4332276"/>
            <a:ext cx="5843270" cy="15113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2344" marR="967740" algn="ctr">
              <a:lnSpc>
                <a:spcPts val="3500"/>
              </a:lnSpc>
            </a:pPr>
            <a:r>
              <a:rPr sz="3000" b="1" spc="-25" dirty="0">
                <a:latin typeface="Gill Sans"/>
                <a:cs typeface="Gill Sans"/>
              </a:rPr>
              <a:t>Ak</a:t>
            </a:r>
            <a:r>
              <a:rPr sz="3000" b="1" spc="20" dirty="0">
                <a:latin typeface="Gill Sans"/>
                <a:cs typeface="Gill Sans"/>
              </a:rPr>
              <a:t>a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150" dirty="0">
                <a:latin typeface="Gill Sans"/>
                <a:cs typeface="Gill Sans"/>
              </a:rPr>
              <a:t>k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dirty="0">
                <a:latin typeface="Gill Sans"/>
                <a:cs typeface="Gill Sans"/>
              </a:rPr>
              <a:t>In</a:t>
            </a:r>
            <a:r>
              <a:rPr sz="3000" b="1" spc="-5" dirty="0">
                <a:latin typeface="Gill Sans"/>
                <a:cs typeface="Gill Sans"/>
              </a:rPr>
              <a:t>fo</a:t>
            </a:r>
            <a:r>
              <a:rPr sz="3000" b="1" dirty="0">
                <a:latin typeface="Gill Sans"/>
                <a:cs typeface="Gill Sans"/>
              </a:rPr>
              <a:t>r</a:t>
            </a:r>
            <a:r>
              <a:rPr sz="3000" b="1" spc="-5" dirty="0">
                <a:latin typeface="Gill Sans"/>
                <a:cs typeface="Gill Sans"/>
              </a:rPr>
              <a:t>m</a:t>
            </a:r>
            <a:r>
              <a:rPr sz="3000" b="1" spc="-20" dirty="0">
                <a:latin typeface="Gill Sans"/>
                <a:cs typeface="Gill Sans"/>
              </a:rPr>
              <a:t>a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 C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15" dirty="0">
                <a:latin typeface="Gill Sans"/>
                <a:cs typeface="Gill Sans"/>
              </a:rPr>
              <a:t>(</a:t>
            </a:r>
            <a:r>
              <a:rPr sz="3000" b="1" dirty="0">
                <a:latin typeface="Gill Sans"/>
                <a:cs typeface="Gill Sans"/>
              </a:rPr>
              <a:t>AIC</a:t>
            </a:r>
            <a:r>
              <a:rPr sz="3000" b="1" spc="-15" dirty="0">
                <a:latin typeface="Gill Sans"/>
                <a:cs typeface="Gill Sans"/>
              </a:rPr>
              <a:t>)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5" dirty="0">
                <a:latin typeface="Gill Sans"/>
                <a:cs typeface="Gill Sans"/>
              </a:rPr>
              <a:t>-</a:t>
            </a:r>
            <a:r>
              <a:rPr sz="3000" dirty="0">
                <a:latin typeface="Gill Sans"/>
                <a:cs typeface="Gill Sans"/>
              </a:rPr>
              <a:t>2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nL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-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#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parameters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34791"/>
            <a:ext cx="13004800" cy="6370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35896" y="3226882"/>
            <a:ext cx="2026285" cy="6186805"/>
          </a:xfrm>
          <a:custGeom>
            <a:avLst/>
            <a:gdLst/>
            <a:ahLst/>
            <a:cxnLst/>
            <a:rect l="l" t="t" r="r" b="b"/>
            <a:pathLst>
              <a:path w="2026284" h="6186805">
                <a:moveTo>
                  <a:pt x="291210" y="0"/>
                </a:moveTo>
                <a:lnTo>
                  <a:pt x="1734980" y="0"/>
                </a:lnTo>
                <a:lnTo>
                  <a:pt x="1752868" y="5"/>
                </a:lnTo>
                <a:lnTo>
                  <a:pt x="1799488" y="370"/>
                </a:lnTo>
                <a:lnTo>
                  <a:pt x="1837774" y="1987"/>
                </a:lnTo>
                <a:lnTo>
                  <a:pt x="1880831" y="7712"/>
                </a:lnTo>
                <a:lnTo>
                  <a:pt x="1926342" y="23854"/>
                </a:lnTo>
                <a:lnTo>
                  <a:pt x="1959558" y="45897"/>
                </a:lnTo>
                <a:lnTo>
                  <a:pt x="1986321" y="73656"/>
                </a:lnTo>
                <a:lnTo>
                  <a:pt x="2006150" y="106336"/>
                </a:lnTo>
                <a:lnTo>
                  <a:pt x="2018984" y="148793"/>
                </a:lnTo>
                <a:lnTo>
                  <a:pt x="2024398" y="192548"/>
                </a:lnTo>
                <a:lnTo>
                  <a:pt x="2025880" y="231360"/>
                </a:lnTo>
                <a:lnTo>
                  <a:pt x="2026188" y="278555"/>
                </a:lnTo>
                <a:lnTo>
                  <a:pt x="2026191" y="5895341"/>
                </a:lnTo>
                <a:lnTo>
                  <a:pt x="2026185" y="5913230"/>
                </a:lnTo>
                <a:lnTo>
                  <a:pt x="2025820" y="5959849"/>
                </a:lnTo>
                <a:lnTo>
                  <a:pt x="2024203" y="5998135"/>
                </a:lnTo>
                <a:lnTo>
                  <a:pt x="2018478" y="6041193"/>
                </a:lnTo>
                <a:lnTo>
                  <a:pt x="2002335" y="6086704"/>
                </a:lnTo>
                <a:lnTo>
                  <a:pt x="1980293" y="6119919"/>
                </a:lnTo>
                <a:lnTo>
                  <a:pt x="1952533" y="6146683"/>
                </a:lnTo>
                <a:lnTo>
                  <a:pt x="1919854" y="6166511"/>
                </a:lnTo>
                <a:lnTo>
                  <a:pt x="1877397" y="6179345"/>
                </a:lnTo>
                <a:lnTo>
                  <a:pt x="1833641" y="6184760"/>
                </a:lnTo>
                <a:lnTo>
                  <a:pt x="1794830" y="6186242"/>
                </a:lnTo>
                <a:lnTo>
                  <a:pt x="1747635" y="6186549"/>
                </a:lnTo>
                <a:lnTo>
                  <a:pt x="291210" y="6186552"/>
                </a:lnTo>
                <a:lnTo>
                  <a:pt x="273321" y="6186546"/>
                </a:lnTo>
                <a:lnTo>
                  <a:pt x="226702" y="6186181"/>
                </a:lnTo>
                <a:lnTo>
                  <a:pt x="188416" y="6184564"/>
                </a:lnTo>
                <a:lnTo>
                  <a:pt x="145358" y="6178839"/>
                </a:lnTo>
                <a:lnTo>
                  <a:pt x="99847" y="6162696"/>
                </a:lnTo>
                <a:lnTo>
                  <a:pt x="66632" y="6140654"/>
                </a:lnTo>
                <a:lnTo>
                  <a:pt x="39868" y="6112895"/>
                </a:lnTo>
                <a:lnTo>
                  <a:pt x="20040" y="6080215"/>
                </a:lnTo>
                <a:lnTo>
                  <a:pt x="7206" y="6037758"/>
                </a:lnTo>
                <a:lnTo>
                  <a:pt x="1792" y="5994003"/>
                </a:lnTo>
                <a:lnTo>
                  <a:pt x="310" y="5955192"/>
                </a:lnTo>
                <a:lnTo>
                  <a:pt x="2" y="5907997"/>
                </a:lnTo>
                <a:lnTo>
                  <a:pt x="0" y="291210"/>
                </a:lnTo>
                <a:lnTo>
                  <a:pt x="5" y="273321"/>
                </a:lnTo>
                <a:lnTo>
                  <a:pt x="370" y="226702"/>
                </a:lnTo>
                <a:lnTo>
                  <a:pt x="1987" y="188416"/>
                </a:lnTo>
                <a:lnTo>
                  <a:pt x="7712" y="145358"/>
                </a:lnTo>
                <a:lnTo>
                  <a:pt x="23855" y="99847"/>
                </a:lnTo>
                <a:lnTo>
                  <a:pt x="45897" y="66632"/>
                </a:lnTo>
                <a:lnTo>
                  <a:pt x="73656" y="39869"/>
                </a:lnTo>
                <a:lnTo>
                  <a:pt x="106336" y="20040"/>
                </a:lnTo>
                <a:lnTo>
                  <a:pt x="148793" y="7206"/>
                </a:lnTo>
                <a:lnTo>
                  <a:pt x="192548" y="1792"/>
                </a:lnTo>
                <a:lnTo>
                  <a:pt x="231360" y="310"/>
                </a:lnTo>
                <a:lnTo>
                  <a:pt x="278555" y="2"/>
                </a:lnTo>
                <a:lnTo>
                  <a:pt x="291210" y="0"/>
                </a:lnTo>
                <a:close/>
              </a:path>
            </a:pathLst>
          </a:custGeom>
          <a:ln w="1015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9400" y="457200"/>
            <a:ext cx="11547475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lang="en-US" sz="4800" b="1" spc="360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2369800" cy="7672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800" b="1" spc="-45" dirty="0">
                <a:latin typeface="Gill Sans"/>
                <a:cs typeface="Gill Sans"/>
              </a:rPr>
              <a:t>Summary of previous lectures: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lang="en-US"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r>
              <a:rPr lang="en-US" sz="4800" dirty="0">
                <a:latin typeface="Gill Sans"/>
                <a:cs typeface="Gill Sans"/>
              </a:rPr>
              <a:t>Different authorities have different assumptions about what processes matter!</a:t>
            </a: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lang="en-US"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r>
              <a:rPr lang="en-US" sz="4800" dirty="0">
                <a:latin typeface="Gill Sans"/>
                <a:cs typeface="Gill Sans"/>
              </a:rPr>
              <a:t>Your inferences will depend on your assumptions</a:t>
            </a: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lang="en-US" sz="30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r>
              <a:rPr lang="en-US" sz="3000" dirty="0">
                <a:latin typeface="Gill Sans"/>
                <a:cs typeface="Gill Sans"/>
              </a:rPr>
              <a:t>Vicariance: deterministic vision where geology determines ranges</a:t>
            </a: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lang="en-US" sz="30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r>
              <a:rPr lang="en-US" sz="3000" dirty="0">
                <a:latin typeface="Gill Sans"/>
                <a:cs typeface="Gill Sans"/>
              </a:rPr>
              <a:t>Dispersal: “unpredictable” “chance events”</a:t>
            </a: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lang="en-US" sz="30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r>
              <a:rPr lang="en-US" sz="3000" dirty="0">
                <a:latin typeface="Gill Sans"/>
                <a:cs typeface="Gill Sans"/>
              </a:rPr>
              <a:t>Me: “Unpredictable” doesn’t mean intractable </a:t>
            </a:r>
            <a:r>
              <a:rPr lang="mr-IN" sz="3000" dirty="0">
                <a:latin typeface="Gill Sans"/>
                <a:cs typeface="Gill Sans"/>
              </a:rPr>
              <a:t>–</a:t>
            </a:r>
            <a:r>
              <a:rPr lang="en-US" sz="3000" dirty="0">
                <a:latin typeface="Gill Sans"/>
                <a:cs typeface="Gill Sans"/>
              </a:rPr>
              <a:t> we can address using probabilistic models</a:t>
            </a:r>
            <a:endParaRPr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40866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34791"/>
            <a:ext cx="13004800" cy="6370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35896" y="3226882"/>
            <a:ext cx="2026285" cy="6186805"/>
          </a:xfrm>
          <a:custGeom>
            <a:avLst/>
            <a:gdLst/>
            <a:ahLst/>
            <a:cxnLst/>
            <a:rect l="l" t="t" r="r" b="b"/>
            <a:pathLst>
              <a:path w="2026284" h="6186805">
                <a:moveTo>
                  <a:pt x="291210" y="0"/>
                </a:moveTo>
                <a:lnTo>
                  <a:pt x="1734980" y="0"/>
                </a:lnTo>
                <a:lnTo>
                  <a:pt x="1752868" y="5"/>
                </a:lnTo>
                <a:lnTo>
                  <a:pt x="1799488" y="370"/>
                </a:lnTo>
                <a:lnTo>
                  <a:pt x="1837774" y="1987"/>
                </a:lnTo>
                <a:lnTo>
                  <a:pt x="1880831" y="7712"/>
                </a:lnTo>
                <a:lnTo>
                  <a:pt x="1926342" y="23854"/>
                </a:lnTo>
                <a:lnTo>
                  <a:pt x="1959558" y="45897"/>
                </a:lnTo>
                <a:lnTo>
                  <a:pt x="1986321" y="73656"/>
                </a:lnTo>
                <a:lnTo>
                  <a:pt x="2006150" y="106336"/>
                </a:lnTo>
                <a:lnTo>
                  <a:pt x="2018984" y="148793"/>
                </a:lnTo>
                <a:lnTo>
                  <a:pt x="2024398" y="192548"/>
                </a:lnTo>
                <a:lnTo>
                  <a:pt x="2025880" y="231360"/>
                </a:lnTo>
                <a:lnTo>
                  <a:pt x="2026188" y="278555"/>
                </a:lnTo>
                <a:lnTo>
                  <a:pt x="2026191" y="5895341"/>
                </a:lnTo>
                <a:lnTo>
                  <a:pt x="2026185" y="5913230"/>
                </a:lnTo>
                <a:lnTo>
                  <a:pt x="2025820" y="5959849"/>
                </a:lnTo>
                <a:lnTo>
                  <a:pt x="2024203" y="5998135"/>
                </a:lnTo>
                <a:lnTo>
                  <a:pt x="2018478" y="6041193"/>
                </a:lnTo>
                <a:lnTo>
                  <a:pt x="2002335" y="6086704"/>
                </a:lnTo>
                <a:lnTo>
                  <a:pt x="1980293" y="6119919"/>
                </a:lnTo>
                <a:lnTo>
                  <a:pt x="1952533" y="6146683"/>
                </a:lnTo>
                <a:lnTo>
                  <a:pt x="1919854" y="6166511"/>
                </a:lnTo>
                <a:lnTo>
                  <a:pt x="1877397" y="6179345"/>
                </a:lnTo>
                <a:lnTo>
                  <a:pt x="1833641" y="6184760"/>
                </a:lnTo>
                <a:lnTo>
                  <a:pt x="1794830" y="6186242"/>
                </a:lnTo>
                <a:lnTo>
                  <a:pt x="1747635" y="6186549"/>
                </a:lnTo>
                <a:lnTo>
                  <a:pt x="291210" y="6186552"/>
                </a:lnTo>
                <a:lnTo>
                  <a:pt x="273321" y="6186546"/>
                </a:lnTo>
                <a:lnTo>
                  <a:pt x="226702" y="6186181"/>
                </a:lnTo>
                <a:lnTo>
                  <a:pt x="188416" y="6184564"/>
                </a:lnTo>
                <a:lnTo>
                  <a:pt x="145358" y="6178839"/>
                </a:lnTo>
                <a:lnTo>
                  <a:pt x="99847" y="6162696"/>
                </a:lnTo>
                <a:lnTo>
                  <a:pt x="66632" y="6140654"/>
                </a:lnTo>
                <a:lnTo>
                  <a:pt x="39868" y="6112895"/>
                </a:lnTo>
                <a:lnTo>
                  <a:pt x="20040" y="6080215"/>
                </a:lnTo>
                <a:lnTo>
                  <a:pt x="7206" y="6037758"/>
                </a:lnTo>
                <a:lnTo>
                  <a:pt x="1792" y="5994003"/>
                </a:lnTo>
                <a:lnTo>
                  <a:pt x="310" y="5955192"/>
                </a:lnTo>
                <a:lnTo>
                  <a:pt x="2" y="5907997"/>
                </a:lnTo>
                <a:lnTo>
                  <a:pt x="0" y="291210"/>
                </a:lnTo>
                <a:lnTo>
                  <a:pt x="5" y="273321"/>
                </a:lnTo>
                <a:lnTo>
                  <a:pt x="370" y="226702"/>
                </a:lnTo>
                <a:lnTo>
                  <a:pt x="1987" y="188416"/>
                </a:lnTo>
                <a:lnTo>
                  <a:pt x="7712" y="145358"/>
                </a:lnTo>
                <a:lnTo>
                  <a:pt x="23855" y="99847"/>
                </a:lnTo>
                <a:lnTo>
                  <a:pt x="45897" y="66632"/>
                </a:lnTo>
                <a:lnTo>
                  <a:pt x="73656" y="39869"/>
                </a:lnTo>
                <a:lnTo>
                  <a:pt x="106336" y="20040"/>
                </a:lnTo>
                <a:lnTo>
                  <a:pt x="148793" y="7206"/>
                </a:lnTo>
                <a:lnTo>
                  <a:pt x="192548" y="1792"/>
                </a:lnTo>
                <a:lnTo>
                  <a:pt x="231360" y="310"/>
                </a:lnTo>
                <a:lnTo>
                  <a:pt x="278555" y="2"/>
                </a:lnTo>
                <a:lnTo>
                  <a:pt x="291210" y="0"/>
                </a:lnTo>
                <a:close/>
              </a:path>
            </a:pathLst>
          </a:custGeom>
          <a:ln w="1015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5125" y="3885677"/>
            <a:ext cx="9689231" cy="4225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4975" y="3930127"/>
            <a:ext cx="9549765" cy="4085590"/>
          </a:xfrm>
          <a:custGeom>
            <a:avLst/>
            <a:gdLst/>
            <a:ahLst/>
            <a:cxnLst/>
            <a:rect l="l" t="t" r="r" b="b"/>
            <a:pathLst>
              <a:path w="9549765" h="4085590">
                <a:moveTo>
                  <a:pt x="0" y="0"/>
                </a:moveTo>
                <a:lnTo>
                  <a:pt x="9549530" y="0"/>
                </a:lnTo>
                <a:lnTo>
                  <a:pt x="9549530" y="4085546"/>
                </a:lnTo>
                <a:lnTo>
                  <a:pt x="0" y="4085546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4975" y="3930127"/>
            <a:ext cx="9549765" cy="4085590"/>
          </a:xfrm>
          <a:custGeom>
            <a:avLst/>
            <a:gdLst/>
            <a:ahLst/>
            <a:cxnLst/>
            <a:rect l="l" t="t" r="r" b="b"/>
            <a:pathLst>
              <a:path w="9549765" h="4085590">
                <a:moveTo>
                  <a:pt x="0" y="0"/>
                </a:moveTo>
                <a:lnTo>
                  <a:pt x="9549531" y="0"/>
                </a:lnTo>
                <a:lnTo>
                  <a:pt x="9549531" y="4085546"/>
                </a:lnTo>
                <a:lnTo>
                  <a:pt x="0" y="408554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73200" y="4165600"/>
            <a:ext cx="8382000" cy="37612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62560">
              <a:lnSpc>
                <a:spcPct val="102400"/>
              </a:lnSpc>
            </a:pP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20" dirty="0">
                <a:latin typeface="Calibri"/>
                <a:cs typeface="Calibri"/>
              </a:rPr>
              <a:t>t</a:t>
            </a:r>
            <a:r>
              <a:rPr sz="4800" b="1" dirty="0">
                <a:latin typeface="Calibri"/>
                <a:cs typeface="Calibri"/>
              </a:rPr>
              <a:t> m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15" dirty="0">
                <a:latin typeface="Calibri"/>
                <a:cs typeface="Calibri"/>
              </a:rPr>
              <a:t>l: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99</a:t>
            </a:r>
            <a:r>
              <a:rPr sz="4800" b="1" dirty="0">
                <a:latin typeface="Calibri"/>
                <a:cs typeface="Calibri"/>
              </a:rPr>
              <a:t>.</a:t>
            </a:r>
            <a:r>
              <a:rPr sz="4800" b="1" spc="-30" dirty="0">
                <a:latin typeface="Calibri"/>
                <a:cs typeface="Calibri"/>
              </a:rPr>
              <a:t>9</a:t>
            </a:r>
            <a:r>
              <a:rPr sz="4800" b="1" dirty="0">
                <a:latin typeface="Calibri"/>
                <a:cs typeface="Calibri"/>
              </a:rPr>
              <a:t>% 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f </a:t>
            </a:r>
            <a:r>
              <a:rPr sz="4800" b="1" spc="-25" dirty="0">
                <a:latin typeface="Calibri"/>
                <a:cs typeface="Calibri"/>
              </a:rPr>
              <a:t>AI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40" dirty="0">
                <a:latin typeface="Calibri"/>
                <a:cs typeface="Calibri"/>
              </a:rPr>
              <a:t>w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75" dirty="0">
                <a:latin typeface="Calibri"/>
                <a:cs typeface="Calibri"/>
              </a:rPr>
              <a:t>h</a:t>
            </a:r>
            <a:r>
              <a:rPr sz="4800" b="1" spc="-20" dirty="0">
                <a:latin typeface="Calibri"/>
                <a:cs typeface="Calibri"/>
              </a:rPr>
              <a:t>t</a:t>
            </a:r>
            <a:r>
              <a:rPr sz="4800" b="1" spc="-15" dirty="0">
                <a:latin typeface="Calibri"/>
                <a:cs typeface="Calibri"/>
              </a:rPr>
              <a:t> </a:t>
            </a:r>
            <a:r>
              <a:rPr sz="4800" b="1" dirty="0">
                <a:latin typeface="Calibri"/>
                <a:cs typeface="Calibri"/>
              </a:rPr>
              <a:t>D</a:t>
            </a:r>
            <a:r>
              <a:rPr sz="4800" b="1" spc="-70" dirty="0">
                <a:latin typeface="Calibri"/>
                <a:cs typeface="Calibri"/>
              </a:rPr>
              <a:t>E</a:t>
            </a:r>
            <a:r>
              <a:rPr sz="4800" b="1" dirty="0">
                <a:latin typeface="Calibri"/>
                <a:cs typeface="Calibri"/>
              </a:rPr>
              <a:t>C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dirty="0">
                <a:latin typeface="Calibri"/>
                <a:cs typeface="Calibri"/>
              </a:rPr>
              <a:t>+ J </a:t>
            </a:r>
            <a:r>
              <a:rPr sz="4800" b="1" spc="100" dirty="0">
                <a:latin typeface="Calibri"/>
                <a:cs typeface="Calibri"/>
              </a:rPr>
              <a:t>(</a:t>
            </a:r>
            <a:r>
              <a:rPr sz="4800" b="1" dirty="0">
                <a:latin typeface="Calibri"/>
                <a:cs typeface="Calibri"/>
              </a:rPr>
              <a:t>j</a:t>
            </a:r>
            <a:r>
              <a:rPr sz="4800" b="1" spc="-35" dirty="0">
                <a:latin typeface="Calibri"/>
                <a:cs typeface="Calibri"/>
              </a:rPr>
              <a:t>u</a:t>
            </a:r>
            <a:r>
              <a:rPr sz="4800" b="1" dirty="0">
                <a:latin typeface="Calibri"/>
                <a:cs typeface="Calibri"/>
              </a:rPr>
              <a:t>m</a:t>
            </a:r>
            <a:r>
              <a:rPr sz="4800" b="1" spc="-30" dirty="0">
                <a:latin typeface="Calibri"/>
                <a:cs typeface="Calibri"/>
              </a:rPr>
              <a:t>p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sp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6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20" dirty="0">
                <a:latin typeface="Calibri"/>
                <a:cs typeface="Calibri"/>
              </a:rPr>
              <a:t>al)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dirty="0">
                <a:latin typeface="Calibri"/>
                <a:cs typeface="Calibri"/>
              </a:rPr>
              <a:t>+ 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 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</a:t>
            </a:r>
            <a:r>
              <a:rPr sz="4800" b="1" spc="-120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y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(d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15" dirty="0">
                <a:latin typeface="Calibri"/>
                <a:cs typeface="Calibri"/>
              </a:rPr>
              <a:t>)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dirty="0">
                <a:latin typeface="Calibri"/>
                <a:cs typeface="Calibri"/>
              </a:rPr>
              <a:t>+ </a:t>
            </a:r>
            <a:r>
              <a:rPr sz="4800" b="1" spc="-35" dirty="0">
                <a:latin typeface="Calibri"/>
                <a:cs typeface="Calibri"/>
              </a:rPr>
              <a:t>p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dirty="0">
                <a:latin typeface="Calibri"/>
                <a:cs typeface="Calibri"/>
              </a:rPr>
              <a:t>m</a:t>
            </a:r>
            <a:r>
              <a:rPr sz="4800" b="1" spc="-35" dirty="0">
                <a:latin typeface="Calibri"/>
                <a:cs typeface="Calibri"/>
              </a:rPr>
              <a:t>e</a:t>
            </a:r>
            <a:r>
              <a:rPr sz="4800" b="1" spc="-80" dirty="0">
                <a:latin typeface="Calibri"/>
                <a:cs typeface="Calibri"/>
              </a:rPr>
              <a:t>t</a:t>
            </a:r>
            <a:r>
              <a:rPr sz="4800" b="1" dirty="0">
                <a:latin typeface="Calibri"/>
                <a:cs typeface="Calibri"/>
              </a:rPr>
              <a:t>er </a:t>
            </a:r>
            <a:r>
              <a:rPr sz="4800" b="1" spc="-40" dirty="0">
                <a:latin typeface="Calibri"/>
                <a:cs typeface="Calibri"/>
              </a:rPr>
              <a:t>w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75" dirty="0">
                <a:latin typeface="Calibri"/>
                <a:cs typeface="Calibri"/>
              </a:rPr>
              <a:t>h</a:t>
            </a:r>
            <a:r>
              <a:rPr lang="en-US" sz="4800" b="1" spc="360" dirty="0">
                <a:latin typeface="Calibri"/>
                <a:cs typeface="Calibri"/>
              </a:rPr>
              <a:t>ting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630" y="8523408"/>
            <a:ext cx="12836525" cy="123825"/>
          </a:xfrm>
          <a:custGeom>
            <a:avLst/>
            <a:gdLst/>
            <a:ahLst/>
            <a:cxnLst/>
            <a:rect l="l" t="t" r="r" b="b"/>
            <a:pathLst>
              <a:path w="12836525" h="123825">
                <a:moveTo>
                  <a:pt x="0" y="0"/>
                </a:moveTo>
                <a:lnTo>
                  <a:pt x="12667541" y="0"/>
                </a:lnTo>
                <a:lnTo>
                  <a:pt x="12682269" y="604"/>
                </a:lnTo>
                <a:lnTo>
                  <a:pt x="12724257" y="9297"/>
                </a:lnTo>
                <a:lnTo>
                  <a:pt x="12761950" y="27304"/>
                </a:lnTo>
                <a:lnTo>
                  <a:pt x="12794058" y="53335"/>
                </a:lnTo>
                <a:lnTo>
                  <a:pt x="12819292" y="86103"/>
                </a:lnTo>
                <a:lnTo>
                  <a:pt x="12831659" y="111053"/>
                </a:lnTo>
                <a:lnTo>
                  <a:pt x="12836169" y="123769"/>
                </a:lnTo>
              </a:path>
            </a:pathLst>
          </a:custGeom>
          <a:ln w="1015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8752746"/>
            <a:ext cx="13004800" cy="124460"/>
          </a:xfrm>
          <a:custGeom>
            <a:avLst/>
            <a:gdLst/>
            <a:ahLst/>
            <a:cxnLst/>
            <a:rect l="l" t="t" r="r" b="b"/>
            <a:pathLst>
              <a:path w="13004800" h="124459">
                <a:moveTo>
                  <a:pt x="13004799" y="0"/>
                </a:moveTo>
                <a:lnTo>
                  <a:pt x="12985587" y="41788"/>
                </a:lnTo>
                <a:lnTo>
                  <a:pt x="12959555" y="73895"/>
                </a:lnTo>
                <a:lnTo>
                  <a:pt x="12926787" y="99129"/>
                </a:lnTo>
                <a:lnTo>
                  <a:pt x="12888573" y="116200"/>
                </a:lnTo>
                <a:lnTo>
                  <a:pt x="12846201" y="123818"/>
                </a:lnTo>
                <a:lnTo>
                  <a:pt x="12836172" y="124098"/>
                </a:lnTo>
                <a:lnTo>
                  <a:pt x="168630" y="124098"/>
                </a:lnTo>
                <a:lnTo>
                  <a:pt x="125497" y="118796"/>
                </a:lnTo>
                <a:lnTo>
                  <a:pt x="86229" y="103751"/>
                </a:lnTo>
                <a:lnTo>
                  <a:pt x="52117" y="80251"/>
                </a:lnTo>
                <a:lnTo>
                  <a:pt x="24449" y="49585"/>
                </a:lnTo>
                <a:lnTo>
                  <a:pt x="4514" y="13043"/>
                </a:lnTo>
                <a:lnTo>
                  <a:pt x="0" y="313"/>
                </a:lnTo>
              </a:path>
            </a:pathLst>
          </a:custGeom>
          <a:ln w="1016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8523408"/>
            <a:ext cx="168910" cy="124460"/>
          </a:xfrm>
          <a:custGeom>
            <a:avLst/>
            <a:gdLst/>
            <a:ahLst/>
            <a:cxnLst/>
            <a:rect l="l" t="t" r="r" b="b"/>
            <a:pathLst>
              <a:path w="168910" h="124459">
                <a:moveTo>
                  <a:pt x="0" y="124116"/>
                </a:moveTo>
                <a:lnTo>
                  <a:pt x="19217" y="82309"/>
                </a:lnTo>
                <a:lnTo>
                  <a:pt x="45249" y="50201"/>
                </a:lnTo>
                <a:lnTo>
                  <a:pt x="78017" y="24968"/>
                </a:lnTo>
                <a:lnTo>
                  <a:pt x="116231" y="7897"/>
                </a:lnTo>
                <a:lnTo>
                  <a:pt x="158603" y="279"/>
                </a:lnTo>
                <a:lnTo>
                  <a:pt x="168630" y="0"/>
                </a:lnTo>
              </a:path>
            </a:pathLst>
          </a:custGeom>
          <a:ln w="1016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9400" y="457200"/>
            <a:ext cx="11547475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lang="en-US" sz="4800" b="1" spc="360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457200"/>
            <a:ext cx="11547475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lang="en-US" sz="4800" b="1" spc="360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903490"/>
            <a:ext cx="7643773" cy="3888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457200"/>
            <a:ext cx="11547475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lang="en-US" sz="4800" b="1" spc="360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903490"/>
            <a:ext cx="7643773" cy="3888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2800" y="4916088"/>
            <a:ext cx="6942250" cy="47415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485775"/>
            <a:ext cx="1276350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135754" algn="l"/>
                <a:tab pos="8644255" algn="l"/>
                <a:tab pos="9361805" algn="l"/>
              </a:tabLst>
            </a:pPr>
            <a:r>
              <a:rPr sz="4500" b="1" spc="-45" dirty="0">
                <a:latin typeface="Calibri"/>
                <a:cs typeface="Calibri"/>
              </a:rPr>
              <a:t>W</a:t>
            </a:r>
            <a:r>
              <a:rPr sz="4500" b="1" spc="-30" dirty="0">
                <a:latin typeface="Calibri"/>
                <a:cs typeface="Calibri"/>
              </a:rPr>
              <a:t>h</a:t>
            </a:r>
            <a:r>
              <a:rPr sz="4500" b="1" spc="-70" dirty="0">
                <a:latin typeface="Calibri"/>
                <a:cs typeface="Calibri"/>
              </a:rPr>
              <a:t>a</a:t>
            </a:r>
            <a:r>
              <a:rPr sz="4500" b="1" spc="-20" dirty="0">
                <a:latin typeface="Calibri"/>
                <a:cs typeface="Calibri"/>
              </a:rPr>
              <a:t>t</a:t>
            </a:r>
            <a:r>
              <a:rPr sz="4500" b="1" spc="-5" dirty="0">
                <a:latin typeface="Calibri"/>
                <a:cs typeface="Calibri"/>
              </a:rPr>
              <a:t> </a:t>
            </a:r>
            <a:r>
              <a:rPr sz="4500" b="1" spc="-20" dirty="0">
                <a:latin typeface="Calibri"/>
                <a:cs typeface="Calibri"/>
              </a:rPr>
              <a:t>i</a:t>
            </a:r>
            <a:r>
              <a:rPr sz="4500" b="1" dirty="0">
                <a:latin typeface="Calibri"/>
                <a:cs typeface="Calibri"/>
              </a:rPr>
              <a:t>f </a:t>
            </a:r>
            <a:r>
              <a:rPr sz="4500" b="1" spc="-25" dirty="0">
                <a:latin typeface="Calibri"/>
                <a:cs typeface="Calibri"/>
              </a:rPr>
              <a:t>di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spc="-30" dirty="0">
                <a:latin typeface="Calibri"/>
                <a:cs typeface="Calibri"/>
              </a:rPr>
              <a:t>p</a:t>
            </a:r>
            <a:r>
              <a:rPr sz="4500" b="1" spc="-5" dirty="0">
                <a:latin typeface="Calibri"/>
                <a:cs typeface="Calibri"/>
              </a:rPr>
              <a:t>e</a:t>
            </a:r>
            <a:r>
              <a:rPr sz="4500" b="1" spc="-55" dirty="0">
                <a:latin typeface="Calibri"/>
                <a:cs typeface="Calibri"/>
              </a:rPr>
              <a:t>r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spc="-30" dirty="0">
                <a:latin typeface="Calibri"/>
                <a:cs typeface="Calibri"/>
              </a:rPr>
              <a:t>a</a:t>
            </a:r>
            <a:r>
              <a:rPr sz="4500" b="1" spc="-15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25" dirty="0">
                <a:latin typeface="Calibri"/>
                <a:cs typeface="Calibri"/>
              </a:rPr>
              <a:t>ability</a:t>
            </a:r>
            <a:r>
              <a:rPr sz="4500" b="1" spc="-5" dirty="0">
                <a:latin typeface="Calibri"/>
                <a:cs typeface="Calibri"/>
              </a:rPr>
              <a:t> </a:t>
            </a:r>
            <a:r>
              <a:rPr sz="4500" b="1" spc="-30" dirty="0">
                <a:latin typeface="Calibri"/>
                <a:cs typeface="Calibri"/>
              </a:rPr>
              <a:t>d</a:t>
            </a:r>
            <a:r>
              <a:rPr sz="4500" b="1" spc="-5" dirty="0">
                <a:latin typeface="Calibri"/>
                <a:cs typeface="Calibri"/>
              </a:rPr>
              <a:t>epen</a:t>
            </a:r>
            <a:r>
              <a:rPr sz="4500" b="1" spc="-30" dirty="0">
                <a:latin typeface="Calibri"/>
                <a:cs typeface="Calibri"/>
              </a:rPr>
              <a:t>d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dirty="0">
                <a:latin typeface="Calibri"/>
                <a:cs typeface="Calibri"/>
              </a:rPr>
              <a:t> </a:t>
            </a:r>
            <a:r>
              <a:rPr sz="4500" b="1" spc="-30" dirty="0">
                <a:latin typeface="Calibri"/>
                <a:cs typeface="Calibri"/>
              </a:rPr>
              <a:t>o</a:t>
            </a:r>
            <a:r>
              <a:rPr sz="4500" b="1" spc="-25" dirty="0">
                <a:latin typeface="Calibri"/>
                <a:cs typeface="Calibri"/>
              </a:rPr>
              <a:t>n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30" dirty="0">
                <a:latin typeface="Calibri"/>
                <a:cs typeface="Calibri"/>
              </a:rPr>
              <a:t>a</a:t>
            </a:r>
            <a:r>
              <a:rPr sz="4500" b="1" spc="-25" dirty="0">
                <a:latin typeface="Calibri"/>
                <a:cs typeface="Calibri"/>
              </a:rPr>
              <a:t>n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25" dirty="0">
                <a:latin typeface="Calibri"/>
                <a:cs typeface="Calibri"/>
              </a:rPr>
              <a:t>e</a:t>
            </a:r>
            <a:r>
              <a:rPr sz="4500" b="1" spc="-40" dirty="0">
                <a:latin typeface="Calibri"/>
                <a:cs typeface="Calibri"/>
              </a:rPr>
              <a:t>v</a:t>
            </a:r>
            <a:r>
              <a:rPr sz="4500" b="1" spc="-25" dirty="0">
                <a:latin typeface="Calibri"/>
                <a:cs typeface="Calibri"/>
              </a:rPr>
              <a:t>olvin</a:t>
            </a:r>
            <a:r>
              <a:rPr sz="4500" b="1" dirty="0">
                <a:latin typeface="Calibri"/>
                <a:cs typeface="Calibri"/>
              </a:rPr>
              <a:t>g </a:t>
            </a:r>
            <a:r>
              <a:rPr sz="4500" b="1" spc="-25" dirty="0">
                <a:latin typeface="Calibri"/>
                <a:cs typeface="Calibri"/>
              </a:rPr>
              <a:t>t</a:t>
            </a:r>
            <a:r>
              <a:rPr sz="4500" b="1" spc="-100" dirty="0">
                <a:latin typeface="Calibri"/>
                <a:cs typeface="Calibri"/>
              </a:rPr>
              <a:t>r</a:t>
            </a:r>
            <a:r>
              <a:rPr sz="4500" b="1" spc="-25" dirty="0">
                <a:latin typeface="Calibri"/>
                <a:cs typeface="Calibri"/>
              </a:rPr>
              <a:t>ait</a:t>
            </a:r>
            <a:r>
              <a:rPr sz="4500" b="1" dirty="0">
                <a:latin typeface="Calibri"/>
                <a:cs typeface="Calibri"/>
              </a:rPr>
              <a:t>?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06879"/>
            <a:ext cx="13004800" cy="6339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4900" y="8315449"/>
            <a:ext cx="6524625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44500">
              <a:lnSpc>
                <a:spcPct val="159700"/>
              </a:lnSpc>
            </a:pPr>
            <a:r>
              <a:rPr sz="1200" spc="-10" dirty="0">
                <a:latin typeface="Helvetica"/>
                <a:cs typeface="Helvetica"/>
              </a:rPr>
              <a:t>Fence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or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snake-eyed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skink</a:t>
            </a:r>
            <a:r>
              <a:rPr sz="1200" spc="-5" dirty="0">
                <a:latin typeface="Helvetica"/>
                <a:cs typeface="Helvetica"/>
              </a:rPr>
              <a:t> (</a:t>
            </a:r>
            <a:r>
              <a:rPr sz="1200" i="1" dirty="0">
                <a:latin typeface="Helvetica"/>
                <a:cs typeface="Helvetica"/>
              </a:rPr>
              <a:t>Cryp</a:t>
            </a:r>
            <a:r>
              <a:rPr sz="1200" i="1" spc="-5" dirty="0">
                <a:latin typeface="Helvetica"/>
                <a:cs typeface="Helvetica"/>
              </a:rPr>
              <a:t>t</a:t>
            </a:r>
            <a:r>
              <a:rPr sz="1200" i="1" dirty="0">
                <a:latin typeface="Helvetica"/>
                <a:cs typeface="Helvetica"/>
              </a:rPr>
              <a:t>oblepharus</a:t>
            </a:r>
            <a:r>
              <a:rPr sz="1200" i="1" spc="-5" dirty="0">
                <a:latin typeface="Helvetica"/>
                <a:cs typeface="Helvetica"/>
              </a:rPr>
              <a:t> </a:t>
            </a:r>
            <a:r>
              <a:rPr sz="1200" i="1" dirty="0">
                <a:latin typeface="Helvetica"/>
                <a:cs typeface="Helvetica"/>
              </a:rPr>
              <a:t>virga</a:t>
            </a:r>
            <a:r>
              <a:rPr sz="1200" i="1" spc="-5" dirty="0">
                <a:latin typeface="Helvetica"/>
                <a:cs typeface="Helvetica"/>
              </a:rPr>
              <a:t>t</a:t>
            </a:r>
            <a:r>
              <a:rPr sz="1200" i="1" dirty="0">
                <a:latin typeface="Helvetica"/>
                <a:cs typeface="Helvetica"/>
              </a:rPr>
              <a:t>u</a:t>
            </a:r>
            <a:r>
              <a:rPr sz="1200" i="1" spc="-5" dirty="0">
                <a:latin typeface="Helvetica"/>
                <a:cs typeface="Helvetica"/>
              </a:rPr>
              <a:t>s</a:t>
            </a:r>
            <a:r>
              <a:rPr sz="1200" dirty="0">
                <a:latin typeface="Helvetica"/>
                <a:cs typeface="Helvetica"/>
              </a:rPr>
              <a:t>)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pho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ographed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in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Sydne</a:t>
            </a:r>
            <a:r>
              <a:rPr sz="1200" spc="-90" dirty="0">
                <a:latin typeface="Helvetica"/>
                <a:cs typeface="Helvetica"/>
              </a:rPr>
              <a:t>y</a:t>
            </a:r>
            <a:r>
              <a:rPr sz="1200" spc="-5" dirty="0">
                <a:latin typeface="Helvetica"/>
                <a:cs typeface="Helvetica"/>
              </a:rPr>
              <a:t>,</a:t>
            </a:r>
            <a:r>
              <a:rPr sz="1200" spc="-70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Au</a:t>
            </a:r>
            <a:r>
              <a:rPr sz="1200" spc="-5" dirty="0">
                <a:latin typeface="Helvetica"/>
                <a:cs typeface="Helvetica"/>
              </a:rPr>
              <a:t>st</a:t>
            </a:r>
            <a:r>
              <a:rPr sz="1200" dirty="0">
                <a:latin typeface="Helvetica"/>
                <a:cs typeface="Helvetica"/>
              </a:rPr>
              <a:t>ralia</a:t>
            </a:r>
            <a:r>
              <a:rPr sz="1200" spc="-5" dirty="0">
                <a:latin typeface="Helvetica"/>
                <a:cs typeface="Helvetica"/>
              </a:rPr>
              <a:t>. </a:t>
            </a:r>
            <a:r>
              <a:rPr sz="1200" dirty="0">
                <a:latin typeface="Helvetica"/>
                <a:cs typeface="Helvetica"/>
              </a:rPr>
              <a:t>h</a:t>
            </a:r>
            <a:r>
              <a:rPr sz="1200" spc="-5" dirty="0">
                <a:latin typeface="Helvetica"/>
                <a:cs typeface="Helvetica"/>
              </a:rPr>
              <a:t>tt</a:t>
            </a:r>
            <a:r>
              <a:rPr sz="1200" dirty="0">
                <a:latin typeface="Helvetica"/>
                <a:cs typeface="Helvetica"/>
              </a:rPr>
              <a:t>p</a:t>
            </a:r>
            <a:r>
              <a:rPr sz="1200" spc="-5" dirty="0">
                <a:latin typeface="Helvetica"/>
                <a:cs typeface="Helvetica"/>
              </a:rPr>
              <a:t>s://</a:t>
            </a:r>
            <a:r>
              <a:rPr sz="1200" dirty="0">
                <a:latin typeface="Helvetica"/>
                <a:cs typeface="Helvetica"/>
              </a:rPr>
              <a:t>en</a:t>
            </a:r>
            <a:r>
              <a:rPr sz="1200" spc="-5" dirty="0">
                <a:latin typeface="Helvetica"/>
                <a:cs typeface="Helvetica"/>
              </a:rPr>
              <a:t>.</a:t>
            </a:r>
            <a:r>
              <a:rPr sz="1200" dirty="0">
                <a:latin typeface="Helvetica"/>
                <a:cs typeface="Helvetica"/>
              </a:rPr>
              <a:t>wikipedia</a:t>
            </a:r>
            <a:r>
              <a:rPr sz="1200" spc="-5" dirty="0">
                <a:latin typeface="Helvetica"/>
                <a:cs typeface="Helvetica"/>
              </a:rPr>
              <a:t>.</a:t>
            </a:r>
            <a:r>
              <a:rPr sz="1200" dirty="0">
                <a:latin typeface="Helvetica"/>
                <a:cs typeface="Helvetica"/>
              </a:rPr>
              <a:t>org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wiki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Cryp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oblepharus_virga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us#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media</a:t>
            </a:r>
            <a:r>
              <a:rPr sz="1200" spc="-10" dirty="0">
                <a:latin typeface="Helvetica"/>
                <a:cs typeface="Helvetica"/>
              </a:rPr>
              <a:t>/F</a:t>
            </a:r>
            <a:r>
              <a:rPr sz="1200" dirty="0">
                <a:latin typeface="Helvetica"/>
                <a:cs typeface="Helvetica"/>
              </a:rPr>
              <a:t>ile</a:t>
            </a:r>
            <a:r>
              <a:rPr sz="1200" spc="-5" dirty="0">
                <a:latin typeface="Helvetica"/>
                <a:cs typeface="Helvetica"/>
              </a:rPr>
              <a:t>:</a:t>
            </a:r>
            <a:r>
              <a:rPr sz="1200" dirty="0">
                <a:latin typeface="Helvetica"/>
                <a:cs typeface="Helvetica"/>
              </a:rPr>
              <a:t>Cryp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oblepharus_virga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u</a:t>
            </a:r>
            <a:r>
              <a:rPr sz="1200" spc="-5" dirty="0">
                <a:latin typeface="Helvetica"/>
                <a:cs typeface="Helvetica"/>
              </a:rPr>
              <a:t>s.</a:t>
            </a:r>
            <a:r>
              <a:rPr sz="1200" dirty="0">
                <a:latin typeface="Helvetica"/>
                <a:cs typeface="Helvetica"/>
              </a:rPr>
              <a:t>jpg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" y="485775"/>
            <a:ext cx="1276350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135754" algn="l"/>
                <a:tab pos="8644255" algn="l"/>
                <a:tab pos="9361805" algn="l"/>
              </a:tabLst>
            </a:pPr>
            <a:r>
              <a:rPr sz="4500" b="1" spc="-45" dirty="0">
                <a:latin typeface="Calibri"/>
                <a:cs typeface="Calibri"/>
              </a:rPr>
              <a:t>W</a:t>
            </a:r>
            <a:r>
              <a:rPr sz="4500" b="1" spc="-30" dirty="0">
                <a:latin typeface="Calibri"/>
                <a:cs typeface="Calibri"/>
              </a:rPr>
              <a:t>h</a:t>
            </a:r>
            <a:r>
              <a:rPr sz="4500" b="1" spc="-70" dirty="0">
                <a:latin typeface="Calibri"/>
                <a:cs typeface="Calibri"/>
              </a:rPr>
              <a:t>a</a:t>
            </a:r>
            <a:r>
              <a:rPr sz="4500" b="1" spc="-20" dirty="0">
                <a:latin typeface="Calibri"/>
                <a:cs typeface="Calibri"/>
              </a:rPr>
              <a:t>t</a:t>
            </a:r>
            <a:r>
              <a:rPr sz="4500" b="1" spc="-5" dirty="0">
                <a:latin typeface="Calibri"/>
                <a:cs typeface="Calibri"/>
              </a:rPr>
              <a:t> </a:t>
            </a:r>
            <a:r>
              <a:rPr sz="4500" b="1" spc="-20" dirty="0">
                <a:latin typeface="Calibri"/>
                <a:cs typeface="Calibri"/>
              </a:rPr>
              <a:t>i</a:t>
            </a:r>
            <a:r>
              <a:rPr sz="4500" b="1" dirty="0">
                <a:latin typeface="Calibri"/>
                <a:cs typeface="Calibri"/>
              </a:rPr>
              <a:t>f </a:t>
            </a:r>
            <a:r>
              <a:rPr sz="4500" b="1" spc="-25" dirty="0">
                <a:latin typeface="Calibri"/>
                <a:cs typeface="Calibri"/>
              </a:rPr>
              <a:t>di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spc="-30" dirty="0">
                <a:latin typeface="Calibri"/>
                <a:cs typeface="Calibri"/>
              </a:rPr>
              <a:t>p</a:t>
            </a:r>
            <a:r>
              <a:rPr sz="4500" b="1" spc="-5" dirty="0">
                <a:latin typeface="Calibri"/>
                <a:cs typeface="Calibri"/>
              </a:rPr>
              <a:t>e</a:t>
            </a:r>
            <a:r>
              <a:rPr sz="4500" b="1" spc="-55" dirty="0">
                <a:latin typeface="Calibri"/>
                <a:cs typeface="Calibri"/>
              </a:rPr>
              <a:t>r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spc="-30" dirty="0">
                <a:latin typeface="Calibri"/>
                <a:cs typeface="Calibri"/>
              </a:rPr>
              <a:t>a</a:t>
            </a:r>
            <a:r>
              <a:rPr sz="4500" b="1" spc="-15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25" dirty="0">
                <a:latin typeface="Calibri"/>
                <a:cs typeface="Calibri"/>
              </a:rPr>
              <a:t>ability</a:t>
            </a:r>
            <a:r>
              <a:rPr sz="4500" b="1" spc="-5" dirty="0">
                <a:latin typeface="Calibri"/>
                <a:cs typeface="Calibri"/>
              </a:rPr>
              <a:t> </a:t>
            </a:r>
            <a:r>
              <a:rPr sz="4500" b="1" spc="-30" dirty="0">
                <a:latin typeface="Calibri"/>
                <a:cs typeface="Calibri"/>
              </a:rPr>
              <a:t>d</a:t>
            </a:r>
            <a:r>
              <a:rPr sz="4500" b="1" spc="-5" dirty="0">
                <a:latin typeface="Calibri"/>
                <a:cs typeface="Calibri"/>
              </a:rPr>
              <a:t>epen</a:t>
            </a:r>
            <a:r>
              <a:rPr sz="4500" b="1" spc="-30" dirty="0">
                <a:latin typeface="Calibri"/>
                <a:cs typeface="Calibri"/>
              </a:rPr>
              <a:t>d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dirty="0">
                <a:latin typeface="Calibri"/>
                <a:cs typeface="Calibri"/>
              </a:rPr>
              <a:t> </a:t>
            </a:r>
            <a:r>
              <a:rPr sz="4500" b="1" spc="-30" dirty="0">
                <a:latin typeface="Calibri"/>
                <a:cs typeface="Calibri"/>
              </a:rPr>
              <a:t>o</a:t>
            </a:r>
            <a:r>
              <a:rPr sz="4500" b="1" spc="-25" dirty="0">
                <a:latin typeface="Calibri"/>
                <a:cs typeface="Calibri"/>
              </a:rPr>
              <a:t>n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30" dirty="0">
                <a:latin typeface="Calibri"/>
                <a:cs typeface="Calibri"/>
              </a:rPr>
              <a:t>a</a:t>
            </a:r>
            <a:r>
              <a:rPr sz="4500" b="1" spc="-25" dirty="0">
                <a:latin typeface="Calibri"/>
                <a:cs typeface="Calibri"/>
              </a:rPr>
              <a:t>n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25" dirty="0">
                <a:latin typeface="Calibri"/>
                <a:cs typeface="Calibri"/>
              </a:rPr>
              <a:t>e</a:t>
            </a:r>
            <a:r>
              <a:rPr sz="4500" b="1" spc="-40" dirty="0">
                <a:latin typeface="Calibri"/>
                <a:cs typeface="Calibri"/>
              </a:rPr>
              <a:t>v</a:t>
            </a:r>
            <a:r>
              <a:rPr sz="4500" b="1" spc="-25" dirty="0">
                <a:latin typeface="Calibri"/>
                <a:cs typeface="Calibri"/>
              </a:rPr>
              <a:t>olvin</a:t>
            </a:r>
            <a:r>
              <a:rPr sz="4500" b="1" dirty="0">
                <a:latin typeface="Calibri"/>
                <a:cs typeface="Calibri"/>
              </a:rPr>
              <a:t>g </a:t>
            </a:r>
            <a:r>
              <a:rPr sz="4500" b="1" spc="-25" dirty="0">
                <a:latin typeface="Calibri"/>
                <a:cs typeface="Calibri"/>
              </a:rPr>
              <a:t>t</a:t>
            </a:r>
            <a:r>
              <a:rPr sz="4500" b="1" spc="-100" dirty="0">
                <a:latin typeface="Calibri"/>
                <a:cs typeface="Calibri"/>
              </a:rPr>
              <a:t>r</a:t>
            </a:r>
            <a:r>
              <a:rPr sz="4500" b="1" spc="-25" dirty="0">
                <a:latin typeface="Calibri"/>
                <a:cs typeface="Calibri"/>
              </a:rPr>
              <a:t>ait</a:t>
            </a:r>
            <a:r>
              <a:rPr sz="4500" b="1" dirty="0">
                <a:latin typeface="Calibri"/>
                <a:cs typeface="Calibri"/>
              </a:rPr>
              <a:t>?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06879"/>
            <a:ext cx="13004800" cy="6339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4900" y="8315449"/>
            <a:ext cx="6524625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44500">
              <a:lnSpc>
                <a:spcPct val="159700"/>
              </a:lnSpc>
            </a:pPr>
            <a:r>
              <a:rPr sz="1200" spc="-10" dirty="0">
                <a:latin typeface="Helvetica"/>
                <a:cs typeface="Helvetica"/>
              </a:rPr>
              <a:t>Fence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or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snake-eyed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skink</a:t>
            </a:r>
            <a:r>
              <a:rPr sz="1200" spc="-5" dirty="0">
                <a:latin typeface="Helvetica"/>
                <a:cs typeface="Helvetica"/>
              </a:rPr>
              <a:t> (</a:t>
            </a:r>
            <a:r>
              <a:rPr sz="1200" i="1" dirty="0">
                <a:latin typeface="Helvetica"/>
                <a:cs typeface="Helvetica"/>
              </a:rPr>
              <a:t>Cryp</a:t>
            </a:r>
            <a:r>
              <a:rPr sz="1200" i="1" spc="-5" dirty="0">
                <a:latin typeface="Helvetica"/>
                <a:cs typeface="Helvetica"/>
              </a:rPr>
              <a:t>t</a:t>
            </a:r>
            <a:r>
              <a:rPr sz="1200" i="1" dirty="0">
                <a:latin typeface="Helvetica"/>
                <a:cs typeface="Helvetica"/>
              </a:rPr>
              <a:t>oblepharus</a:t>
            </a:r>
            <a:r>
              <a:rPr sz="1200" i="1" spc="-5" dirty="0">
                <a:latin typeface="Helvetica"/>
                <a:cs typeface="Helvetica"/>
              </a:rPr>
              <a:t> </a:t>
            </a:r>
            <a:r>
              <a:rPr sz="1200" i="1" dirty="0">
                <a:latin typeface="Helvetica"/>
                <a:cs typeface="Helvetica"/>
              </a:rPr>
              <a:t>virga</a:t>
            </a:r>
            <a:r>
              <a:rPr sz="1200" i="1" spc="-5" dirty="0">
                <a:latin typeface="Helvetica"/>
                <a:cs typeface="Helvetica"/>
              </a:rPr>
              <a:t>t</a:t>
            </a:r>
            <a:r>
              <a:rPr sz="1200" i="1" dirty="0">
                <a:latin typeface="Helvetica"/>
                <a:cs typeface="Helvetica"/>
              </a:rPr>
              <a:t>u</a:t>
            </a:r>
            <a:r>
              <a:rPr sz="1200" i="1" spc="-5" dirty="0">
                <a:latin typeface="Helvetica"/>
                <a:cs typeface="Helvetica"/>
              </a:rPr>
              <a:t>s</a:t>
            </a:r>
            <a:r>
              <a:rPr sz="1200" dirty="0">
                <a:latin typeface="Helvetica"/>
                <a:cs typeface="Helvetica"/>
              </a:rPr>
              <a:t>)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pho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ographed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in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Sydne</a:t>
            </a:r>
            <a:r>
              <a:rPr sz="1200" spc="-90" dirty="0">
                <a:latin typeface="Helvetica"/>
                <a:cs typeface="Helvetica"/>
              </a:rPr>
              <a:t>y</a:t>
            </a:r>
            <a:r>
              <a:rPr sz="1200" spc="-5" dirty="0">
                <a:latin typeface="Helvetica"/>
                <a:cs typeface="Helvetica"/>
              </a:rPr>
              <a:t>,</a:t>
            </a:r>
            <a:r>
              <a:rPr sz="1200" spc="-70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Au</a:t>
            </a:r>
            <a:r>
              <a:rPr sz="1200" spc="-5" dirty="0">
                <a:latin typeface="Helvetica"/>
                <a:cs typeface="Helvetica"/>
              </a:rPr>
              <a:t>st</a:t>
            </a:r>
            <a:r>
              <a:rPr sz="1200" dirty="0">
                <a:latin typeface="Helvetica"/>
                <a:cs typeface="Helvetica"/>
              </a:rPr>
              <a:t>ralia</a:t>
            </a:r>
            <a:r>
              <a:rPr sz="1200" spc="-5" dirty="0">
                <a:latin typeface="Helvetica"/>
                <a:cs typeface="Helvetica"/>
              </a:rPr>
              <a:t>. </a:t>
            </a:r>
            <a:r>
              <a:rPr sz="1200" dirty="0">
                <a:latin typeface="Helvetica"/>
                <a:cs typeface="Helvetica"/>
              </a:rPr>
              <a:t>h</a:t>
            </a:r>
            <a:r>
              <a:rPr sz="1200" spc="-5" dirty="0">
                <a:latin typeface="Helvetica"/>
                <a:cs typeface="Helvetica"/>
              </a:rPr>
              <a:t>tt</a:t>
            </a:r>
            <a:r>
              <a:rPr sz="1200" dirty="0">
                <a:latin typeface="Helvetica"/>
                <a:cs typeface="Helvetica"/>
              </a:rPr>
              <a:t>p</a:t>
            </a:r>
            <a:r>
              <a:rPr sz="1200" spc="-5" dirty="0">
                <a:latin typeface="Helvetica"/>
                <a:cs typeface="Helvetica"/>
              </a:rPr>
              <a:t>s://</a:t>
            </a:r>
            <a:r>
              <a:rPr sz="1200" dirty="0">
                <a:latin typeface="Helvetica"/>
                <a:cs typeface="Helvetica"/>
              </a:rPr>
              <a:t>en</a:t>
            </a:r>
            <a:r>
              <a:rPr sz="1200" spc="-5" dirty="0">
                <a:latin typeface="Helvetica"/>
                <a:cs typeface="Helvetica"/>
              </a:rPr>
              <a:t>.</a:t>
            </a:r>
            <a:r>
              <a:rPr sz="1200" dirty="0">
                <a:latin typeface="Helvetica"/>
                <a:cs typeface="Helvetica"/>
              </a:rPr>
              <a:t>wikipedia</a:t>
            </a:r>
            <a:r>
              <a:rPr sz="1200" spc="-5" dirty="0">
                <a:latin typeface="Helvetica"/>
                <a:cs typeface="Helvetica"/>
              </a:rPr>
              <a:t>.</a:t>
            </a:r>
            <a:r>
              <a:rPr sz="1200" dirty="0">
                <a:latin typeface="Helvetica"/>
                <a:cs typeface="Helvetica"/>
              </a:rPr>
              <a:t>org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wiki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Cryp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oblepharus_virga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us#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media</a:t>
            </a:r>
            <a:r>
              <a:rPr sz="1200" spc="-10" dirty="0">
                <a:latin typeface="Helvetica"/>
                <a:cs typeface="Helvetica"/>
              </a:rPr>
              <a:t>/F</a:t>
            </a:r>
            <a:r>
              <a:rPr sz="1200" dirty="0">
                <a:latin typeface="Helvetica"/>
                <a:cs typeface="Helvetica"/>
              </a:rPr>
              <a:t>ile</a:t>
            </a:r>
            <a:r>
              <a:rPr sz="1200" spc="-5" dirty="0">
                <a:latin typeface="Helvetica"/>
                <a:cs typeface="Helvetica"/>
              </a:rPr>
              <a:t>:</a:t>
            </a:r>
            <a:r>
              <a:rPr sz="1200" dirty="0">
                <a:latin typeface="Helvetica"/>
                <a:cs typeface="Helvetica"/>
              </a:rPr>
              <a:t>Cryp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oblepharus_virga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u</a:t>
            </a:r>
            <a:r>
              <a:rPr sz="1200" spc="-5" dirty="0">
                <a:latin typeface="Helvetica"/>
                <a:cs typeface="Helvetica"/>
              </a:rPr>
              <a:t>s.</a:t>
            </a:r>
            <a:r>
              <a:rPr sz="1200" dirty="0">
                <a:latin typeface="Helvetica"/>
                <a:cs typeface="Helvetica"/>
              </a:rPr>
              <a:t>jpg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332730"/>
            <a:ext cx="584073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000" b="1" i="1" dirty="0">
                <a:latin typeface="Helvetica"/>
                <a:cs typeface="Helvetica"/>
              </a:rPr>
              <a:t>Cry</a:t>
            </a:r>
            <a:r>
              <a:rPr sz="4000" b="1" i="1" spc="-30" dirty="0">
                <a:latin typeface="Helvetica"/>
                <a:cs typeface="Helvetica"/>
              </a:rPr>
              <a:t>p</a:t>
            </a:r>
            <a:r>
              <a:rPr sz="4000" b="1" i="1" spc="-15" dirty="0">
                <a:latin typeface="Helvetica"/>
                <a:cs typeface="Helvetica"/>
              </a:rPr>
              <a:t>t</a:t>
            </a:r>
            <a:r>
              <a:rPr sz="4000" b="1" i="1" spc="-25" dirty="0">
                <a:latin typeface="Helvetica"/>
                <a:cs typeface="Helvetica"/>
              </a:rPr>
              <a:t>obl</a:t>
            </a:r>
            <a:r>
              <a:rPr sz="4000" b="1" i="1" dirty="0">
                <a:latin typeface="Helvetica"/>
                <a:cs typeface="Helvetica"/>
              </a:rPr>
              <a:t>e</a:t>
            </a:r>
            <a:r>
              <a:rPr sz="4000" b="1" i="1" spc="-30" dirty="0">
                <a:latin typeface="Helvetica"/>
                <a:cs typeface="Helvetica"/>
              </a:rPr>
              <a:t>ph</a:t>
            </a:r>
            <a:r>
              <a:rPr sz="4000" b="1" i="1" dirty="0">
                <a:latin typeface="Helvetica"/>
                <a:cs typeface="Helvetica"/>
              </a:rPr>
              <a:t>ar</a:t>
            </a:r>
            <a:r>
              <a:rPr sz="4000" b="1" i="1" spc="-30" dirty="0">
                <a:latin typeface="Helvetica"/>
                <a:cs typeface="Helvetica"/>
              </a:rPr>
              <a:t>u</a:t>
            </a:r>
            <a:r>
              <a:rPr sz="4000" b="1" i="1" dirty="0">
                <a:latin typeface="Helvetica"/>
                <a:cs typeface="Helvetica"/>
              </a:rPr>
              <a:t>s</a:t>
            </a:r>
            <a:r>
              <a:rPr sz="4000" b="1" i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li</a:t>
            </a:r>
            <a:r>
              <a:rPr sz="4000" b="1" dirty="0">
                <a:latin typeface="Helvetica"/>
                <a:cs typeface="Helvetica"/>
              </a:rPr>
              <a:t>zar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s </a:t>
            </a:r>
            <a:r>
              <a:rPr sz="4000" b="1" spc="-15" dirty="0">
                <a:latin typeface="Helvetica"/>
                <a:cs typeface="Helvetica"/>
              </a:rPr>
              <a:t>(</a:t>
            </a:r>
            <a:r>
              <a:rPr sz="4000" b="1" spc="-30" dirty="0">
                <a:latin typeface="Helvetica"/>
                <a:cs typeface="Helvetica"/>
              </a:rPr>
              <a:t>wi</a:t>
            </a:r>
            <a:r>
              <a:rPr sz="4000" b="1" spc="-20" dirty="0">
                <a:latin typeface="Helvetica"/>
                <a:cs typeface="Helvetica"/>
              </a:rPr>
              <a:t>th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5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oo</a:t>
            </a:r>
            <a:r>
              <a:rPr sz="4000" b="1" dirty="0">
                <a:latin typeface="Helvetica"/>
                <a:cs typeface="Helvetica"/>
              </a:rPr>
              <a:t>s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B</a:t>
            </a:r>
            <a:r>
              <a:rPr sz="4000" b="1" spc="-25" dirty="0">
                <a:latin typeface="Helvetica"/>
                <a:cs typeface="Helvetica"/>
              </a:rPr>
              <a:t>lo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15" dirty="0">
                <a:latin typeface="Helvetica"/>
                <a:cs typeface="Helvetica"/>
              </a:rPr>
              <a:t>,</a:t>
            </a:r>
            <a:r>
              <a:rPr sz="4000" b="1" spc="-150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ANU)</a:t>
            </a:r>
            <a:endParaRPr sz="4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1900" y="9331449"/>
            <a:ext cx="37274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Helvetica"/>
                <a:cs typeface="Helvetica"/>
              </a:rPr>
              <a:t>Pho</a:t>
            </a:r>
            <a:r>
              <a:rPr sz="1200" spc="-5" dirty="0">
                <a:latin typeface="Helvetica"/>
                <a:cs typeface="Helvetica"/>
              </a:rPr>
              <a:t>tos </a:t>
            </a:r>
            <a:r>
              <a:rPr sz="1200" dirty="0">
                <a:latin typeface="Helvetica"/>
                <a:cs typeface="Helvetica"/>
              </a:rPr>
              <a:t>by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spc="-10" dirty="0">
                <a:latin typeface="Helvetica"/>
                <a:cs typeface="Helvetica"/>
              </a:rPr>
              <a:t>St</a:t>
            </a:r>
            <a:r>
              <a:rPr sz="1200" dirty="0">
                <a:latin typeface="Helvetica"/>
                <a:cs typeface="Helvetica"/>
              </a:rPr>
              <a:t>ewa</a:t>
            </a:r>
            <a:r>
              <a:rPr sz="1200" spc="-5" dirty="0">
                <a:latin typeface="Helvetica"/>
                <a:cs typeface="Helvetica"/>
              </a:rPr>
              <a:t>rt </a:t>
            </a:r>
            <a:r>
              <a:rPr sz="1200" dirty="0">
                <a:latin typeface="Helvetica"/>
                <a:cs typeface="Helvetica"/>
              </a:rPr>
              <a:t>Macdonald</a:t>
            </a:r>
            <a:r>
              <a:rPr sz="1200" spc="-5" dirty="0">
                <a:latin typeface="Helvetica"/>
                <a:cs typeface="Helvetica"/>
              </a:rPr>
              <a:t>, </a:t>
            </a:r>
            <a:r>
              <a:rPr sz="1200" dirty="0">
                <a:latin typeface="Helvetica"/>
                <a:cs typeface="Helvetica"/>
              </a:rPr>
              <a:t>provided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by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Moos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Blom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3300" y="332730"/>
            <a:ext cx="584073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000" b="1" i="1" dirty="0">
                <a:latin typeface="Helvetica"/>
                <a:cs typeface="Helvetica"/>
              </a:rPr>
              <a:t>Cry</a:t>
            </a:r>
            <a:r>
              <a:rPr sz="4000" b="1" i="1" spc="-30" dirty="0">
                <a:latin typeface="Helvetica"/>
                <a:cs typeface="Helvetica"/>
              </a:rPr>
              <a:t>p</a:t>
            </a:r>
            <a:r>
              <a:rPr sz="4000" b="1" i="1" spc="-15" dirty="0">
                <a:latin typeface="Helvetica"/>
                <a:cs typeface="Helvetica"/>
              </a:rPr>
              <a:t>t</a:t>
            </a:r>
            <a:r>
              <a:rPr sz="4000" b="1" i="1" spc="-25" dirty="0">
                <a:latin typeface="Helvetica"/>
                <a:cs typeface="Helvetica"/>
              </a:rPr>
              <a:t>obl</a:t>
            </a:r>
            <a:r>
              <a:rPr sz="4000" b="1" i="1" dirty="0">
                <a:latin typeface="Helvetica"/>
                <a:cs typeface="Helvetica"/>
              </a:rPr>
              <a:t>e</a:t>
            </a:r>
            <a:r>
              <a:rPr sz="4000" b="1" i="1" spc="-30" dirty="0">
                <a:latin typeface="Helvetica"/>
                <a:cs typeface="Helvetica"/>
              </a:rPr>
              <a:t>ph</a:t>
            </a:r>
            <a:r>
              <a:rPr sz="4000" b="1" i="1" dirty="0">
                <a:latin typeface="Helvetica"/>
                <a:cs typeface="Helvetica"/>
              </a:rPr>
              <a:t>ar</a:t>
            </a:r>
            <a:r>
              <a:rPr sz="4000" b="1" i="1" spc="-30" dirty="0">
                <a:latin typeface="Helvetica"/>
                <a:cs typeface="Helvetica"/>
              </a:rPr>
              <a:t>u</a:t>
            </a:r>
            <a:r>
              <a:rPr sz="4000" b="1" i="1" dirty="0">
                <a:latin typeface="Helvetica"/>
                <a:cs typeface="Helvetica"/>
              </a:rPr>
              <a:t>s</a:t>
            </a:r>
            <a:r>
              <a:rPr sz="4000" b="1" i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li</a:t>
            </a:r>
            <a:r>
              <a:rPr sz="4000" b="1" dirty="0">
                <a:latin typeface="Helvetica"/>
                <a:cs typeface="Helvetica"/>
              </a:rPr>
              <a:t>zar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s </a:t>
            </a:r>
            <a:r>
              <a:rPr sz="4000" b="1" spc="-15" dirty="0">
                <a:latin typeface="Helvetica"/>
                <a:cs typeface="Helvetica"/>
              </a:rPr>
              <a:t>(</a:t>
            </a:r>
            <a:r>
              <a:rPr sz="4000" b="1" spc="-30" dirty="0">
                <a:latin typeface="Helvetica"/>
                <a:cs typeface="Helvetica"/>
              </a:rPr>
              <a:t>wi</a:t>
            </a:r>
            <a:r>
              <a:rPr sz="4000" b="1" spc="-20" dirty="0">
                <a:latin typeface="Helvetica"/>
                <a:cs typeface="Helvetica"/>
              </a:rPr>
              <a:t>th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5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oo</a:t>
            </a:r>
            <a:r>
              <a:rPr sz="4000" b="1" dirty="0">
                <a:latin typeface="Helvetica"/>
                <a:cs typeface="Helvetica"/>
              </a:rPr>
              <a:t>s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B</a:t>
            </a:r>
            <a:r>
              <a:rPr sz="4000" b="1" spc="-25" dirty="0">
                <a:latin typeface="Helvetica"/>
                <a:cs typeface="Helvetica"/>
              </a:rPr>
              <a:t>lo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15" dirty="0">
                <a:latin typeface="Helvetica"/>
                <a:cs typeface="Helvetica"/>
              </a:rPr>
              <a:t>,</a:t>
            </a:r>
            <a:r>
              <a:rPr sz="4000" b="1" spc="-150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ANU)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345" y="1590988"/>
            <a:ext cx="4675921" cy="6907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21471" y="4787469"/>
            <a:ext cx="6987562" cy="4216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3586" y="1612666"/>
            <a:ext cx="5301554" cy="3528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7500" y="8533122"/>
            <a:ext cx="398526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dirty="0">
                <a:latin typeface="Helvetica"/>
                <a:cs typeface="Helvetica"/>
              </a:rPr>
              <a:t>r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ck</a:t>
            </a:r>
            <a:r>
              <a:rPr sz="3000" b="1" spc="-10" dirty="0">
                <a:latin typeface="Helvetica"/>
                <a:cs typeface="Helvetica"/>
              </a:rPr>
              <a:t>-</a:t>
            </a:r>
            <a:r>
              <a:rPr sz="3000" b="1" spc="-25" dirty="0">
                <a:latin typeface="Helvetica"/>
                <a:cs typeface="Helvetica"/>
              </a:rPr>
              <a:t>dw</a:t>
            </a:r>
            <a:r>
              <a:rPr sz="3000" b="1" dirty="0">
                <a:latin typeface="Helvetica"/>
                <a:cs typeface="Helvetica"/>
              </a:rPr>
              <a:t>e</a:t>
            </a:r>
            <a:r>
              <a:rPr sz="3000" b="1" spc="-10" dirty="0">
                <a:latin typeface="Helvetica"/>
                <a:cs typeface="Helvetica"/>
              </a:rPr>
              <a:t>lli</a:t>
            </a:r>
            <a:r>
              <a:rPr sz="3000" b="1" spc="-25" dirty="0">
                <a:latin typeface="Helvetica"/>
                <a:cs typeface="Helvetica"/>
              </a:rPr>
              <a:t>n</a:t>
            </a:r>
            <a:r>
              <a:rPr sz="3000" b="1" spc="-20" dirty="0">
                <a:latin typeface="Helvetica"/>
                <a:cs typeface="Helvetica"/>
              </a:rPr>
              <a:t>g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s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ec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es</a:t>
            </a:r>
            <a:endParaRPr sz="30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63200" y="1725922"/>
            <a:ext cx="152908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000" b="1" dirty="0">
                <a:latin typeface="Helvetica"/>
                <a:cs typeface="Helvetica"/>
              </a:rPr>
              <a:t>arboreal species</a:t>
            </a:r>
            <a:endParaRPr sz="300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01300" y="3935722"/>
            <a:ext cx="265049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000" b="1" spc="-10" dirty="0">
                <a:latin typeface="Helvetica"/>
                <a:cs typeface="Helvetica"/>
              </a:rPr>
              <a:t>litt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ra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(</a:t>
            </a:r>
            <a:r>
              <a:rPr sz="3000" b="1" spc="-25" dirty="0">
                <a:latin typeface="Helvetica"/>
                <a:cs typeface="Helvetica"/>
              </a:rPr>
              <a:t>b</a:t>
            </a:r>
            <a:r>
              <a:rPr sz="3000" b="1" dirty="0">
                <a:latin typeface="Helvetica"/>
                <a:cs typeface="Helvetica"/>
              </a:rPr>
              <a:t>eac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) species</a:t>
            </a:r>
            <a:endParaRPr sz="3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3417" y="4213715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92682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80611" y="3732607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30740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72035" y="3338064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13061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41295" y="1917631"/>
            <a:ext cx="0" cy="1247140"/>
          </a:xfrm>
          <a:custGeom>
            <a:avLst/>
            <a:gdLst/>
            <a:ahLst/>
            <a:cxnLst/>
            <a:rect l="l" t="t" r="r" b="b"/>
            <a:pathLst>
              <a:path h="1247139">
                <a:moveTo>
                  <a:pt x="0" y="124672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02583" y="2644006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52035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15487" y="1917631"/>
            <a:ext cx="0" cy="553085"/>
          </a:xfrm>
          <a:custGeom>
            <a:avLst/>
            <a:gdLst/>
            <a:ahLst/>
            <a:cxnLst/>
            <a:rect l="l" t="t" r="r" b="b"/>
            <a:pathLst>
              <a:path h="553085">
                <a:moveTo>
                  <a:pt x="0" y="55286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89679" y="1917631"/>
            <a:ext cx="0" cy="553085"/>
          </a:xfrm>
          <a:custGeom>
            <a:avLst/>
            <a:gdLst/>
            <a:ahLst/>
            <a:cxnLst/>
            <a:rect l="l" t="t" r="r" b="b"/>
            <a:pathLst>
              <a:path h="553085">
                <a:moveTo>
                  <a:pt x="0" y="55286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94226" y="3197444"/>
            <a:ext cx="0" cy="271780"/>
          </a:xfrm>
          <a:custGeom>
            <a:avLst/>
            <a:gdLst/>
            <a:ahLst/>
            <a:cxnLst/>
            <a:rect l="l" t="t" r="r" b="b"/>
            <a:pathLst>
              <a:path h="271779">
                <a:moveTo>
                  <a:pt x="0" y="27123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63679" y="1917631"/>
            <a:ext cx="0" cy="1106805"/>
          </a:xfrm>
          <a:custGeom>
            <a:avLst/>
            <a:gdLst/>
            <a:ahLst/>
            <a:cxnLst/>
            <a:rect l="l" t="t" r="r" b="b"/>
            <a:pathLst>
              <a:path h="1106805">
                <a:moveTo>
                  <a:pt x="0" y="110629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4967" y="2911010"/>
            <a:ext cx="0" cy="113030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11291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37871" y="1917631"/>
            <a:ext cx="0" cy="820419"/>
          </a:xfrm>
          <a:custGeom>
            <a:avLst/>
            <a:gdLst/>
            <a:ahLst/>
            <a:cxnLst/>
            <a:rect l="l" t="t" r="r" b="b"/>
            <a:pathLst>
              <a:path h="820419">
                <a:moveTo>
                  <a:pt x="0" y="81986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12062" y="1917631"/>
            <a:ext cx="0" cy="820419"/>
          </a:xfrm>
          <a:custGeom>
            <a:avLst/>
            <a:gdLst/>
            <a:ahLst/>
            <a:cxnLst/>
            <a:rect l="l" t="t" r="r" b="b"/>
            <a:pathLst>
              <a:path h="820419">
                <a:moveTo>
                  <a:pt x="0" y="81986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8092" y="3511193"/>
            <a:ext cx="0" cy="48260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89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4625" y="2906201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47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16610" y="2421823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1962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86062" y="1901665"/>
            <a:ext cx="0" cy="377190"/>
          </a:xfrm>
          <a:custGeom>
            <a:avLst/>
            <a:gdLst/>
            <a:ahLst/>
            <a:cxnLst/>
            <a:rect l="l" t="t" r="r" b="b"/>
            <a:pathLst>
              <a:path h="377189">
                <a:moveTo>
                  <a:pt x="0" y="37703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60254" y="1901665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28604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34254" y="1901665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28604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08446" y="1901665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539779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82638" y="1901665"/>
            <a:ext cx="0" cy="394970"/>
          </a:xfrm>
          <a:custGeom>
            <a:avLst/>
            <a:gdLst/>
            <a:ahLst/>
            <a:cxnLst/>
            <a:rect l="l" t="t" r="r" b="b"/>
            <a:pathLst>
              <a:path h="394969">
                <a:moveTo>
                  <a:pt x="0" y="3949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456637" y="1901665"/>
            <a:ext cx="0" cy="394970"/>
          </a:xfrm>
          <a:custGeom>
            <a:avLst/>
            <a:gdLst/>
            <a:ahLst/>
            <a:cxnLst/>
            <a:rect l="l" t="t" r="r" b="b"/>
            <a:pathLst>
              <a:path h="394969">
                <a:moveTo>
                  <a:pt x="0" y="3949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30829" y="1901665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53035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17726" y="2443175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0" y="0"/>
                </a:moveTo>
                <a:lnTo>
                  <a:pt x="1442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005021" y="1901665"/>
            <a:ext cx="0" cy="282575"/>
          </a:xfrm>
          <a:custGeom>
            <a:avLst/>
            <a:gdLst/>
            <a:ahLst/>
            <a:cxnLst/>
            <a:rect l="l" t="t" r="r" b="b"/>
            <a:pathLst>
              <a:path h="282575">
                <a:moveTo>
                  <a:pt x="0" y="28258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79021" y="1901665"/>
            <a:ext cx="0" cy="229870"/>
          </a:xfrm>
          <a:custGeom>
            <a:avLst/>
            <a:gdLst/>
            <a:ahLst/>
            <a:cxnLst/>
            <a:rect l="l" t="t" r="r" b="b"/>
            <a:pathLst>
              <a:path h="229869">
                <a:moveTo>
                  <a:pt x="0" y="229492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53213" y="1901665"/>
            <a:ext cx="0" cy="229870"/>
          </a:xfrm>
          <a:custGeom>
            <a:avLst/>
            <a:gdLst/>
            <a:ahLst/>
            <a:cxnLst/>
            <a:rect l="l" t="t" r="r" b="b"/>
            <a:pathLst>
              <a:path h="229869">
                <a:moveTo>
                  <a:pt x="0" y="229492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27405" y="1901665"/>
            <a:ext cx="0" cy="322580"/>
          </a:xfrm>
          <a:custGeom>
            <a:avLst/>
            <a:gdLst/>
            <a:ahLst/>
            <a:cxnLst/>
            <a:rect l="l" t="t" r="r" b="b"/>
            <a:pathLst>
              <a:path h="322580">
                <a:moveTo>
                  <a:pt x="0" y="32240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01405" y="1901665"/>
            <a:ext cx="0" cy="322580"/>
          </a:xfrm>
          <a:custGeom>
            <a:avLst/>
            <a:gdLst/>
            <a:ahLst/>
            <a:cxnLst/>
            <a:rect l="l" t="t" r="r" b="b"/>
            <a:pathLst>
              <a:path h="322580">
                <a:moveTo>
                  <a:pt x="0" y="32240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75596" y="1901665"/>
            <a:ext cx="0" cy="547370"/>
          </a:xfrm>
          <a:custGeom>
            <a:avLst/>
            <a:gdLst/>
            <a:ahLst/>
            <a:cxnLst/>
            <a:rect l="l" t="t" r="r" b="b"/>
            <a:pathLst>
              <a:path h="547369">
                <a:moveTo>
                  <a:pt x="0" y="547089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49788" y="1901665"/>
            <a:ext cx="0" cy="530225"/>
          </a:xfrm>
          <a:custGeom>
            <a:avLst/>
            <a:gdLst/>
            <a:ahLst/>
            <a:cxnLst/>
            <a:rect l="l" t="t" r="r" b="b"/>
            <a:pathLst>
              <a:path h="530225">
                <a:moveTo>
                  <a:pt x="0" y="52977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23788" y="1901665"/>
            <a:ext cx="0" cy="530225"/>
          </a:xfrm>
          <a:custGeom>
            <a:avLst/>
            <a:gdLst/>
            <a:ahLst/>
            <a:cxnLst/>
            <a:rect l="l" t="t" r="r" b="b"/>
            <a:pathLst>
              <a:path h="530225">
                <a:moveTo>
                  <a:pt x="0" y="52977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97980" y="1901665"/>
            <a:ext cx="0" cy="666115"/>
          </a:xfrm>
          <a:custGeom>
            <a:avLst/>
            <a:gdLst/>
            <a:ahLst/>
            <a:cxnLst/>
            <a:rect l="l" t="t" r="r" b="b"/>
            <a:pathLst>
              <a:path h="666114">
                <a:moveTo>
                  <a:pt x="0" y="66558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71980" y="190166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4">
                <a:moveTo>
                  <a:pt x="0" y="86160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92179" y="3125114"/>
            <a:ext cx="0" cy="79375"/>
          </a:xfrm>
          <a:custGeom>
            <a:avLst/>
            <a:gdLst/>
            <a:ahLst/>
            <a:cxnLst/>
            <a:rect l="l" t="t" r="r" b="b"/>
            <a:pathLst>
              <a:path h="79375">
                <a:moveTo>
                  <a:pt x="0" y="7925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46172" y="1917631"/>
            <a:ext cx="0" cy="812800"/>
          </a:xfrm>
          <a:custGeom>
            <a:avLst/>
            <a:gdLst/>
            <a:ahLst/>
            <a:cxnLst/>
            <a:rect l="l" t="t" r="r" b="b"/>
            <a:pathLst>
              <a:path h="812800">
                <a:moveTo>
                  <a:pt x="0" y="81255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20364" y="1917631"/>
            <a:ext cx="0" cy="591185"/>
          </a:xfrm>
          <a:custGeom>
            <a:avLst/>
            <a:gdLst/>
            <a:ahLst/>
            <a:cxnLst/>
            <a:rect l="l" t="t" r="r" b="b"/>
            <a:pathLst>
              <a:path h="591185">
                <a:moveTo>
                  <a:pt x="0" y="59075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4364" y="1917631"/>
            <a:ext cx="0" cy="591185"/>
          </a:xfrm>
          <a:custGeom>
            <a:avLst/>
            <a:gdLst/>
            <a:ahLst/>
            <a:cxnLst/>
            <a:rect l="l" t="t" r="r" b="b"/>
            <a:pathLst>
              <a:path h="591185">
                <a:moveTo>
                  <a:pt x="0" y="59075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68555" y="1917631"/>
            <a:ext cx="0" cy="751205"/>
          </a:xfrm>
          <a:custGeom>
            <a:avLst/>
            <a:gdLst/>
            <a:ahLst/>
            <a:cxnLst/>
            <a:rect l="l" t="t" r="r" b="b"/>
            <a:pathLst>
              <a:path h="751205">
                <a:moveTo>
                  <a:pt x="0" y="750612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42748" y="1917631"/>
            <a:ext cx="0" cy="932180"/>
          </a:xfrm>
          <a:custGeom>
            <a:avLst/>
            <a:gdLst/>
            <a:ahLst/>
            <a:cxnLst/>
            <a:rect l="l" t="t" r="r" b="b"/>
            <a:pathLst>
              <a:path h="932180">
                <a:moveTo>
                  <a:pt x="0" y="93201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16747" y="1917631"/>
            <a:ext cx="0" cy="1034415"/>
          </a:xfrm>
          <a:custGeom>
            <a:avLst/>
            <a:gdLst/>
            <a:ahLst/>
            <a:cxnLst/>
            <a:rect l="l" t="t" r="r" b="b"/>
            <a:pathLst>
              <a:path h="1034414">
                <a:moveTo>
                  <a:pt x="0" y="103396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90939" y="1917631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73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86223" y="3711254"/>
            <a:ext cx="0" cy="328930"/>
          </a:xfrm>
          <a:custGeom>
            <a:avLst/>
            <a:gdLst/>
            <a:ahLst/>
            <a:cxnLst/>
            <a:rect l="l" t="t" r="r" b="b"/>
            <a:pathLst>
              <a:path h="328929">
                <a:moveTo>
                  <a:pt x="0" y="32875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54398" y="3158201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37953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73281" y="2939096"/>
            <a:ext cx="0" cy="45720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59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23871" y="2606110"/>
            <a:ext cx="0" cy="48895"/>
          </a:xfrm>
          <a:custGeom>
            <a:avLst/>
            <a:gdLst/>
            <a:ahLst/>
            <a:cxnLst/>
            <a:rect l="l" t="t" r="r" b="b"/>
            <a:pathLst>
              <a:path h="48894">
                <a:moveTo>
                  <a:pt x="0" y="4886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52035" y="2446253"/>
            <a:ext cx="0" cy="97790"/>
          </a:xfrm>
          <a:custGeom>
            <a:avLst/>
            <a:gdLst/>
            <a:ahLst/>
            <a:cxnLst/>
            <a:rect l="l" t="t" r="r" b="b"/>
            <a:pathLst>
              <a:path h="97789">
                <a:moveTo>
                  <a:pt x="0" y="9733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5131" y="1917631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10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39131" y="1917631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10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13323" y="1917631"/>
            <a:ext cx="0" cy="626110"/>
          </a:xfrm>
          <a:custGeom>
            <a:avLst/>
            <a:gdLst/>
            <a:ahLst/>
            <a:cxnLst/>
            <a:rect l="l" t="t" r="r" b="b"/>
            <a:pathLst>
              <a:path h="626110">
                <a:moveTo>
                  <a:pt x="0" y="625959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87322" y="1917631"/>
            <a:ext cx="0" cy="737870"/>
          </a:xfrm>
          <a:custGeom>
            <a:avLst/>
            <a:gdLst/>
            <a:ahLst/>
            <a:cxnLst/>
            <a:rect l="l" t="t" r="r" b="b"/>
            <a:pathLst>
              <a:path h="737869">
                <a:moveTo>
                  <a:pt x="0" y="737339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61515" y="1917631"/>
            <a:ext cx="0" cy="848360"/>
          </a:xfrm>
          <a:custGeom>
            <a:avLst/>
            <a:gdLst/>
            <a:ahLst/>
            <a:cxnLst/>
            <a:rect l="l" t="t" r="r" b="b"/>
            <a:pathLst>
              <a:path h="848360">
                <a:moveTo>
                  <a:pt x="0" y="84795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35707" y="1917631"/>
            <a:ext cx="0" cy="1067435"/>
          </a:xfrm>
          <a:custGeom>
            <a:avLst/>
            <a:gdLst/>
            <a:ahLst/>
            <a:cxnLst/>
            <a:rect l="l" t="t" r="r" b="b"/>
            <a:pathLst>
              <a:path h="1067435">
                <a:moveTo>
                  <a:pt x="0" y="106705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18049" y="3149160"/>
            <a:ext cx="0" cy="388620"/>
          </a:xfrm>
          <a:custGeom>
            <a:avLst/>
            <a:gdLst/>
            <a:ahLst/>
            <a:cxnLst/>
            <a:rect l="l" t="t" r="r" b="b"/>
            <a:pathLst>
              <a:path h="388620">
                <a:moveTo>
                  <a:pt x="0" y="388579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29816" y="2765389"/>
            <a:ext cx="0" cy="210820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21025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09706" y="1917631"/>
            <a:ext cx="0" cy="441325"/>
          </a:xfrm>
          <a:custGeom>
            <a:avLst/>
            <a:gdLst/>
            <a:ahLst/>
            <a:cxnLst/>
            <a:rect l="l" t="t" r="r" b="b"/>
            <a:pathLst>
              <a:path h="441325">
                <a:moveTo>
                  <a:pt x="0" y="44071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83898" y="1917631"/>
            <a:ext cx="0" cy="441325"/>
          </a:xfrm>
          <a:custGeom>
            <a:avLst/>
            <a:gdLst/>
            <a:ahLst/>
            <a:cxnLst/>
            <a:rect l="l" t="t" r="r" b="b"/>
            <a:pathLst>
              <a:path h="441325">
                <a:moveTo>
                  <a:pt x="0" y="44071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58090" y="1917631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548051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32090" y="1917631"/>
            <a:ext cx="0" cy="674370"/>
          </a:xfrm>
          <a:custGeom>
            <a:avLst/>
            <a:gdLst/>
            <a:ahLst/>
            <a:cxnLst/>
            <a:rect l="l" t="t" r="r" b="b"/>
            <a:pathLst>
              <a:path h="674369">
                <a:moveTo>
                  <a:pt x="0" y="67424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06282" y="1917631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01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2838" y="4032698"/>
            <a:ext cx="0" cy="1108075"/>
          </a:xfrm>
          <a:custGeom>
            <a:avLst/>
            <a:gdLst/>
            <a:ahLst/>
            <a:cxnLst/>
            <a:rect l="l" t="t" r="r" b="b"/>
            <a:pathLst>
              <a:path h="1108075">
                <a:moveTo>
                  <a:pt x="0" y="110783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67377" y="2899084"/>
            <a:ext cx="0" cy="532765"/>
          </a:xfrm>
          <a:custGeom>
            <a:avLst/>
            <a:gdLst/>
            <a:ahLst/>
            <a:cxnLst/>
            <a:rect l="l" t="t" r="r" b="b"/>
            <a:pathLst>
              <a:path h="532764">
                <a:moveTo>
                  <a:pt x="0" y="532661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80474" y="1917631"/>
            <a:ext cx="0" cy="808355"/>
          </a:xfrm>
          <a:custGeom>
            <a:avLst/>
            <a:gdLst/>
            <a:ahLst/>
            <a:cxnLst/>
            <a:rect l="l" t="t" r="r" b="b"/>
            <a:pathLst>
              <a:path h="808355">
                <a:moveTo>
                  <a:pt x="0" y="80793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54473" y="1917631"/>
            <a:ext cx="0" cy="808355"/>
          </a:xfrm>
          <a:custGeom>
            <a:avLst/>
            <a:gdLst/>
            <a:ahLst/>
            <a:cxnLst/>
            <a:rect l="l" t="t" r="r" b="b"/>
            <a:pathLst>
              <a:path h="808355">
                <a:moveTo>
                  <a:pt x="0" y="80793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4583" y="3124922"/>
            <a:ext cx="0" cy="307340"/>
          </a:xfrm>
          <a:custGeom>
            <a:avLst/>
            <a:gdLst/>
            <a:ahLst/>
            <a:cxnLst/>
            <a:rect l="l" t="t" r="r" b="b"/>
            <a:pathLst>
              <a:path h="307339">
                <a:moveTo>
                  <a:pt x="0" y="30682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28665" y="1917631"/>
            <a:ext cx="0" cy="1033780"/>
          </a:xfrm>
          <a:custGeom>
            <a:avLst/>
            <a:gdLst/>
            <a:ahLst/>
            <a:cxnLst/>
            <a:rect l="l" t="t" r="r" b="b"/>
            <a:pathLst>
              <a:path h="1033780">
                <a:moveTo>
                  <a:pt x="0" y="103377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002857" y="1917631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0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76857" y="1917631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0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51049" y="1917631"/>
            <a:ext cx="0" cy="898525"/>
          </a:xfrm>
          <a:custGeom>
            <a:avLst/>
            <a:gdLst/>
            <a:ahLst/>
            <a:cxnLst/>
            <a:rect l="l" t="t" r="r" b="b"/>
            <a:pathLst>
              <a:path h="898525">
                <a:moveTo>
                  <a:pt x="0" y="89796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25049" y="1917631"/>
            <a:ext cx="0" cy="1681480"/>
          </a:xfrm>
          <a:custGeom>
            <a:avLst/>
            <a:gdLst/>
            <a:ahLst/>
            <a:cxnLst/>
            <a:rect l="l" t="t" r="r" b="b"/>
            <a:pathLst>
              <a:path h="1681479">
                <a:moveTo>
                  <a:pt x="0" y="168089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01707" y="3570827"/>
            <a:ext cx="0" cy="123825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12349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99241" y="1917631"/>
            <a:ext cx="0" cy="1480185"/>
          </a:xfrm>
          <a:custGeom>
            <a:avLst/>
            <a:gdLst/>
            <a:ahLst/>
            <a:cxnLst/>
            <a:rect l="l" t="t" r="r" b="b"/>
            <a:pathLst>
              <a:path h="1480185">
                <a:moveTo>
                  <a:pt x="0" y="147968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3981" y="2989688"/>
            <a:ext cx="0" cy="407670"/>
          </a:xfrm>
          <a:custGeom>
            <a:avLst/>
            <a:gdLst/>
            <a:ahLst/>
            <a:cxnLst/>
            <a:rect l="l" t="t" r="r" b="b"/>
            <a:pathLst>
              <a:path h="407670">
                <a:moveTo>
                  <a:pt x="0" y="40762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73433" y="1917631"/>
            <a:ext cx="0" cy="899160"/>
          </a:xfrm>
          <a:custGeom>
            <a:avLst/>
            <a:gdLst/>
            <a:ahLst/>
            <a:cxnLst/>
            <a:rect l="l" t="t" r="r" b="b"/>
            <a:pathLst>
              <a:path h="899160">
                <a:moveTo>
                  <a:pt x="0" y="898542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7432" y="1917631"/>
            <a:ext cx="0" cy="738505"/>
          </a:xfrm>
          <a:custGeom>
            <a:avLst/>
            <a:gdLst/>
            <a:ahLst/>
            <a:cxnLst/>
            <a:rect l="l" t="t" r="r" b="b"/>
            <a:pathLst>
              <a:path h="738505">
                <a:moveTo>
                  <a:pt x="0" y="73849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21624" y="1917631"/>
            <a:ext cx="0" cy="738505"/>
          </a:xfrm>
          <a:custGeom>
            <a:avLst/>
            <a:gdLst/>
            <a:ahLst/>
            <a:cxnLst/>
            <a:rect l="l" t="t" r="r" b="b"/>
            <a:pathLst>
              <a:path h="738505">
                <a:moveTo>
                  <a:pt x="0" y="73849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5816" y="1917631"/>
            <a:ext cx="0" cy="1941830"/>
          </a:xfrm>
          <a:custGeom>
            <a:avLst/>
            <a:gdLst/>
            <a:ahLst/>
            <a:cxnLst/>
            <a:rect l="l" t="t" r="r" b="b"/>
            <a:pathLst>
              <a:path h="1941829">
                <a:moveTo>
                  <a:pt x="0" y="1941552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74875" y="5203054"/>
            <a:ext cx="2605405" cy="0"/>
          </a:xfrm>
          <a:custGeom>
            <a:avLst/>
            <a:gdLst/>
            <a:ahLst/>
            <a:cxnLst/>
            <a:rect l="l" t="t" r="r" b="b"/>
            <a:pathLst>
              <a:path w="2605404">
                <a:moveTo>
                  <a:pt x="0" y="0"/>
                </a:moveTo>
                <a:lnTo>
                  <a:pt x="260487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2661" y="5203054"/>
            <a:ext cx="2605405" cy="0"/>
          </a:xfrm>
          <a:custGeom>
            <a:avLst/>
            <a:gdLst/>
            <a:ahLst/>
            <a:cxnLst/>
            <a:rect l="l" t="t" r="r" b="b"/>
            <a:pathLst>
              <a:path w="2605404">
                <a:moveTo>
                  <a:pt x="0" y="0"/>
                </a:moveTo>
                <a:lnTo>
                  <a:pt x="260487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80165" y="4102719"/>
            <a:ext cx="2496820" cy="0"/>
          </a:xfrm>
          <a:custGeom>
            <a:avLst/>
            <a:gdLst/>
            <a:ahLst/>
            <a:cxnLst/>
            <a:rect l="l" t="t" r="r" b="b"/>
            <a:pathLst>
              <a:path w="2496820">
                <a:moveTo>
                  <a:pt x="0" y="0"/>
                </a:moveTo>
                <a:lnTo>
                  <a:pt x="2496774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76046" y="4102719"/>
            <a:ext cx="2496820" cy="0"/>
          </a:xfrm>
          <a:custGeom>
            <a:avLst/>
            <a:gdLst/>
            <a:ahLst/>
            <a:cxnLst/>
            <a:rect l="l" t="t" r="r" b="b"/>
            <a:pathLst>
              <a:path w="2496820">
                <a:moveTo>
                  <a:pt x="0" y="0"/>
                </a:moveTo>
                <a:lnTo>
                  <a:pt x="249677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184242" y="3621612"/>
            <a:ext cx="13843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29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77359" y="3621612"/>
            <a:ext cx="1813560" cy="0"/>
          </a:xfrm>
          <a:custGeom>
            <a:avLst/>
            <a:gdLst/>
            <a:ahLst/>
            <a:cxnLst/>
            <a:rect l="l" t="t" r="r" b="b"/>
            <a:pathLst>
              <a:path w="1813559">
                <a:moveTo>
                  <a:pt x="0" y="0"/>
                </a:moveTo>
                <a:lnTo>
                  <a:pt x="1813388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817915" y="3621611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10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529878" y="3531199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184242" y="3531199"/>
            <a:ext cx="13843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29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824840" y="3400198"/>
            <a:ext cx="886460" cy="0"/>
          </a:xfrm>
          <a:custGeom>
            <a:avLst/>
            <a:gdLst/>
            <a:ahLst/>
            <a:cxnLst/>
            <a:rect l="l" t="t" r="r" b="b"/>
            <a:pathLst>
              <a:path w="886459">
                <a:moveTo>
                  <a:pt x="0" y="0"/>
                </a:moveTo>
                <a:lnTo>
                  <a:pt x="88611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31382" y="3400198"/>
            <a:ext cx="886460" cy="0"/>
          </a:xfrm>
          <a:custGeom>
            <a:avLst/>
            <a:gdLst/>
            <a:ahLst/>
            <a:cxnLst/>
            <a:rect l="l" t="t" r="r" b="b"/>
            <a:pathLst>
              <a:path w="886459">
                <a:moveTo>
                  <a:pt x="0" y="0"/>
                </a:moveTo>
                <a:lnTo>
                  <a:pt x="88611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11372" y="2811172"/>
            <a:ext cx="642620" cy="0"/>
          </a:xfrm>
          <a:custGeom>
            <a:avLst/>
            <a:gdLst/>
            <a:ahLst/>
            <a:cxnLst/>
            <a:rect l="l" t="t" r="r" b="b"/>
            <a:pathLst>
              <a:path w="642620">
                <a:moveTo>
                  <a:pt x="0" y="0"/>
                </a:moveTo>
                <a:lnTo>
                  <a:pt x="64222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61996" y="2811172"/>
            <a:ext cx="642620" cy="0"/>
          </a:xfrm>
          <a:custGeom>
            <a:avLst/>
            <a:gdLst/>
            <a:ahLst/>
            <a:cxnLst/>
            <a:rect l="l" t="t" r="r" b="b"/>
            <a:pathLst>
              <a:path w="642620">
                <a:moveTo>
                  <a:pt x="0" y="0"/>
                </a:moveTo>
                <a:lnTo>
                  <a:pt x="64203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54016" y="2679401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81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958303" y="2679402"/>
            <a:ext cx="588645" cy="0"/>
          </a:xfrm>
          <a:custGeom>
            <a:avLst/>
            <a:gdLst/>
            <a:ahLst/>
            <a:cxnLst/>
            <a:rect l="l" t="t" r="r" b="b"/>
            <a:pathLst>
              <a:path w="588645">
                <a:moveTo>
                  <a:pt x="0" y="0"/>
                </a:moveTo>
                <a:lnTo>
                  <a:pt x="58837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629977" y="2679402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4">
                <a:moveTo>
                  <a:pt x="0" y="0"/>
                </a:moveTo>
                <a:lnTo>
                  <a:pt x="13483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998269" y="2545322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66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665230" y="2538109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4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259275" y="2489536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85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998269" y="2489536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66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629977" y="2615343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7906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287803" y="2615343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4">
                <a:moveTo>
                  <a:pt x="0" y="0"/>
                </a:moveTo>
                <a:lnTo>
                  <a:pt x="13483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65227" y="2556287"/>
            <a:ext cx="124460" cy="0"/>
          </a:xfrm>
          <a:custGeom>
            <a:avLst/>
            <a:gdLst/>
            <a:ahLst/>
            <a:cxnLst/>
            <a:rect l="l" t="t" r="r" b="b"/>
            <a:pathLst>
              <a:path w="124459">
                <a:moveTo>
                  <a:pt x="0" y="0"/>
                </a:moveTo>
                <a:lnTo>
                  <a:pt x="124444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39612" y="255628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827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97015" y="2496846"/>
            <a:ext cx="124460" cy="0"/>
          </a:xfrm>
          <a:custGeom>
            <a:avLst/>
            <a:gdLst/>
            <a:ahLst/>
            <a:cxnLst/>
            <a:rect l="l" t="t" r="r" b="b"/>
            <a:pathLst>
              <a:path w="124459">
                <a:moveTo>
                  <a:pt x="0" y="0"/>
                </a:moveTo>
                <a:lnTo>
                  <a:pt x="12425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65420" y="2496846"/>
            <a:ext cx="124460" cy="0"/>
          </a:xfrm>
          <a:custGeom>
            <a:avLst/>
            <a:gdLst/>
            <a:ahLst/>
            <a:cxnLst/>
            <a:rect l="l" t="t" r="r" b="b"/>
            <a:pathLst>
              <a:path w="124459">
                <a:moveTo>
                  <a:pt x="0" y="0"/>
                </a:moveTo>
                <a:lnTo>
                  <a:pt x="12425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21686" y="2342568"/>
            <a:ext cx="110489" cy="0"/>
          </a:xfrm>
          <a:custGeom>
            <a:avLst/>
            <a:gdLst/>
            <a:ahLst/>
            <a:cxnLst/>
            <a:rect l="l" t="t" r="r" b="b"/>
            <a:pathLst>
              <a:path w="110490">
                <a:moveTo>
                  <a:pt x="0" y="0"/>
                </a:moveTo>
                <a:lnTo>
                  <a:pt x="110211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8307" y="3266888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0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0762" y="3266888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01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988927" y="3014119"/>
            <a:ext cx="74930" cy="0"/>
          </a:xfrm>
          <a:custGeom>
            <a:avLst/>
            <a:gdLst/>
            <a:ahLst/>
            <a:cxnLst/>
            <a:rect l="l" t="t" r="r" b="b"/>
            <a:pathLst>
              <a:path w="74929">
                <a:moveTo>
                  <a:pt x="0" y="0"/>
                </a:moveTo>
                <a:lnTo>
                  <a:pt x="7482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06570" y="3014119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01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64166" y="2912165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25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932571" y="2912165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25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588837" y="2792705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66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782971" y="3600259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7947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207872" y="3600259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775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351145" y="3047206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8464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125529" y="3047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7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75703" y="2820887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4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357011" y="2820887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4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20470" y="3030951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4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001779" y="3030951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4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69586" y="3921703"/>
            <a:ext cx="377190" cy="0"/>
          </a:xfrm>
          <a:custGeom>
            <a:avLst/>
            <a:gdLst/>
            <a:ahLst/>
            <a:cxnLst/>
            <a:rect l="l" t="t" r="r" b="b"/>
            <a:pathLst>
              <a:path w="377190">
                <a:moveTo>
                  <a:pt x="0" y="0"/>
                </a:moveTo>
                <a:lnTo>
                  <a:pt x="37660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85639" y="3921703"/>
            <a:ext cx="377190" cy="0"/>
          </a:xfrm>
          <a:custGeom>
            <a:avLst/>
            <a:gdLst/>
            <a:ahLst/>
            <a:cxnLst/>
            <a:rect l="l" t="t" r="r" b="b"/>
            <a:pathLst>
              <a:path w="377190">
                <a:moveTo>
                  <a:pt x="0" y="0"/>
                </a:moveTo>
                <a:lnTo>
                  <a:pt x="37660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446608" y="3756845"/>
            <a:ext cx="241300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81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91530" y="3756845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>
                <a:moveTo>
                  <a:pt x="0" y="0"/>
                </a:moveTo>
                <a:lnTo>
                  <a:pt x="24773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94762" y="3661046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>
                <a:moveTo>
                  <a:pt x="0" y="0"/>
                </a:moveTo>
                <a:lnTo>
                  <a:pt x="272546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15064" y="3661046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>
                <a:moveTo>
                  <a:pt x="0" y="0"/>
                </a:moveTo>
                <a:lnTo>
                  <a:pt x="272354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67728" y="3494457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617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064406" y="3494457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5978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071331" y="3013926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66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810324" y="3013926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66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578128" y="5314049"/>
            <a:ext cx="0" cy="3941445"/>
          </a:xfrm>
          <a:custGeom>
            <a:avLst/>
            <a:gdLst/>
            <a:ahLst/>
            <a:cxnLst/>
            <a:rect l="l" t="t" r="r" b="b"/>
            <a:pathLst>
              <a:path h="3941445">
                <a:moveTo>
                  <a:pt x="0" y="394100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411183" y="1806635"/>
            <a:ext cx="0" cy="7821295"/>
          </a:xfrm>
          <a:custGeom>
            <a:avLst/>
            <a:gdLst/>
            <a:ahLst/>
            <a:cxnLst/>
            <a:rect l="l" t="t" r="r" b="b"/>
            <a:pathLst>
              <a:path h="7821295">
                <a:moveTo>
                  <a:pt x="0" y="782084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411183" y="8702774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411183" y="6978787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411183" y="525480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411183" y="3530622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2411183" y="180663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467532" y="513360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467532" y="513360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272821" y="4033275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272821" y="4033275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970016" y="355216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970016" y="355216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322535" y="346175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322535" y="346175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661439" y="315762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1661439" y="315762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1491987" y="246356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491987" y="246356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983631" y="301700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983631" y="301700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814370" y="273057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814370" y="273057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617496" y="333075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17496" y="333075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04028" y="275769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04028" y="275769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546673" y="2625923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546673" y="2625923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670905" y="249184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670905" y="249184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051932" y="24360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051932" y="24360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306014" y="2273315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306014" y="2273315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136754" y="2182326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136754" y="2182326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289685" y="2426631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289685" y="2426631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59138" y="2291206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459138" y="2291206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22634" y="2561865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422634" y="2561865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57884" y="2502808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57884" y="2502808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089672" y="244336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089672" y="244336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414343" y="2289089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414343" y="2289089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724973" y="217886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724973" y="217886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8555521" y="2125771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8555521" y="2125771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103713" y="2218683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103713" y="2218683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426096" y="242605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426096" y="242605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530963" y="319744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530963" y="319744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81583" y="294467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781583" y="294467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056822" y="284272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056822" y="284272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381494" y="272326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381494" y="272326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127412" y="266131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127412" y="266131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296864" y="250146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296864" y="250146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575627" y="353081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575627" y="353081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143802" y="297776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143802" y="297776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362686" y="275865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362686" y="275865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574452" y="2648237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74452" y="2648237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772179" y="2536665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772179" y="2536665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941439" y="226581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941439" y="226581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007453" y="296871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07453" y="296871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219220" y="258494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219220" y="258494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416754" y="245894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416754" y="245894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586206" y="235141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586206" y="235141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62242" y="385225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62242" y="385225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239264" y="368740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239264" y="368740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687418" y="359160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687418" y="359160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2160384" y="342501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2160384" y="342501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456781" y="271864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456781" y="271864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863987" y="294448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863987" y="294448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609905" y="280867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609905" y="280867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779165" y="269171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779165" y="269171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91110" y="339038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91110" y="339038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93384" y="280924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3384" y="280924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23932" y="264919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23932" y="264919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 txBox="1"/>
          <p:nvPr/>
        </p:nvSpPr>
        <p:spPr>
          <a:xfrm>
            <a:off x="11692979" y="3164356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11523527" y="2470491"/>
            <a:ext cx="2819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11015171" y="3023929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10845910" y="2737495"/>
            <a:ext cx="2819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0337554" y="2273287"/>
            <a:ext cx="338455" cy="14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10168294" y="2187712"/>
            <a:ext cx="28194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1183069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183069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160489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160489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137908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137908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115308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115308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092727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092727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070146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070146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0475466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0475466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0249658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0249658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0023657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0023657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9797850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9797850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9572042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9572042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9346041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9346041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912023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12023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894426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894426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668425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8668425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8442617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8442617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8216809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8216809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990809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990809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765001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765001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539193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539193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313192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313192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08738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08738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86138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86138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63557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63557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40976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40976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18376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18376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95795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95795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73215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73215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50615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550615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528034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8034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05453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05453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82853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82853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60272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60272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37672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37672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15091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15091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92511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92511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69911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69911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47330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47330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324749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24749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02149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02149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79568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279568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256987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256987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234387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234387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211806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211806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89226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89226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166626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166626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144045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144045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121445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21445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98864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98864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6283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6283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3683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3683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1102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1102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522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522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69166" y="514053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69166" y="514053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582551" y="40400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582551" y="40400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6624420" y="355909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624420" y="355909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10990747" y="346868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10990747" y="346868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11498912" y="316435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11498912" y="316435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11386007" y="247049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11386007" y="247049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0821295" y="302392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10821295" y="302392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0708391" y="273749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10708391" y="273749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537887" y="333767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537887" y="333767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6868500" y="276327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6868500" y="276327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7429558" y="2631309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7429558" y="2631309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296610" y="249742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296610" y="249742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804774" y="244144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804774" y="244144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10143678" y="227870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10143678" y="227870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10030774" y="218771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10030774" y="218771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9127158" y="2432018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9127158" y="2432018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9352966" y="229659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9352966" y="229659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094308" y="256725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094308" y="256725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433020" y="2508195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433020" y="2508195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771925" y="244875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771925" y="244875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110829" y="2294476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110829" y="2294476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562445" y="218425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562445" y="218425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449541" y="2131157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449541" y="2131157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97733" y="222407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97733" y="222407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320116" y="243144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320116" y="243144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5287267" y="320436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5287267" y="320436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5513075" y="295159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5513075" y="295159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5739076" y="2849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5739076" y="2849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6134336" y="273018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134336" y="273018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5964884" y="266824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5964884" y="266824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190692" y="250838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6190692" y="250838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014377" y="353773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014377" y="353773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932035" y="298468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932035" y="298468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157843" y="276558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157843" y="276558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383843" y="265497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383843" y="265497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609651" y="254359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609651" y="254359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835459" y="227273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835459" y="227273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2802610" y="2975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2802610" y="2975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028418" y="259187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3028418" y="259187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3254418" y="246568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3254418" y="246568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3480226" y="235834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3480226" y="235834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2144" y="385918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2144" y="385918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798035" y="369432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98035" y="369432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1221569" y="359852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1221569" y="359852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870911" y="34317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1870911" y="34317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2350801" y="272556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2350801" y="272556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1616829" y="29514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1616829" y="29514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447377" y="281559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1447377" y="281559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673185" y="269863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673185" y="269863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00308" y="339731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00308" y="339731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430856" y="281617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430856" y="281617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317952" y="265612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317952" y="265612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 txBox="1"/>
          <p:nvPr/>
        </p:nvSpPr>
        <p:spPr>
          <a:xfrm>
            <a:off x="9321225" y="2426602"/>
            <a:ext cx="33845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indent="-8255">
              <a:lnSpc>
                <a:spcPts val="121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  <a:p>
            <a:pPr marL="7620">
              <a:lnSpc>
                <a:spcPts val="760"/>
              </a:lnSpc>
            </a:pPr>
            <a:r>
              <a:rPr sz="1350" spc="5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58" name="object 458"/>
          <p:cNvSpPr txBox="1"/>
          <p:nvPr/>
        </p:nvSpPr>
        <p:spPr>
          <a:xfrm>
            <a:off x="9490678" y="2296592"/>
            <a:ext cx="28194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59" name="object 459"/>
          <p:cNvSpPr txBox="1"/>
          <p:nvPr/>
        </p:nvSpPr>
        <p:spPr>
          <a:xfrm>
            <a:off x="8756513" y="2178835"/>
            <a:ext cx="338455" cy="14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8587061" y="2131157"/>
            <a:ext cx="28194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2250" spc="-3345" baseline="-33333" dirty="0">
                <a:latin typeface="Helvetica"/>
                <a:cs typeface="Helvetica"/>
              </a:rPr>
              <a:t>L</a:t>
            </a:r>
            <a:r>
              <a:rPr sz="1350" spc="5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8135253" y="2224070"/>
            <a:ext cx="282575" cy="300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indent="-8255">
              <a:lnSpc>
                <a:spcPts val="1175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  <a:p>
            <a:pPr marL="7620">
              <a:lnSpc>
                <a:spcPts val="725"/>
              </a:lnSpc>
            </a:pPr>
            <a:r>
              <a:rPr sz="1350" spc="5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7457636" y="2431441"/>
            <a:ext cx="28257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indent="-8255">
              <a:lnSpc>
                <a:spcPts val="12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  <a:p>
            <a:pPr marL="7620">
              <a:lnSpc>
                <a:spcPts val="750"/>
              </a:lnSpc>
            </a:pPr>
            <a:r>
              <a:rPr sz="1350" spc="5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6328404" y="2508387"/>
            <a:ext cx="2819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4803719" y="2543590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5" name="object 465"/>
          <p:cNvSpPr txBox="1"/>
          <p:nvPr/>
        </p:nvSpPr>
        <p:spPr>
          <a:xfrm>
            <a:off x="4972979" y="2272738"/>
            <a:ext cx="282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6" name="object 466"/>
          <p:cNvSpPr txBox="1"/>
          <p:nvPr/>
        </p:nvSpPr>
        <p:spPr>
          <a:xfrm>
            <a:off x="3448293" y="2465682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7" name="object 467"/>
          <p:cNvSpPr txBox="1"/>
          <p:nvPr/>
        </p:nvSpPr>
        <p:spPr>
          <a:xfrm>
            <a:off x="3617746" y="2358341"/>
            <a:ext cx="282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8" name="object 468"/>
          <p:cNvSpPr txBox="1"/>
          <p:nvPr/>
        </p:nvSpPr>
        <p:spPr>
          <a:xfrm>
            <a:off x="2488321" y="2725569"/>
            <a:ext cx="282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9" name="object 469"/>
          <p:cNvSpPr txBox="1"/>
          <p:nvPr/>
        </p:nvSpPr>
        <p:spPr>
          <a:xfrm>
            <a:off x="1641444" y="2815596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0" name="object 470"/>
          <p:cNvSpPr txBox="1"/>
          <p:nvPr/>
        </p:nvSpPr>
        <p:spPr>
          <a:xfrm>
            <a:off x="1810704" y="2698637"/>
            <a:ext cx="282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1" name="object 471"/>
          <p:cNvSpPr txBox="1"/>
          <p:nvPr/>
        </p:nvSpPr>
        <p:spPr>
          <a:xfrm>
            <a:off x="624924" y="2816173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2" name="object 472"/>
          <p:cNvSpPr txBox="1"/>
          <p:nvPr/>
        </p:nvSpPr>
        <p:spPr>
          <a:xfrm>
            <a:off x="455472" y="2656124"/>
            <a:ext cx="2819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3" name="object 473"/>
          <p:cNvSpPr txBox="1"/>
          <p:nvPr/>
        </p:nvSpPr>
        <p:spPr>
          <a:xfrm>
            <a:off x="6166838" y="2668243"/>
            <a:ext cx="330835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sz="1350" spc="5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74" name="object 474"/>
          <p:cNvSpPr txBox="1"/>
          <p:nvPr/>
        </p:nvSpPr>
        <p:spPr>
          <a:xfrm>
            <a:off x="5739076" y="2849645"/>
            <a:ext cx="266700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5" name="object 475"/>
          <p:cNvSpPr txBox="1"/>
          <p:nvPr/>
        </p:nvSpPr>
        <p:spPr>
          <a:xfrm>
            <a:off x="6134336" y="2661286"/>
            <a:ext cx="217170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ct val="1000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6" name="object 476"/>
          <p:cNvSpPr txBox="1"/>
          <p:nvPr/>
        </p:nvSpPr>
        <p:spPr>
          <a:xfrm>
            <a:off x="1221569" y="3598527"/>
            <a:ext cx="24193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7" name="object 477"/>
          <p:cNvSpPr txBox="1"/>
          <p:nvPr/>
        </p:nvSpPr>
        <p:spPr>
          <a:xfrm>
            <a:off x="7433020" y="2508195"/>
            <a:ext cx="21399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ts val="15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8" name="object 478"/>
          <p:cNvSpPr txBox="1"/>
          <p:nvPr/>
        </p:nvSpPr>
        <p:spPr>
          <a:xfrm>
            <a:off x="7771925" y="2448754"/>
            <a:ext cx="21018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15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9" name="object 479"/>
          <p:cNvSpPr txBox="1"/>
          <p:nvPr/>
        </p:nvSpPr>
        <p:spPr>
          <a:xfrm>
            <a:off x="10697226" y="55100"/>
            <a:ext cx="1370330" cy="18338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699770" algn="just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50" dirty="0">
                <a:latin typeface="Helvetica"/>
                <a:cs typeface="Helvetica"/>
              </a:rPr>
              <a:t>x</a:t>
            </a:r>
            <a:r>
              <a:rPr sz="1500" spc="-5" dirty="0">
                <a:latin typeface="Helvetica"/>
                <a:cs typeface="Helvetica"/>
              </a:rPr>
              <a:t>eni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os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C_virgatus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C_fuhni</a:t>
            </a:r>
            <a:endParaRPr sz="1500">
              <a:latin typeface="Helvetica"/>
              <a:cs typeface="Helvetica"/>
            </a:endParaRPr>
          </a:p>
          <a:p>
            <a:pPr marL="12700" marR="5080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C_pulcher_pulcher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C_pulcher_cla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</a:t>
            </a:r>
            <a:endParaRPr sz="1500">
              <a:latin typeface="Helvetica"/>
              <a:cs typeface="Helvetica"/>
            </a:endParaRPr>
          </a:p>
          <a:p>
            <a:pPr marL="12700" algn="just">
              <a:lnSpc>
                <a:spcPts val="1725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C_adamsi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0" name="object 480"/>
          <p:cNvSpPr txBox="1"/>
          <p:nvPr/>
        </p:nvSpPr>
        <p:spPr>
          <a:xfrm>
            <a:off x="10471225" y="749854"/>
            <a:ext cx="217804" cy="9448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C_boutonii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1" name="object 481"/>
          <p:cNvSpPr txBox="1"/>
          <p:nvPr/>
        </p:nvSpPr>
        <p:spPr>
          <a:xfrm>
            <a:off x="10245418" y="0"/>
            <a:ext cx="217804" cy="17373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C_boutonii_af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ica</a:t>
            </a:r>
            <a:r>
              <a:rPr sz="1500" spc="-15" dirty="0">
                <a:latin typeface="Helvetica"/>
                <a:cs typeface="Helvetica"/>
              </a:rPr>
              <a:t>n</a:t>
            </a:r>
            <a:r>
              <a:rPr sz="1500" spc="-5" dirty="0">
                <a:latin typeface="Helvetica"/>
                <a:cs typeface="Helvetica"/>
              </a:rPr>
              <a:t>u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2" name="object 482"/>
          <p:cNvSpPr txBox="1"/>
          <p:nvPr/>
        </p:nvSpPr>
        <p:spPr>
          <a:xfrm>
            <a:off x="8664376" y="0"/>
            <a:ext cx="1573530" cy="1700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98800"/>
              </a:lnSpc>
            </a:pP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 C_</a:t>
            </a:r>
            <a:r>
              <a:rPr sz="1500" spc="-5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ximius </a:t>
            </a:r>
            <a:r>
              <a:rPr sz="1500" spc="-5" dirty="0">
                <a:latin typeface="Helvetica"/>
                <a:cs typeface="Helvetica"/>
              </a:rPr>
              <a:t>C_cursor 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urdeni_B 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urdeni_A C_gur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spc="-20" dirty="0">
                <a:latin typeface="Helvetica"/>
                <a:cs typeface="Helvetica"/>
              </a:rPr>
              <a:t>m</a:t>
            </a:r>
            <a:r>
              <a:rPr sz="1500" spc="-5" dirty="0">
                <a:latin typeface="Helvetica"/>
                <a:cs typeface="Helvetica"/>
              </a:rPr>
              <a:t>ul C_boutonii_s</a:t>
            </a:r>
            <a:r>
              <a:rPr sz="1500" spc="-3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ychel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3" name="object 483"/>
          <p:cNvSpPr txBox="1"/>
          <p:nvPr/>
        </p:nvSpPr>
        <p:spPr>
          <a:xfrm>
            <a:off x="8438376" y="0"/>
            <a:ext cx="217804" cy="17500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us_S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4" name="object 484"/>
          <p:cNvSpPr txBox="1"/>
          <p:nvPr/>
        </p:nvSpPr>
        <p:spPr>
          <a:xfrm>
            <a:off x="7986760" y="0"/>
            <a:ext cx="443865" cy="16967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ts val="1780"/>
              </a:lnSpc>
            </a:pPr>
            <a:r>
              <a:rPr sz="1500" spc="-5" dirty="0">
                <a:latin typeface="Helvetica"/>
                <a:cs typeface="Helvetica"/>
              </a:rPr>
              <a:t>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oheb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idicus 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ocaledonicus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5" name="object 485"/>
          <p:cNvSpPr txBox="1"/>
          <p:nvPr/>
        </p:nvSpPr>
        <p:spPr>
          <a:xfrm>
            <a:off x="7760760" y="0"/>
            <a:ext cx="217804" cy="177101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us_G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6" name="object 486"/>
          <p:cNvSpPr txBox="1"/>
          <p:nvPr/>
        </p:nvSpPr>
        <p:spPr>
          <a:xfrm>
            <a:off x="6857335" y="113583"/>
            <a:ext cx="895350" cy="15811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algn="just">
              <a:lnSpc>
                <a:spcPct val="98800"/>
              </a:lnSpc>
            </a:pPr>
            <a:r>
              <a:rPr sz="1500" spc="-5" dirty="0">
                <a:latin typeface="Helvetica"/>
                <a:cs typeface="Helvetica"/>
              </a:rPr>
              <a:t>C_nigropunctatus 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alis_ho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ne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i </a:t>
            </a:r>
            <a:r>
              <a:rPr sz="1500" spc="-5" dirty="0">
                <a:latin typeface="Helvetica"/>
                <a:cs typeface="Helvetica"/>
              </a:rPr>
              <a:t>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 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alis_Sideia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7" name="object 487"/>
          <p:cNvSpPr txBox="1"/>
          <p:nvPr/>
        </p:nvSpPr>
        <p:spPr>
          <a:xfrm>
            <a:off x="80979" y="140449"/>
            <a:ext cx="6791325" cy="17487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89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C_ege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iae</a:t>
            </a:r>
            <a:endParaRPr sz="1500" dirty="0">
              <a:latin typeface="Helvetica"/>
              <a:cs typeface="Helvetica"/>
            </a:endParaRPr>
          </a:p>
          <a:p>
            <a:pPr marL="12700" marR="403860">
              <a:lnSpc>
                <a:spcPts val="1780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C_juno_kimb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C_juno_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eep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C_daedalos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C_cygnatus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C_wul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dirty="0">
                <a:latin typeface="Helvetica"/>
                <a:cs typeface="Helvetica"/>
              </a:rPr>
              <a:t>u</a:t>
            </a:r>
          </a:p>
          <a:p>
            <a:pPr marL="12700" marR="258445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uber_A1A3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uber_A2</a:t>
            </a:r>
            <a:endParaRPr sz="1500" dirty="0">
              <a:latin typeface="Helvetica"/>
              <a:cs typeface="Helvetica"/>
            </a:endParaRPr>
          </a:p>
          <a:p>
            <a:pPr marL="12700" marR="261620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C_megastictus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uchanani</a:t>
            </a:r>
            <a:endParaRPr sz="1500" dirty="0">
              <a:latin typeface="Helvetica"/>
              <a:cs typeface="Helvetica"/>
            </a:endParaRPr>
          </a:p>
          <a:p>
            <a:pPr marL="12700" marR="433070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C_metallicus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C_aust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</a:t>
            </a:r>
            <a:endParaRPr sz="1500" dirty="0">
              <a:latin typeface="Helvetica"/>
              <a:cs typeface="Helvetica"/>
            </a:endParaRPr>
          </a:p>
          <a:p>
            <a:pPr marL="12700">
              <a:lnSpc>
                <a:spcPts val="171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C_leschenault_D</a:t>
            </a:r>
            <a:endParaRPr sz="1500" dirty="0">
              <a:latin typeface="Helvetica"/>
              <a:cs typeface="Helvetica"/>
            </a:endParaRPr>
          </a:p>
          <a:p>
            <a:pPr marL="12700" marR="69215" algn="just">
              <a:lnSpc>
                <a:spcPts val="1780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C_leschenault_C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C_leschenault_B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C_renschi</a:t>
            </a:r>
            <a:endParaRPr sz="1500" dirty="0">
              <a:latin typeface="Helvetica"/>
              <a:cs typeface="Helvetica"/>
            </a:endParaRPr>
          </a:p>
          <a:p>
            <a:pPr marL="12700" marR="80645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C_leschenault_A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C_yulensis</a:t>
            </a:r>
            <a:endParaRPr sz="1500" dirty="0">
              <a:latin typeface="Helvetica"/>
              <a:cs typeface="Helvetica"/>
            </a:endParaRPr>
          </a:p>
          <a:p>
            <a:pPr marL="12700">
              <a:lnSpc>
                <a:spcPts val="171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utilus</a:t>
            </a:r>
            <a:endParaRPr sz="1500" dirty="0">
              <a:latin typeface="Helvetica"/>
              <a:cs typeface="Helvetica"/>
            </a:endParaRPr>
          </a:p>
          <a:p>
            <a:pPr marL="12700" marR="86995">
              <a:lnSpc>
                <a:spcPts val="1780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aeguineae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eiensis</a:t>
            </a:r>
            <a:endParaRPr sz="1500" dirty="0">
              <a:latin typeface="Helvetica"/>
              <a:cs typeface="Helvetica"/>
            </a:endParaRPr>
          </a:p>
          <a:p>
            <a:pPr marL="12700" marR="53340" algn="just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C_inte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medius_B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C_inte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medius_A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C_pannosus</a:t>
            </a:r>
            <a:endParaRPr sz="1500" dirty="0">
              <a:latin typeface="Helvetica"/>
              <a:cs typeface="Helvetica"/>
            </a:endParaRPr>
          </a:p>
          <a:p>
            <a:pPr marL="12700" marR="542290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25" dirty="0">
                <a:latin typeface="Helvetica"/>
                <a:cs typeface="Helvetica"/>
              </a:rPr>
              <a:t>z</a:t>
            </a:r>
            <a:r>
              <a:rPr sz="1500" spc="-5" dirty="0">
                <a:latin typeface="Helvetica"/>
                <a:cs typeface="Helvetica"/>
              </a:rPr>
              <a:t>oticus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</a:t>
            </a:r>
            <a:r>
              <a:rPr sz="1500" spc="60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tensi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C_tytthos</a:t>
            </a:r>
            <a:endParaRPr sz="1500" dirty="0">
              <a:latin typeface="Helvetica"/>
              <a:cs typeface="Helvetica"/>
            </a:endParaRPr>
          </a:p>
          <a:p>
            <a:pPr marL="12700">
              <a:lnSpc>
                <a:spcPts val="1714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C_ustulatus</a:t>
            </a:r>
            <a:endParaRPr sz="1500" dirty="0">
              <a:latin typeface="Helvetica"/>
              <a:cs typeface="Helvetica"/>
            </a:endParaRPr>
          </a:p>
          <a:p>
            <a:pPr marL="12700" marR="5080">
              <a:lnSpc>
                <a:spcPts val="1780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C_plagiocephalus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5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xochus</a:t>
            </a:r>
          </a:p>
        </p:txBody>
      </p:sp>
      <p:sp>
        <p:nvSpPr>
          <p:cNvPr id="488" name="object 488"/>
          <p:cNvSpPr txBox="1"/>
          <p:nvPr/>
        </p:nvSpPr>
        <p:spPr>
          <a:xfrm>
            <a:off x="12719303" y="8561689"/>
            <a:ext cx="256540" cy="282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20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489" name="object 489"/>
          <p:cNvSpPr txBox="1"/>
          <p:nvPr/>
        </p:nvSpPr>
        <p:spPr>
          <a:xfrm>
            <a:off x="12719303" y="6837702"/>
            <a:ext cx="256540" cy="282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15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490" name="object 490"/>
          <p:cNvSpPr txBox="1"/>
          <p:nvPr/>
        </p:nvSpPr>
        <p:spPr>
          <a:xfrm>
            <a:off x="12719303" y="5113715"/>
            <a:ext cx="256540" cy="282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10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491" name="object 491"/>
          <p:cNvSpPr txBox="1"/>
          <p:nvPr/>
        </p:nvSpPr>
        <p:spPr>
          <a:xfrm>
            <a:off x="12719303" y="3453790"/>
            <a:ext cx="256540" cy="154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"/>
                <a:cs typeface="Helvetica"/>
              </a:rPr>
              <a:t>5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492" name="object 492"/>
          <p:cNvSpPr txBox="1"/>
          <p:nvPr/>
        </p:nvSpPr>
        <p:spPr>
          <a:xfrm>
            <a:off x="12719303" y="1729804"/>
            <a:ext cx="256540" cy="154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"/>
                <a:cs typeface="Helvetica"/>
              </a:rPr>
              <a:t>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493" name="object 493"/>
          <p:cNvSpPr txBox="1"/>
          <p:nvPr/>
        </p:nvSpPr>
        <p:spPr>
          <a:xfrm>
            <a:off x="3486371" y="5120877"/>
            <a:ext cx="217804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94" name="object 494"/>
          <p:cNvSpPr txBox="1"/>
          <p:nvPr/>
        </p:nvSpPr>
        <p:spPr>
          <a:xfrm>
            <a:off x="6291661" y="4020542"/>
            <a:ext cx="217804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95" name="object 495"/>
          <p:cNvSpPr txBox="1"/>
          <p:nvPr/>
        </p:nvSpPr>
        <p:spPr>
          <a:xfrm>
            <a:off x="8988855" y="3539434"/>
            <a:ext cx="217804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96" name="object 496"/>
          <p:cNvSpPr/>
          <p:nvPr/>
        </p:nvSpPr>
        <p:spPr>
          <a:xfrm>
            <a:off x="6279746" y="514053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6279746" y="514053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8976939" y="40400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8976939" y="40400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11329459" y="355909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11329459" y="355909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11668363" y="346868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11668363" y="346868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11837623" y="316435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11837623" y="316435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11611816" y="247049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11611816" y="247049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11160007" y="302392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11160007" y="302392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10934199" y="273749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10934199" y="273749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7710953" y="333767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7710953" y="333767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8553598" y="276327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8553598" y="276327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9677829" y="2631309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9677829" y="2631309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10058856" y="249742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10058856" y="249742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10313130" y="244144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10313130" y="244144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10482391" y="227870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10482391" y="227870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10256583" y="218771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10256583" y="218771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9466062" y="2432018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9466062" y="2432018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9578966" y="229659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9578966" y="229659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764808" y="256725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764808" y="256725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8096596" y="2508195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8096596" y="2508195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8421267" y="244875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8421267" y="244875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8731898" y="2294476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8731898" y="2294476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8901350" y="218425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8901350" y="218425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8675349" y="2131157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8675349" y="2131157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8223733" y="222407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8223733" y="222407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546117" y="243144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546117" y="243144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5788507" y="320436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5788507" y="320436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063747" y="295159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063747" y="295159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388418" y="2849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388418" y="2849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642500" y="273018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642500" y="273018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303788" y="266824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303788" y="266824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416692" y="250838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416692" y="250838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150918" y="353773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4150918" y="353773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4369610" y="298468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4369610" y="298468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4581377" y="276558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4581377" y="276558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4779103" y="265497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4779103" y="265497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4948363" y="254359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4948363" y="254359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061459" y="227273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061459" y="227273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3226144" y="2975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3226144" y="2975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3423870" y="259187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3423870" y="259187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3593130" y="246568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3593130" y="246568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3706226" y="235834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3706226" y="235834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1246189" y="385918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1246189" y="385918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1694342" y="369432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1694342" y="369432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2167308" y="359852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2167308" y="359852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2463898" y="34317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2463898" y="34317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2576802" y="272556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2576802" y="272556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2124993" y="29514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2124993" y="29514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1786089" y="281559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1786089" y="281559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899185" y="269863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899185" y="269863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995569" y="339731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95569" y="339731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769761" y="281617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769761" y="281617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543760" y="265612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543760" y="265612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 txBox="1"/>
          <p:nvPr/>
        </p:nvSpPr>
        <p:spPr>
          <a:xfrm>
            <a:off x="11010549" y="3449022"/>
            <a:ext cx="876300" cy="2482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90170" algn="just">
              <a:lnSpc>
                <a:spcPct val="156100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2025" spc="-494" baseline="2057" dirty="0">
                <a:latin typeface="Helvetica"/>
                <a:cs typeface="Helvetica"/>
              </a:rPr>
              <a:t>N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1" name="object 601"/>
          <p:cNvSpPr txBox="1"/>
          <p:nvPr/>
        </p:nvSpPr>
        <p:spPr>
          <a:xfrm>
            <a:off x="6636336" y="3318021"/>
            <a:ext cx="217804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2" name="object 602"/>
          <p:cNvSpPr txBox="1"/>
          <p:nvPr/>
        </p:nvSpPr>
        <p:spPr>
          <a:xfrm>
            <a:off x="7722868" y="2744965"/>
            <a:ext cx="217804" cy="1327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3" name="object 603"/>
          <p:cNvSpPr txBox="1"/>
          <p:nvPr/>
        </p:nvSpPr>
        <p:spPr>
          <a:xfrm>
            <a:off x="8565513" y="2613194"/>
            <a:ext cx="217804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2057" dirty="0">
                <a:latin typeface="Helvetica"/>
                <a:cs typeface="Helvetica"/>
              </a:rPr>
              <a:t>L</a:t>
            </a:r>
            <a:r>
              <a:rPr sz="2025" spc="-209" baseline="2057" dirty="0">
                <a:latin typeface="Helvetica"/>
                <a:cs typeface="Helvetica"/>
              </a:rPr>
              <a:t> </a:t>
            </a:r>
            <a:r>
              <a:rPr sz="1500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4" name="object 604"/>
          <p:cNvSpPr txBox="1"/>
          <p:nvPr/>
        </p:nvSpPr>
        <p:spPr>
          <a:xfrm>
            <a:off x="9702444" y="2441444"/>
            <a:ext cx="295910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5" name="object 605"/>
          <p:cNvSpPr txBox="1"/>
          <p:nvPr/>
        </p:nvSpPr>
        <p:spPr>
          <a:xfrm>
            <a:off x="9146960" y="2419215"/>
            <a:ext cx="1384935" cy="187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5405" algn="just">
              <a:lnSpc>
                <a:spcPct val="1647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  <a:p>
            <a:pPr marL="12700" marR="8890" indent="55880" algn="just">
              <a:lnSpc>
                <a:spcPct val="117100"/>
              </a:lnSpc>
              <a:spcBef>
                <a:spcPts val="770"/>
              </a:spcBef>
            </a:pPr>
            <a:r>
              <a:rPr sz="1350" dirty="0">
                <a:latin typeface="Helvetica"/>
                <a:cs typeface="Helvetica"/>
              </a:rPr>
              <a:t>L </a:t>
            </a:r>
            <a:r>
              <a:rPr sz="2025" spc="-540" baseline="2057" dirty="0">
                <a:latin typeface="Helvetica"/>
                <a:cs typeface="Helvetica"/>
              </a:rPr>
              <a:t>L</a:t>
            </a:r>
            <a:r>
              <a:rPr sz="1500" dirty="0">
                <a:latin typeface="Helvetica"/>
                <a:cs typeface="Helvetica"/>
              </a:rPr>
              <a:t>L </a:t>
            </a: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6" name="object 606"/>
          <p:cNvSpPr txBox="1"/>
          <p:nvPr/>
        </p:nvSpPr>
        <p:spPr>
          <a:xfrm>
            <a:off x="7784610" y="2430638"/>
            <a:ext cx="541655" cy="245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1755" marR="5080" indent="-59055">
              <a:lnSpc>
                <a:spcPct val="151900"/>
              </a:lnSpc>
            </a:pPr>
            <a:r>
              <a:rPr sz="2025" baseline="2057" dirty="0">
                <a:latin typeface="Helvetica"/>
                <a:cs typeface="Helvetica"/>
              </a:rPr>
              <a:t>L</a:t>
            </a:r>
            <a:r>
              <a:rPr sz="2025" spc="-307" baseline="2057" dirty="0">
                <a:latin typeface="Helvetica"/>
                <a:cs typeface="Helvetica"/>
              </a:rPr>
              <a:t> </a:t>
            </a:r>
            <a:r>
              <a:rPr sz="1350" dirty="0">
                <a:latin typeface="Helvetica"/>
                <a:cs typeface="Helvetica"/>
              </a:rPr>
              <a:t>L </a:t>
            </a:r>
            <a:r>
              <a:rPr sz="2025" spc="-502" baseline="2057" dirty="0">
                <a:latin typeface="Helvetica"/>
                <a:cs typeface="Helvetica"/>
              </a:rPr>
              <a:t>L</a:t>
            </a:r>
            <a:r>
              <a:rPr sz="1500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7" name="object 607"/>
          <p:cNvSpPr txBox="1"/>
          <p:nvPr/>
        </p:nvSpPr>
        <p:spPr>
          <a:xfrm>
            <a:off x="8433182" y="2276361"/>
            <a:ext cx="517525" cy="281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2057" dirty="0">
                <a:latin typeface="Helvetica"/>
                <a:cs typeface="Helvetica"/>
              </a:rPr>
              <a:t>L</a:t>
            </a:r>
            <a:r>
              <a:rPr sz="2025" spc="52" baseline="2057" dirty="0">
                <a:latin typeface="Helvetica"/>
                <a:cs typeface="Helvetica"/>
              </a:rPr>
              <a:t> </a:t>
            </a:r>
            <a:r>
              <a:rPr sz="1500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  <a:p>
            <a:pPr marL="166370">
              <a:lnSpc>
                <a:spcPct val="100000"/>
              </a:lnSpc>
              <a:spcBef>
                <a:spcPts val="740"/>
              </a:spcBef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8" name="object 608"/>
          <p:cNvSpPr txBox="1"/>
          <p:nvPr/>
        </p:nvSpPr>
        <p:spPr>
          <a:xfrm>
            <a:off x="5307069" y="3184711"/>
            <a:ext cx="699770" cy="2908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132715" algn="r">
              <a:lnSpc>
                <a:spcPct val="115399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2025" spc="15" baseline="2057" dirty="0">
                <a:latin typeface="Helvetica"/>
                <a:cs typeface="Helvetica"/>
              </a:rPr>
              <a:t>N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9" name="object 609"/>
          <p:cNvSpPr txBox="1"/>
          <p:nvPr/>
        </p:nvSpPr>
        <p:spPr>
          <a:xfrm>
            <a:off x="5984686" y="2655553"/>
            <a:ext cx="309245" cy="4343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spc="-359" baseline="2057" dirty="0">
                <a:latin typeface="Helvetica"/>
                <a:cs typeface="Helvetica"/>
              </a:rPr>
              <a:t>N</a:t>
            </a:r>
            <a:r>
              <a:rPr sz="1500" dirty="0">
                <a:latin typeface="Helvetica"/>
                <a:cs typeface="Helvetica"/>
              </a:rPr>
              <a:t>N</a:t>
            </a:r>
            <a:r>
              <a:rPr sz="1500" spc="-30" dirty="0">
                <a:latin typeface="Helvetica"/>
                <a:cs typeface="Helvetica"/>
              </a:rPr>
              <a:t> </a:t>
            </a:r>
            <a:r>
              <a:rPr sz="2025" baseline="34979" dirty="0">
                <a:latin typeface="Helvetica"/>
                <a:cs typeface="Helvetica"/>
              </a:rPr>
              <a:t>N</a:t>
            </a:r>
            <a:endParaRPr sz="2025" baseline="34979">
              <a:latin typeface="Helvetica"/>
              <a:cs typeface="Helvetica"/>
            </a:endParaRPr>
          </a:p>
        </p:txBody>
      </p:sp>
      <p:sp>
        <p:nvSpPr>
          <p:cNvPr id="610" name="object 610"/>
          <p:cNvSpPr txBox="1"/>
          <p:nvPr/>
        </p:nvSpPr>
        <p:spPr>
          <a:xfrm>
            <a:off x="6400334" y="2710528"/>
            <a:ext cx="687070" cy="2768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635" marR="5080" indent="-115570" algn="just">
              <a:lnSpc>
                <a:spcPct val="113100"/>
              </a:lnSpc>
            </a:pPr>
            <a:r>
              <a:rPr sz="2025" spc="-150" baseline="2057" dirty="0">
                <a:latin typeface="Helvetica"/>
                <a:cs typeface="Helvetica"/>
              </a:rPr>
              <a:t>N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1" name="object 611"/>
          <p:cNvSpPr txBox="1"/>
          <p:nvPr/>
        </p:nvSpPr>
        <p:spPr>
          <a:xfrm>
            <a:off x="3594467" y="3518082"/>
            <a:ext cx="217804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12" name="object 612"/>
          <p:cNvSpPr txBox="1"/>
          <p:nvPr/>
        </p:nvSpPr>
        <p:spPr>
          <a:xfrm>
            <a:off x="3951836" y="2965029"/>
            <a:ext cx="636270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 algn="just">
              <a:lnSpc>
                <a:spcPct val="100699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3" name="object 613"/>
          <p:cNvSpPr txBox="1"/>
          <p:nvPr/>
        </p:nvSpPr>
        <p:spPr>
          <a:xfrm>
            <a:off x="4177645" y="2530900"/>
            <a:ext cx="989330" cy="3797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>
              <a:lnSpc>
                <a:spcPct val="95000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2250" spc="-254" baseline="1851" dirty="0">
                <a:latin typeface="Helvetica"/>
                <a:cs typeface="Helvetica"/>
              </a:rPr>
              <a:t>N</a:t>
            </a:r>
            <a:r>
              <a:rPr sz="1350" dirty="0">
                <a:latin typeface="Helvetica"/>
                <a:cs typeface="Helvetica"/>
              </a:rPr>
              <a:t>N </a:t>
            </a:r>
            <a:r>
              <a:rPr sz="2025" spc="-254" baseline="2057" dirty="0">
                <a:latin typeface="Helvetica"/>
                <a:cs typeface="Helvetica"/>
              </a:rPr>
              <a:t>N</a:t>
            </a:r>
            <a:r>
              <a:rPr sz="1500" spc="-165" dirty="0">
                <a:latin typeface="Helvetica"/>
                <a:cs typeface="Helvetica"/>
              </a:rPr>
              <a:t>N</a:t>
            </a:r>
            <a:r>
              <a:rPr sz="2025" baseline="-6172" dirty="0">
                <a:latin typeface="Helvetica"/>
                <a:cs typeface="Helvetica"/>
              </a:rPr>
              <a:t>N</a:t>
            </a:r>
            <a:endParaRPr sz="2025" baseline="-6172">
              <a:latin typeface="Helvetica"/>
              <a:cs typeface="Helvetica"/>
            </a:endParaRPr>
          </a:p>
          <a:p>
            <a:pPr marL="130175">
              <a:lnSpc>
                <a:spcPts val="133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  <a:p>
            <a:pPr marL="241300">
              <a:lnSpc>
                <a:spcPts val="1475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4" name="object 614"/>
          <p:cNvSpPr txBox="1"/>
          <p:nvPr/>
        </p:nvSpPr>
        <p:spPr>
          <a:xfrm>
            <a:off x="2822412" y="2955987"/>
            <a:ext cx="622300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 algn="just">
              <a:lnSpc>
                <a:spcPct val="97500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5" name="object 615"/>
          <p:cNvSpPr txBox="1"/>
          <p:nvPr/>
        </p:nvSpPr>
        <p:spPr>
          <a:xfrm>
            <a:off x="3048219" y="2452991"/>
            <a:ext cx="424815" cy="283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9050">
              <a:lnSpc>
                <a:spcPts val="154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  <a:p>
            <a:pPr marL="12700">
              <a:lnSpc>
                <a:spcPts val="1720"/>
              </a:lnSpc>
            </a:pPr>
            <a:r>
              <a:rPr sz="1500" spc="-50" dirty="0">
                <a:latin typeface="Helvetica"/>
                <a:cs typeface="Helvetica"/>
              </a:rPr>
              <a:t>N</a:t>
            </a:r>
            <a:r>
              <a:rPr sz="2025" baseline="-6172" dirty="0">
                <a:latin typeface="Helvetica"/>
                <a:cs typeface="Helvetica"/>
              </a:rPr>
              <a:t>N</a:t>
            </a:r>
            <a:endParaRPr sz="2025" baseline="-6172">
              <a:latin typeface="Helvetica"/>
              <a:cs typeface="Helvetica"/>
            </a:endParaRPr>
          </a:p>
        </p:txBody>
      </p:sp>
      <p:sp>
        <p:nvSpPr>
          <p:cNvPr id="616" name="object 616"/>
          <p:cNvSpPr txBox="1"/>
          <p:nvPr/>
        </p:nvSpPr>
        <p:spPr>
          <a:xfrm>
            <a:off x="681082" y="3681635"/>
            <a:ext cx="335280" cy="322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55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  <a:p>
            <a:pPr marL="184150">
              <a:lnSpc>
                <a:spcPts val="1275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7" name="object 617"/>
          <p:cNvSpPr txBox="1"/>
          <p:nvPr/>
        </p:nvSpPr>
        <p:spPr>
          <a:xfrm>
            <a:off x="1706258" y="3578869"/>
            <a:ext cx="217804" cy="2533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spc="-427" baseline="2057" dirty="0">
                <a:latin typeface="Helvetica"/>
                <a:cs typeface="Helvetica"/>
              </a:rPr>
              <a:t>N</a:t>
            </a: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18" name="object 618"/>
          <p:cNvSpPr txBox="1"/>
          <p:nvPr/>
        </p:nvSpPr>
        <p:spPr>
          <a:xfrm>
            <a:off x="2179224" y="3412280"/>
            <a:ext cx="503555" cy="3244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2057" dirty="0">
                <a:latin typeface="Helvetica"/>
                <a:cs typeface="Helvetica"/>
              </a:rPr>
              <a:t>N</a:t>
            </a:r>
            <a:r>
              <a:rPr sz="2025" spc="-157" baseline="2057" dirty="0">
                <a:latin typeface="Helvetica"/>
                <a:cs typeface="Helvetica"/>
              </a:rPr>
              <a:t> </a:t>
            </a: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  <a:p>
            <a:pPr marL="179070">
              <a:lnSpc>
                <a:spcPct val="100000"/>
              </a:lnSpc>
              <a:spcBef>
                <a:spcPts val="630"/>
              </a:spcBef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9" name="object 619"/>
          <p:cNvSpPr txBox="1"/>
          <p:nvPr/>
        </p:nvSpPr>
        <p:spPr>
          <a:xfrm>
            <a:off x="1805891" y="2802906"/>
            <a:ext cx="295275" cy="2933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44" baseline="-25925" dirty="0">
                <a:latin typeface="Helvetica"/>
                <a:cs typeface="Helvetica"/>
              </a:rPr>
              <a:t>N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0" name="object 620"/>
          <p:cNvSpPr txBox="1"/>
          <p:nvPr/>
        </p:nvSpPr>
        <p:spPr>
          <a:xfrm>
            <a:off x="620110" y="3377654"/>
            <a:ext cx="594360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 algn="just">
              <a:lnSpc>
                <a:spcPct val="91000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1" name="object 621"/>
          <p:cNvSpPr txBox="1"/>
          <p:nvPr/>
        </p:nvSpPr>
        <p:spPr>
          <a:xfrm>
            <a:off x="6880224" y="1740428"/>
            <a:ext cx="3832225" cy="1327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algn="just">
              <a:lnSpc>
                <a:spcPts val="1780"/>
              </a:lnSpc>
            </a:pPr>
            <a:r>
              <a:rPr sz="1500" dirty="0">
                <a:latin typeface="Helvetica"/>
                <a:cs typeface="Helvetica"/>
              </a:rPr>
              <a:t>L L L L L L L L L L L L L L L L 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22" name="object 622"/>
          <p:cNvSpPr txBox="1"/>
          <p:nvPr/>
        </p:nvSpPr>
        <p:spPr>
          <a:xfrm>
            <a:off x="688968" y="5127844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3" name="object 623"/>
          <p:cNvSpPr txBox="1"/>
          <p:nvPr/>
        </p:nvSpPr>
        <p:spPr>
          <a:xfrm>
            <a:off x="3602353" y="4027317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4" name="object 624"/>
          <p:cNvSpPr txBox="1"/>
          <p:nvPr/>
        </p:nvSpPr>
        <p:spPr>
          <a:xfrm>
            <a:off x="6644222" y="3546401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5" name="object 625"/>
          <p:cNvSpPr txBox="1"/>
          <p:nvPr/>
        </p:nvSpPr>
        <p:spPr>
          <a:xfrm>
            <a:off x="11518713" y="3151666"/>
            <a:ext cx="537210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46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6" name="object 626"/>
          <p:cNvSpPr txBox="1"/>
          <p:nvPr/>
        </p:nvSpPr>
        <p:spPr>
          <a:xfrm>
            <a:off x="11405810" y="2457801"/>
            <a:ext cx="42481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7" name="object 627"/>
          <p:cNvSpPr txBox="1"/>
          <p:nvPr/>
        </p:nvSpPr>
        <p:spPr>
          <a:xfrm>
            <a:off x="10841097" y="3011238"/>
            <a:ext cx="537210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46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8" name="object 628"/>
          <p:cNvSpPr txBox="1"/>
          <p:nvPr/>
        </p:nvSpPr>
        <p:spPr>
          <a:xfrm>
            <a:off x="10728193" y="2724805"/>
            <a:ext cx="42481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9" name="object 629"/>
          <p:cNvSpPr txBox="1"/>
          <p:nvPr/>
        </p:nvSpPr>
        <p:spPr>
          <a:xfrm>
            <a:off x="7114110" y="2554448"/>
            <a:ext cx="534035" cy="1860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0">
              <a:lnSpc>
                <a:spcPct val="1629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0" name="object 630"/>
          <p:cNvSpPr txBox="1"/>
          <p:nvPr/>
        </p:nvSpPr>
        <p:spPr>
          <a:xfrm>
            <a:off x="10163481" y="2265899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1" name="object 631"/>
          <p:cNvSpPr txBox="1"/>
          <p:nvPr/>
        </p:nvSpPr>
        <p:spPr>
          <a:xfrm>
            <a:off x="10050577" y="2174909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2" name="object 632"/>
          <p:cNvSpPr txBox="1"/>
          <p:nvPr/>
        </p:nvSpPr>
        <p:spPr>
          <a:xfrm>
            <a:off x="9372768" y="2283789"/>
            <a:ext cx="42481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8469343" y="2118354"/>
            <a:ext cx="42481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4" name="object 634"/>
          <p:cNvSpPr txBox="1"/>
          <p:nvPr/>
        </p:nvSpPr>
        <p:spPr>
          <a:xfrm>
            <a:off x="8017535" y="2211267"/>
            <a:ext cx="42481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5" name="object 635"/>
          <p:cNvSpPr txBox="1"/>
          <p:nvPr/>
        </p:nvSpPr>
        <p:spPr>
          <a:xfrm>
            <a:off x="7339918" y="2418638"/>
            <a:ext cx="42481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6" name="object 636"/>
          <p:cNvSpPr txBox="1"/>
          <p:nvPr/>
        </p:nvSpPr>
        <p:spPr>
          <a:xfrm>
            <a:off x="5532877" y="2836954"/>
            <a:ext cx="424815" cy="25272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  <a:p>
            <a:pPr marL="114300">
              <a:lnSpc>
                <a:spcPct val="100000"/>
              </a:lnSpc>
              <a:spcBef>
                <a:spcPts val="160"/>
              </a:spcBef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7" name="object 637"/>
          <p:cNvSpPr txBox="1"/>
          <p:nvPr/>
        </p:nvSpPr>
        <p:spPr>
          <a:xfrm>
            <a:off x="6210494" y="2495697"/>
            <a:ext cx="311785" cy="3105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-37037" dirty="0">
                <a:latin typeface="Helvetica"/>
                <a:cs typeface="Helvetica"/>
              </a:rPr>
              <a:t>N</a:t>
            </a:r>
            <a:r>
              <a:rPr sz="2025" spc="-157" baseline="-37037" dirty="0">
                <a:latin typeface="Helvetica"/>
                <a:cs typeface="Helvetica"/>
              </a:rPr>
              <a:t>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8" name="object 638"/>
          <p:cNvSpPr txBox="1"/>
          <p:nvPr/>
        </p:nvSpPr>
        <p:spPr>
          <a:xfrm>
            <a:off x="3034179" y="3525049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9" name="object 639"/>
          <p:cNvSpPr txBox="1"/>
          <p:nvPr/>
        </p:nvSpPr>
        <p:spPr>
          <a:xfrm>
            <a:off x="4855261" y="2260048"/>
            <a:ext cx="42481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0" name="object 640"/>
          <p:cNvSpPr txBox="1"/>
          <p:nvPr/>
        </p:nvSpPr>
        <p:spPr>
          <a:xfrm>
            <a:off x="3500028" y="2345651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1" name="object 641"/>
          <p:cNvSpPr txBox="1"/>
          <p:nvPr/>
        </p:nvSpPr>
        <p:spPr>
          <a:xfrm>
            <a:off x="111946" y="3846493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2" name="object 642"/>
          <p:cNvSpPr txBox="1"/>
          <p:nvPr/>
        </p:nvSpPr>
        <p:spPr>
          <a:xfrm>
            <a:off x="1241371" y="3585836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3" name="object 643"/>
          <p:cNvSpPr txBox="1"/>
          <p:nvPr/>
        </p:nvSpPr>
        <p:spPr>
          <a:xfrm>
            <a:off x="1890713" y="3419055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4" name="object 644"/>
          <p:cNvSpPr txBox="1"/>
          <p:nvPr/>
        </p:nvSpPr>
        <p:spPr>
          <a:xfrm>
            <a:off x="2370603" y="2712878"/>
            <a:ext cx="42481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5" name="object 645"/>
          <p:cNvSpPr txBox="1"/>
          <p:nvPr/>
        </p:nvSpPr>
        <p:spPr>
          <a:xfrm>
            <a:off x="1636631" y="2938716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6" name="object 646"/>
          <p:cNvSpPr txBox="1"/>
          <p:nvPr/>
        </p:nvSpPr>
        <p:spPr>
          <a:xfrm>
            <a:off x="1467179" y="2802906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7" name="object 647"/>
          <p:cNvSpPr txBox="1"/>
          <p:nvPr/>
        </p:nvSpPr>
        <p:spPr>
          <a:xfrm>
            <a:off x="1692987" y="2685947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8" name="object 648"/>
          <p:cNvSpPr txBox="1"/>
          <p:nvPr/>
        </p:nvSpPr>
        <p:spPr>
          <a:xfrm>
            <a:off x="450658" y="2643434"/>
            <a:ext cx="537845" cy="3105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47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r>
              <a:rPr sz="1350" spc="-100" dirty="0">
                <a:latin typeface="Helvetica"/>
                <a:cs typeface="Helvetica"/>
              </a:rPr>
              <a:t> </a:t>
            </a:r>
            <a:r>
              <a:rPr sz="2025" baseline="-37037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9" name="object 649"/>
          <p:cNvSpPr txBox="1"/>
          <p:nvPr/>
        </p:nvSpPr>
        <p:spPr>
          <a:xfrm>
            <a:off x="337754" y="2643434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0" name="object 650"/>
          <p:cNvSpPr txBox="1"/>
          <p:nvPr/>
        </p:nvSpPr>
        <p:spPr>
          <a:xfrm>
            <a:off x="6299548" y="5127844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1" name="object 651"/>
          <p:cNvSpPr txBox="1"/>
          <p:nvPr/>
        </p:nvSpPr>
        <p:spPr>
          <a:xfrm>
            <a:off x="8996742" y="4027317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2" name="object 652"/>
          <p:cNvSpPr txBox="1"/>
          <p:nvPr/>
        </p:nvSpPr>
        <p:spPr>
          <a:xfrm>
            <a:off x="7730755" y="3324988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3" name="object 653"/>
          <p:cNvSpPr txBox="1"/>
          <p:nvPr/>
        </p:nvSpPr>
        <p:spPr>
          <a:xfrm>
            <a:off x="9697631" y="2618506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4" name="object 654"/>
          <p:cNvSpPr txBox="1"/>
          <p:nvPr/>
        </p:nvSpPr>
        <p:spPr>
          <a:xfrm>
            <a:off x="10502193" y="2265899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5" name="object 655"/>
          <p:cNvSpPr txBox="1"/>
          <p:nvPr/>
        </p:nvSpPr>
        <p:spPr>
          <a:xfrm>
            <a:off x="10276385" y="2174909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6" name="object 656"/>
          <p:cNvSpPr txBox="1"/>
          <p:nvPr/>
        </p:nvSpPr>
        <p:spPr>
          <a:xfrm>
            <a:off x="8921152" y="2171447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7" name="object 657"/>
          <p:cNvSpPr txBox="1"/>
          <p:nvPr/>
        </p:nvSpPr>
        <p:spPr>
          <a:xfrm>
            <a:off x="6436494" y="2495697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8" name="object 658"/>
          <p:cNvSpPr txBox="1"/>
          <p:nvPr/>
        </p:nvSpPr>
        <p:spPr>
          <a:xfrm>
            <a:off x="4170720" y="3525049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9" name="object 659"/>
          <p:cNvSpPr txBox="1"/>
          <p:nvPr/>
        </p:nvSpPr>
        <p:spPr>
          <a:xfrm>
            <a:off x="3443672" y="2579184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3612932" y="2452991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1" name="object 661"/>
          <p:cNvSpPr txBox="1"/>
          <p:nvPr/>
        </p:nvSpPr>
        <p:spPr>
          <a:xfrm>
            <a:off x="3726028" y="2345651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2" name="object 662"/>
          <p:cNvSpPr txBox="1"/>
          <p:nvPr/>
        </p:nvSpPr>
        <p:spPr>
          <a:xfrm>
            <a:off x="1265990" y="3846493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3" name="object 663"/>
          <p:cNvSpPr txBox="1"/>
          <p:nvPr/>
        </p:nvSpPr>
        <p:spPr>
          <a:xfrm>
            <a:off x="2144795" y="2938716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4" name="object 664"/>
          <p:cNvSpPr txBox="1"/>
          <p:nvPr/>
        </p:nvSpPr>
        <p:spPr>
          <a:xfrm>
            <a:off x="1918987" y="2685947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5" name="object 665"/>
          <p:cNvSpPr txBox="1"/>
          <p:nvPr/>
        </p:nvSpPr>
        <p:spPr>
          <a:xfrm>
            <a:off x="7181595" y="8184217"/>
            <a:ext cx="4487348" cy="461665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6850">
              <a:lnSpc>
                <a:spcPct val="100000"/>
              </a:lnSpc>
            </a:pPr>
            <a:r>
              <a:rPr sz="3000" b="1" spc="-15" dirty="0">
                <a:solidFill>
                  <a:srgbClr val="122CE2"/>
                </a:solidFill>
                <a:latin typeface="Calibri"/>
                <a:cs typeface="Calibri"/>
              </a:rPr>
              <a:t>L:</a:t>
            </a:r>
            <a:r>
              <a:rPr sz="3000" b="1" spc="-5" dirty="0">
                <a:solidFill>
                  <a:srgbClr val="122CE2"/>
                </a:solidFill>
                <a:latin typeface="Calibri"/>
                <a:cs typeface="Calibri"/>
              </a:rPr>
              <a:t> </a:t>
            </a:r>
            <a:r>
              <a:rPr lang="en-US" sz="3000" b="1" spc="405" dirty="0" err="1">
                <a:solidFill>
                  <a:srgbClr val="122CE2"/>
                </a:solidFill>
                <a:latin typeface="Calibri"/>
                <a:cs typeface="Calibri"/>
              </a:rPr>
              <a:t>litt</a:t>
            </a:r>
            <a:r>
              <a:rPr sz="3000" b="1" dirty="0" err="1">
                <a:solidFill>
                  <a:srgbClr val="122CE2"/>
                </a:solidFill>
                <a:latin typeface="Calibri"/>
                <a:cs typeface="Calibri"/>
              </a:rPr>
              <a:t>o</a:t>
            </a:r>
            <a:r>
              <a:rPr sz="3000" b="1" spc="-65" dirty="0" err="1">
                <a:solidFill>
                  <a:srgbClr val="122CE2"/>
                </a:solidFill>
                <a:latin typeface="Calibri"/>
                <a:cs typeface="Calibri"/>
              </a:rPr>
              <a:t>r</a:t>
            </a:r>
            <a:r>
              <a:rPr sz="3000" b="1" spc="-15" dirty="0" err="1">
                <a:solidFill>
                  <a:srgbClr val="122CE2"/>
                </a:solidFill>
                <a:latin typeface="Calibri"/>
                <a:cs typeface="Calibri"/>
              </a:rPr>
              <a:t>a</a:t>
            </a:r>
            <a:r>
              <a:rPr sz="3000" b="1" spc="165" dirty="0" err="1">
                <a:solidFill>
                  <a:srgbClr val="122CE2"/>
                </a:solidFill>
                <a:latin typeface="Calibri"/>
                <a:cs typeface="Calibri"/>
              </a:rPr>
              <a:t>l</a:t>
            </a:r>
            <a:r>
              <a:rPr sz="3000" b="1" spc="-15" dirty="0" err="1">
                <a:solidFill>
                  <a:srgbClr val="2CBB11"/>
                </a:solidFill>
                <a:latin typeface="Calibri"/>
                <a:cs typeface="Calibri"/>
              </a:rPr>
              <a:t>N</a:t>
            </a:r>
            <a:r>
              <a:rPr sz="3000" b="1" spc="-15" dirty="0">
                <a:solidFill>
                  <a:srgbClr val="2CBB11"/>
                </a:solidFill>
                <a:latin typeface="Calibri"/>
                <a:cs typeface="Calibri"/>
              </a:rPr>
              <a:t>:</a:t>
            </a:r>
            <a:r>
              <a:rPr sz="3000" b="1" spc="-5" dirty="0">
                <a:solidFill>
                  <a:srgbClr val="2CBB11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2CBB11"/>
                </a:solidFill>
                <a:latin typeface="Calibri"/>
                <a:cs typeface="Calibri"/>
              </a:rPr>
              <a:t>non-</a:t>
            </a:r>
            <a:r>
              <a:rPr sz="3000" b="1" spc="405" dirty="0">
                <a:solidFill>
                  <a:srgbClr val="2CBB11"/>
                </a:solidFill>
                <a:latin typeface="Calibri"/>
                <a:cs typeface="Calibri"/>
              </a:rPr>
              <a:t>l</a:t>
            </a:r>
            <a:r>
              <a:rPr lang="en-US" sz="3000" b="1" spc="405" dirty="0">
                <a:solidFill>
                  <a:srgbClr val="2CBB11"/>
                </a:solidFill>
                <a:latin typeface="Calibri"/>
                <a:cs typeface="Calibri"/>
              </a:rPr>
              <a:t>itt</a:t>
            </a:r>
            <a:r>
              <a:rPr sz="3000" b="1" dirty="0">
                <a:solidFill>
                  <a:srgbClr val="2CBB11"/>
                </a:solidFill>
                <a:latin typeface="Calibri"/>
                <a:cs typeface="Calibri"/>
              </a:rPr>
              <a:t>o</a:t>
            </a:r>
            <a:r>
              <a:rPr sz="3000" b="1" spc="-70" dirty="0">
                <a:solidFill>
                  <a:srgbClr val="2CBB11"/>
                </a:solidFill>
                <a:latin typeface="Calibri"/>
                <a:cs typeface="Calibri"/>
              </a:rPr>
              <a:t>r</a:t>
            </a:r>
            <a:r>
              <a:rPr sz="3000" b="1" spc="-15" dirty="0">
                <a:solidFill>
                  <a:srgbClr val="2CBB11"/>
                </a:solidFill>
                <a:latin typeface="Calibri"/>
                <a:cs typeface="Calibri"/>
              </a:rPr>
              <a:t>al</a:t>
            </a:r>
            <a:endParaRPr sz="3000" dirty="0">
              <a:latin typeface="Calibri"/>
              <a:cs typeface="Calibri"/>
            </a:endParaRPr>
          </a:p>
        </p:txBody>
      </p:sp>
      <p:sp>
        <p:nvSpPr>
          <p:cNvPr id="666" name="object 666"/>
          <p:cNvSpPr txBox="1"/>
          <p:nvPr/>
        </p:nvSpPr>
        <p:spPr>
          <a:xfrm>
            <a:off x="7150100" y="7631422"/>
            <a:ext cx="385889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i="1" dirty="0">
                <a:latin typeface="Helvetica"/>
                <a:cs typeface="Helvetica"/>
              </a:rPr>
              <a:t>Cryp</a:t>
            </a:r>
            <a:r>
              <a:rPr sz="3000" i="1" spc="-10" dirty="0">
                <a:latin typeface="Helvetica"/>
                <a:cs typeface="Helvetica"/>
              </a:rPr>
              <a:t>toblepharus</a:t>
            </a:r>
            <a:r>
              <a:rPr sz="3000" i="1" spc="-5" dirty="0">
                <a:latin typeface="Helvetica"/>
                <a:cs typeface="Helvetica"/>
              </a:rPr>
              <a:t> </a:t>
            </a:r>
            <a:r>
              <a:rPr sz="3000" spc="-10" dirty="0">
                <a:latin typeface="Helvetica"/>
                <a:cs typeface="Helvetica"/>
              </a:rPr>
              <a:t>t</a:t>
            </a:r>
            <a:r>
              <a:rPr sz="3000" dirty="0">
                <a:latin typeface="Helvetica"/>
                <a:cs typeface="Helvetica"/>
              </a:rPr>
              <a:t>rai</a:t>
            </a:r>
            <a:r>
              <a:rPr sz="3000" spc="-15" dirty="0">
                <a:latin typeface="Helvetica"/>
                <a:cs typeface="Helvetica"/>
              </a:rPr>
              <a:t>ts:</a:t>
            </a:r>
            <a:endParaRPr sz="3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9722" y="4267220"/>
            <a:ext cx="0" cy="822325"/>
          </a:xfrm>
          <a:custGeom>
            <a:avLst/>
            <a:gdLst/>
            <a:ahLst/>
            <a:cxnLst/>
            <a:rect l="l" t="t" r="r" b="b"/>
            <a:pathLst>
              <a:path h="822325">
                <a:moveTo>
                  <a:pt x="0" y="82208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90817" y="3717223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320411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6089" y="3318989"/>
            <a:ext cx="0" cy="142240"/>
          </a:xfrm>
          <a:custGeom>
            <a:avLst/>
            <a:gdLst/>
            <a:ahLst/>
            <a:cxnLst/>
            <a:rect l="l" t="t" r="r" b="b"/>
            <a:pathLst>
              <a:path h="142239">
                <a:moveTo>
                  <a:pt x="0" y="14206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76849" y="1886163"/>
            <a:ext cx="0" cy="1268095"/>
          </a:xfrm>
          <a:custGeom>
            <a:avLst/>
            <a:gdLst/>
            <a:ahLst/>
            <a:cxnLst/>
            <a:rect l="l" t="t" r="r" b="b"/>
            <a:pathLst>
              <a:path h="1268095">
                <a:moveTo>
                  <a:pt x="0" y="126806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35136" y="2618781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4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9040" y="1886163"/>
            <a:ext cx="0" cy="568325"/>
          </a:xfrm>
          <a:custGeom>
            <a:avLst/>
            <a:gdLst/>
            <a:ahLst/>
            <a:cxnLst/>
            <a:rect l="l" t="t" r="r" b="b"/>
            <a:pathLst>
              <a:path h="568325">
                <a:moveTo>
                  <a:pt x="0" y="56785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21231" y="1886163"/>
            <a:ext cx="0" cy="568325"/>
          </a:xfrm>
          <a:custGeom>
            <a:avLst/>
            <a:gdLst/>
            <a:ahLst/>
            <a:cxnLst/>
            <a:rect l="l" t="t" r="r" b="b"/>
            <a:pathLst>
              <a:path h="568325">
                <a:moveTo>
                  <a:pt x="0" y="56785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22274" y="3177317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28373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93228" y="1886163"/>
            <a:ext cx="0" cy="1126490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194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51515" y="2888152"/>
            <a:ext cx="0" cy="124460"/>
          </a:xfrm>
          <a:custGeom>
            <a:avLst/>
            <a:gdLst/>
            <a:ahLst/>
            <a:cxnLst/>
            <a:rect l="l" t="t" r="r" b="b"/>
            <a:pathLst>
              <a:path h="124460">
                <a:moveTo>
                  <a:pt x="0" y="12420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65419" y="1886163"/>
            <a:ext cx="0" cy="837565"/>
          </a:xfrm>
          <a:custGeom>
            <a:avLst/>
            <a:gdLst/>
            <a:ahLst/>
            <a:cxnLst/>
            <a:rect l="l" t="t" r="r" b="b"/>
            <a:pathLst>
              <a:path h="837564">
                <a:moveTo>
                  <a:pt x="0" y="83722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37610" y="1886163"/>
            <a:ext cx="0" cy="837565"/>
          </a:xfrm>
          <a:custGeom>
            <a:avLst/>
            <a:gdLst/>
            <a:ahLst/>
            <a:cxnLst/>
            <a:rect l="l" t="t" r="r" b="b"/>
            <a:pathLst>
              <a:path h="837564">
                <a:moveTo>
                  <a:pt x="0" y="83722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17451" y="3493847"/>
            <a:ext cx="0" cy="59055"/>
          </a:xfrm>
          <a:custGeom>
            <a:avLst/>
            <a:gdLst/>
            <a:ahLst/>
            <a:cxnLst/>
            <a:rect l="l" t="t" r="r" b="b"/>
            <a:pathLst>
              <a:path h="59054">
                <a:moveTo>
                  <a:pt x="0" y="5860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3612" y="2899602"/>
            <a:ext cx="0" cy="429895"/>
          </a:xfrm>
          <a:custGeom>
            <a:avLst/>
            <a:gdLst/>
            <a:ahLst/>
            <a:cxnLst/>
            <a:rect l="l" t="t" r="r" b="b"/>
            <a:pathLst>
              <a:path h="429895">
                <a:moveTo>
                  <a:pt x="0" y="42947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09607" y="1891403"/>
            <a:ext cx="0" cy="349885"/>
          </a:xfrm>
          <a:custGeom>
            <a:avLst/>
            <a:gdLst/>
            <a:ahLst/>
            <a:cxnLst/>
            <a:rect l="l" t="t" r="r" b="b"/>
            <a:pathLst>
              <a:path h="349885">
                <a:moveTo>
                  <a:pt x="0" y="349716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81798" y="1956223"/>
            <a:ext cx="0" cy="193675"/>
          </a:xfrm>
          <a:custGeom>
            <a:avLst/>
            <a:gdLst/>
            <a:ahLst/>
            <a:cxnLst/>
            <a:rect l="l" t="t" r="r" b="b"/>
            <a:pathLst>
              <a:path h="193675">
                <a:moveTo>
                  <a:pt x="0" y="193101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53795" y="1966896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18242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25987" y="1886163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52399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98177" y="1891403"/>
            <a:ext cx="0" cy="368300"/>
          </a:xfrm>
          <a:custGeom>
            <a:avLst/>
            <a:gdLst/>
            <a:ahLst/>
            <a:cxnLst/>
            <a:rect l="l" t="t" r="r" b="b"/>
            <a:pathLst>
              <a:path h="368300">
                <a:moveTo>
                  <a:pt x="0" y="36776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70175" y="1891403"/>
            <a:ext cx="0" cy="368300"/>
          </a:xfrm>
          <a:custGeom>
            <a:avLst/>
            <a:gdLst/>
            <a:ahLst/>
            <a:cxnLst/>
            <a:rect l="l" t="t" r="r" b="b"/>
            <a:pathLst>
              <a:path h="368300">
                <a:moveTo>
                  <a:pt x="0" y="36776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42366" y="1891403"/>
            <a:ext cx="0" cy="504825"/>
          </a:xfrm>
          <a:custGeom>
            <a:avLst/>
            <a:gdLst/>
            <a:ahLst/>
            <a:cxnLst/>
            <a:rect l="l" t="t" r="r" b="b"/>
            <a:pathLst>
              <a:path h="504825">
                <a:moveTo>
                  <a:pt x="0" y="50439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22944" y="2421605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0" y="0"/>
                </a:moveTo>
                <a:lnTo>
                  <a:pt x="1455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14557" y="1940115"/>
            <a:ext cx="0" cy="220345"/>
          </a:xfrm>
          <a:custGeom>
            <a:avLst/>
            <a:gdLst/>
            <a:ahLst/>
            <a:cxnLst/>
            <a:rect l="l" t="t" r="r" b="b"/>
            <a:pathLst>
              <a:path h="220344">
                <a:moveTo>
                  <a:pt x="0" y="220271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86554" y="1956223"/>
            <a:ext cx="0" cy="151130"/>
          </a:xfrm>
          <a:custGeom>
            <a:avLst/>
            <a:gdLst/>
            <a:ahLst/>
            <a:cxnLst/>
            <a:rect l="l" t="t" r="r" b="b"/>
            <a:pathLst>
              <a:path h="151130">
                <a:moveTo>
                  <a:pt x="0" y="15059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58745" y="1875295"/>
            <a:ext cx="0" cy="231775"/>
          </a:xfrm>
          <a:custGeom>
            <a:avLst/>
            <a:gdLst/>
            <a:ahLst/>
            <a:cxnLst/>
            <a:rect l="l" t="t" r="r" b="b"/>
            <a:pathLst>
              <a:path h="231775">
                <a:moveTo>
                  <a:pt x="0" y="23152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30936" y="1848319"/>
            <a:ext cx="0" cy="376555"/>
          </a:xfrm>
          <a:custGeom>
            <a:avLst/>
            <a:gdLst/>
            <a:ahLst/>
            <a:cxnLst/>
            <a:rect l="l" t="t" r="r" b="b"/>
            <a:pathLst>
              <a:path h="376555">
                <a:moveTo>
                  <a:pt x="0" y="37649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02933" y="1869861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33554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75124" y="1891403"/>
            <a:ext cx="0" cy="521334"/>
          </a:xfrm>
          <a:custGeom>
            <a:avLst/>
            <a:gdLst/>
            <a:ahLst/>
            <a:cxnLst/>
            <a:rect l="l" t="t" r="r" b="b"/>
            <a:pathLst>
              <a:path h="521335">
                <a:moveTo>
                  <a:pt x="0" y="52127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47315" y="1886163"/>
            <a:ext cx="0" cy="514350"/>
          </a:xfrm>
          <a:custGeom>
            <a:avLst/>
            <a:gdLst/>
            <a:ahLst/>
            <a:cxnLst/>
            <a:rect l="l" t="t" r="r" b="b"/>
            <a:pathLst>
              <a:path h="514350">
                <a:moveTo>
                  <a:pt x="0" y="51390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19312" y="1886163"/>
            <a:ext cx="0" cy="514350"/>
          </a:xfrm>
          <a:custGeom>
            <a:avLst/>
            <a:gdLst/>
            <a:ahLst/>
            <a:cxnLst/>
            <a:rect l="l" t="t" r="r" b="b"/>
            <a:pathLst>
              <a:path h="514350">
                <a:moveTo>
                  <a:pt x="0" y="51390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91503" y="1886163"/>
            <a:ext cx="0" cy="651510"/>
          </a:xfrm>
          <a:custGeom>
            <a:avLst/>
            <a:gdLst/>
            <a:ahLst/>
            <a:cxnLst/>
            <a:rect l="l" t="t" r="r" b="b"/>
            <a:pathLst>
              <a:path h="651510">
                <a:moveTo>
                  <a:pt x="0" y="650914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63500" y="1896837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828101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74131" y="3104346"/>
            <a:ext cx="0" cy="90170"/>
          </a:xfrm>
          <a:custGeom>
            <a:avLst/>
            <a:gdLst/>
            <a:ahLst/>
            <a:cxnLst/>
            <a:rect l="l" t="t" r="r" b="b"/>
            <a:pathLst>
              <a:path h="90169">
                <a:moveTo>
                  <a:pt x="0" y="9004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35691" y="1886163"/>
            <a:ext cx="0" cy="829944"/>
          </a:xfrm>
          <a:custGeom>
            <a:avLst/>
            <a:gdLst/>
            <a:ahLst/>
            <a:cxnLst/>
            <a:rect l="l" t="t" r="r" b="b"/>
            <a:pathLst>
              <a:path h="829944">
                <a:moveTo>
                  <a:pt x="0" y="82984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07882" y="1886163"/>
            <a:ext cx="0" cy="606425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60627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79879" y="1886163"/>
            <a:ext cx="0" cy="606425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60627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52070" y="1886163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5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24261" y="1886163"/>
            <a:ext cx="0" cy="950594"/>
          </a:xfrm>
          <a:custGeom>
            <a:avLst/>
            <a:gdLst/>
            <a:ahLst/>
            <a:cxnLst/>
            <a:rect l="l" t="t" r="r" b="b"/>
            <a:pathLst>
              <a:path h="950594">
                <a:moveTo>
                  <a:pt x="0" y="950366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96259" y="1886163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1053223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68450" y="1886163"/>
            <a:ext cx="0" cy="1308735"/>
          </a:xfrm>
          <a:custGeom>
            <a:avLst/>
            <a:gdLst/>
            <a:ahLst/>
            <a:cxnLst/>
            <a:rect l="l" t="t" r="r" b="b"/>
            <a:pathLst>
              <a:path h="1308735">
                <a:moveTo>
                  <a:pt x="0" y="1308233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48628" y="3695487"/>
            <a:ext cx="0" cy="342265"/>
          </a:xfrm>
          <a:custGeom>
            <a:avLst/>
            <a:gdLst/>
            <a:ahLst/>
            <a:cxnLst/>
            <a:rect l="l" t="t" r="r" b="b"/>
            <a:pathLst>
              <a:path h="342264">
                <a:moveTo>
                  <a:pt x="0" y="34214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21837" y="3137727"/>
            <a:ext cx="0" cy="393065"/>
          </a:xfrm>
          <a:custGeom>
            <a:avLst/>
            <a:gdLst/>
            <a:ahLst/>
            <a:cxnLst/>
            <a:rect l="l" t="t" r="r" b="b"/>
            <a:pathLst>
              <a:path h="393064">
                <a:moveTo>
                  <a:pt x="0" y="392994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42660" y="2916486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81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26542" y="2419470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10829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0641" y="1886163"/>
            <a:ext cx="0" cy="368935"/>
          </a:xfrm>
          <a:custGeom>
            <a:avLst/>
            <a:gdLst/>
            <a:ahLst/>
            <a:cxnLst/>
            <a:rect l="l" t="t" r="r" b="b"/>
            <a:pathLst>
              <a:path h="368935">
                <a:moveTo>
                  <a:pt x="0" y="36834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12638" y="1886163"/>
            <a:ext cx="0" cy="368935"/>
          </a:xfrm>
          <a:custGeom>
            <a:avLst/>
            <a:gdLst/>
            <a:ahLst/>
            <a:cxnLst/>
            <a:rect l="l" t="t" r="r" b="b"/>
            <a:pathLst>
              <a:path h="368935">
                <a:moveTo>
                  <a:pt x="0" y="36834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84829" y="1886163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64159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56826" y="1886163"/>
            <a:ext cx="0" cy="754380"/>
          </a:xfrm>
          <a:custGeom>
            <a:avLst/>
            <a:gdLst/>
            <a:ahLst/>
            <a:cxnLst/>
            <a:rect l="l" t="t" r="r" b="b"/>
            <a:pathLst>
              <a:path h="754380">
                <a:moveTo>
                  <a:pt x="0" y="75416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29017" y="1880729"/>
            <a:ext cx="0" cy="876300"/>
          </a:xfrm>
          <a:custGeom>
            <a:avLst/>
            <a:gdLst/>
            <a:ahLst/>
            <a:cxnLst/>
            <a:rect l="l" t="t" r="r" b="b"/>
            <a:pathLst>
              <a:path h="876300">
                <a:moveTo>
                  <a:pt x="0" y="87584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01208" y="1886163"/>
            <a:ext cx="0" cy="1087120"/>
          </a:xfrm>
          <a:custGeom>
            <a:avLst/>
            <a:gdLst/>
            <a:ahLst/>
            <a:cxnLst/>
            <a:rect l="l" t="t" r="r" b="b"/>
            <a:pathLst>
              <a:path h="1087120">
                <a:moveTo>
                  <a:pt x="0" y="1086603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75419" y="3133845"/>
            <a:ext cx="0" cy="392430"/>
          </a:xfrm>
          <a:custGeom>
            <a:avLst/>
            <a:gdLst/>
            <a:ahLst/>
            <a:cxnLst/>
            <a:rect l="l" t="t" r="r" b="b"/>
            <a:pathLst>
              <a:path h="392429">
                <a:moveTo>
                  <a:pt x="0" y="392023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89063" y="2746674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21212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73205" y="1891403"/>
            <a:ext cx="0" cy="445134"/>
          </a:xfrm>
          <a:custGeom>
            <a:avLst/>
            <a:gdLst/>
            <a:ahLst/>
            <a:cxnLst/>
            <a:rect l="l" t="t" r="r" b="b"/>
            <a:pathLst>
              <a:path h="445135">
                <a:moveTo>
                  <a:pt x="0" y="44461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45396" y="1891403"/>
            <a:ext cx="0" cy="445134"/>
          </a:xfrm>
          <a:custGeom>
            <a:avLst/>
            <a:gdLst/>
            <a:ahLst/>
            <a:cxnLst/>
            <a:rect l="l" t="t" r="r" b="b"/>
            <a:pathLst>
              <a:path h="445135">
                <a:moveTo>
                  <a:pt x="0" y="44461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17587" y="1891403"/>
            <a:ext cx="0" cy="553085"/>
          </a:xfrm>
          <a:custGeom>
            <a:avLst/>
            <a:gdLst/>
            <a:ahLst/>
            <a:cxnLst/>
            <a:rect l="l" t="t" r="r" b="b"/>
            <a:pathLst>
              <a:path h="553085">
                <a:moveTo>
                  <a:pt x="0" y="55290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89584" y="1891403"/>
            <a:ext cx="0" cy="680720"/>
          </a:xfrm>
          <a:custGeom>
            <a:avLst/>
            <a:gdLst/>
            <a:ahLst/>
            <a:cxnLst/>
            <a:rect l="l" t="t" r="r" b="b"/>
            <a:pathLst>
              <a:path h="680719">
                <a:moveTo>
                  <a:pt x="0" y="68021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61775" y="1891403"/>
            <a:ext cx="0" cy="1067435"/>
          </a:xfrm>
          <a:custGeom>
            <a:avLst/>
            <a:gdLst/>
            <a:ahLst/>
            <a:cxnLst/>
            <a:rect l="l" t="t" r="r" b="b"/>
            <a:pathLst>
              <a:path h="1067435">
                <a:moveTo>
                  <a:pt x="0" y="106739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9427" y="4019974"/>
            <a:ext cx="0" cy="1127760"/>
          </a:xfrm>
          <a:custGeom>
            <a:avLst/>
            <a:gdLst/>
            <a:ahLst/>
            <a:cxnLst/>
            <a:rect l="l" t="t" r="r" b="b"/>
            <a:pathLst>
              <a:path h="1127760">
                <a:moveTo>
                  <a:pt x="0" y="1127746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84286" y="3854431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>
                <a:moveTo>
                  <a:pt x="0" y="0"/>
                </a:moveTo>
                <a:lnTo>
                  <a:pt x="1455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13568" y="3590397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>
                <a:moveTo>
                  <a:pt x="0" y="0"/>
                </a:moveTo>
                <a:lnTo>
                  <a:pt x="1455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19868" y="2876119"/>
            <a:ext cx="0" cy="548005"/>
          </a:xfrm>
          <a:custGeom>
            <a:avLst/>
            <a:gdLst/>
            <a:ahLst/>
            <a:cxnLst/>
            <a:rect l="l" t="t" r="r" b="b"/>
            <a:pathLst>
              <a:path h="548004">
                <a:moveTo>
                  <a:pt x="0" y="54786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33966" y="1886163"/>
            <a:ext cx="0" cy="825500"/>
          </a:xfrm>
          <a:custGeom>
            <a:avLst/>
            <a:gdLst/>
            <a:ahLst/>
            <a:cxnLst/>
            <a:rect l="l" t="t" r="r" b="b"/>
            <a:pathLst>
              <a:path h="825500">
                <a:moveTo>
                  <a:pt x="0" y="82519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05963" y="1886163"/>
            <a:ext cx="0" cy="825500"/>
          </a:xfrm>
          <a:custGeom>
            <a:avLst/>
            <a:gdLst/>
            <a:ahLst/>
            <a:cxnLst/>
            <a:rect l="l" t="t" r="r" b="b"/>
            <a:pathLst>
              <a:path h="825500">
                <a:moveTo>
                  <a:pt x="0" y="82519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21821" y="3104152"/>
            <a:ext cx="0" cy="320040"/>
          </a:xfrm>
          <a:custGeom>
            <a:avLst/>
            <a:gdLst/>
            <a:ahLst/>
            <a:cxnLst/>
            <a:rect l="l" t="t" r="r" b="b"/>
            <a:pathLst>
              <a:path h="320039">
                <a:moveTo>
                  <a:pt x="0" y="31982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178155" y="1886163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105302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50346" y="1886163"/>
            <a:ext cx="0" cy="798195"/>
          </a:xfrm>
          <a:custGeom>
            <a:avLst/>
            <a:gdLst/>
            <a:ahLst/>
            <a:cxnLst/>
            <a:rect l="l" t="t" r="r" b="b"/>
            <a:pathLst>
              <a:path h="798194">
                <a:moveTo>
                  <a:pt x="0" y="79802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22343" y="1886163"/>
            <a:ext cx="0" cy="798195"/>
          </a:xfrm>
          <a:custGeom>
            <a:avLst/>
            <a:gdLst/>
            <a:ahLst/>
            <a:cxnLst/>
            <a:rect l="l" t="t" r="r" b="b"/>
            <a:pathLst>
              <a:path h="798194">
                <a:moveTo>
                  <a:pt x="0" y="79802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94534" y="1886163"/>
            <a:ext cx="0" cy="916305"/>
          </a:xfrm>
          <a:custGeom>
            <a:avLst/>
            <a:gdLst/>
            <a:ahLst/>
            <a:cxnLst/>
            <a:rect l="l" t="t" r="r" b="b"/>
            <a:pathLst>
              <a:path h="916305">
                <a:moveTo>
                  <a:pt x="0" y="91601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66531" y="1886163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84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9437" y="3553815"/>
            <a:ext cx="0" cy="135255"/>
          </a:xfrm>
          <a:custGeom>
            <a:avLst/>
            <a:gdLst/>
            <a:ahLst/>
            <a:cxnLst/>
            <a:rect l="l" t="t" r="r" b="b"/>
            <a:pathLst>
              <a:path h="135254">
                <a:moveTo>
                  <a:pt x="0" y="13487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38722" y="1886163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1502886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9959" y="2967720"/>
            <a:ext cx="0" cy="421640"/>
          </a:xfrm>
          <a:custGeom>
            <a:avLst/>
            <a:gdLst/>
            <a:ahLst/>
            <a:cxnLst/>
            <a:rect l="l" t="t" r="r" b="b"/>
            <a:pathLst>
              <a:path h="421639">
                <a:moveTo>
                  <a:pt x="0" y="42132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0913" y="1886163"/>
            <a:ext cx="0" cy="916940"/>
          </a:xfrm>
          <a:custGeom>
            <a:avLst/>
            <a:gdLst/>
            <a:ahLst/>
            <a:cxnLst/>
            <a:rect l="l" t="t" r="r" b="b"/>
            <a:pathLst>
              <a:path h="916939">
                <a:moveTo>
                  <a:pt x="0" y="91659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2910" y="1886163"/>
            <a:ext cx="0" cy="755650"/>
          </a:xfrm>
          <a:custGeom>
            <a:avLst/>
            <a:gdLst/>
            <a:ahLst/>
            <a:cxnLst/>
            <a:rect l="l" t="t" r="r" b="b"/>
            <a:pathLst>
              <a:path h="755650">
                <a:moveTo>
                  <a:pt x="0" y="75513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5101" y="1886163"/>
            <a:ext cx="0" cy="755650"/>
          </a:xfrm>
          <a:custGeom>
            <a:avLst/>
            <a:gdLst/>
            <a:ahLst/>
            <a:cxnLst/>
            <a:rect l="l" t="t" r="r" b="b"/>
            <a:pathLst>
              <a:path h="755650">
                <a:moveTo>
                  <a:pt x="0" y="75513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7292" y="1886163"/>
            <a:ext cx="0" cy="1969135"/>
          </a:xfrm>
          <a:custGeom>
            <a:avLst/>
            <a:gdLst/>
            <a:ahLst/>
            <a:cxnLst/>
            <a:rect l="l" t="t" r="r" b="b"/>
            <a:pathLst>
              <a:path h="1969135">
                <a:moveTo>
                  <a:pt x="0" y="1969044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37179" y="5205941"/>
            <a:ext cx="2628265" cy="0"/>
          </a:xfrm>
          <a:custGeom>
            <a:avLst/>
            <a:gdLst/>
            <a:ahLst/>
            <a:cxnLst/>
            <a:rect l="l" t="t" r="r" b="b"/>
            <a:pathLst>
              <a:path w="2628265">
                <a:moveTo>
                  <a:pt x="0" y="0"/>
                </a:moveTo>
                <a:lnTo>
                  <a:pt x="262795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0046" y="5205941"/>
            <a:ext cx="2628265" cy="0"/>
          </a:xfrm>
          <a:custGeom>
            <a:avLst/>
            <a:gdLst/>
            <a:ahLst/>
            <a:cxnLst/>
            <a:rect l="l" t="t" r="r" b="b"/>
            <a:pathLst>
              <a:path w="2628265">
                <a:moveTo>
                  <a:pt x="0" y="0"/>
                </a:moveTo>
                <a:lnTo>
                  <a:pt x="262795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67327" y="4095855"/>
            <a:ext cx="2519045" cy="0"/>
          </a:xfrm>
          <a:custGeom>
            <a:avLst/>
            <a:gdLst/>
            <a:ahLst/>
            <a:cxnLst/>
            <a:rect l="l" t="t" r="r" b="b"/>
            <a:pathLst>
              <a:path w="2519045">
                <a:moveTo>
                  <a:pt x="0" y="0"/>
                </a:moveTo>
                <a:lnTo>
                  <a:pt x="2518899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39247" y="4095855"/>
            <a:ext cx="2519045" cy="0"/>
          </a:xfrm>
          <a:custGeom>
            <a:avLst/>
            <a:gdLst/>
            <a:ahLst/>
            <a:cxnLst/>
            <a:rect l="l" t="t" r="r" b="b"/>
            <a:pathLst>
              <a:path w="2519045">
                <a:moveTo>
                  <a:pt x="0" y="0"/>
                </a:moveTo>
                <a:lnTo>
                  <a:pt x="251889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88421" y="3610484"/>
            <a:ext cx="2164715" cy="0"/>
          </a:xfrm>
          <a:custGeom>
            <a:avLst/>
            <a:gdLst/>
            <a:ahLst/>
            <a:cxnLst/>
            <a:rect l="l" t="t" r="r" b="b"/>
            <a:pathLst>
              <a:path w="2164715">
                <a:moveTo>
                  <a:pt x="0" y="0"/>
                </a:moveTo>
                <a:lnTo>
                  <a:pt x="216418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08070" y="3610484"/>
            <a:ext cx="2171700" cy="0"/>
          </a:xfrm>
          <a:custGeom>
            <a:avLst/>
            <a:gdLst/>
            <a:ahLst/>
            <a:cxnLst/>
            <a:rect l="l" t="t" r="r" b="b"/>
            <a:pathLst>
              <a:path w="2171700">
                <a:moveTo>
                  <a:pt x="0" y="0"/>
                </a:moveTo>
                <a:lnTo>
                  <a:pt x="2171170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61787" y="351927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213088" y="35192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51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815056" y="3387108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396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11910" y="3387108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396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11217" y="2792863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4">
                <a:moveTo>
                  <a:pt x="0" y="0"/>
                </a:moveTo>
                <a:lnTo>
                  <a:pt x="647916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54314" y="2792863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4">
                <a:moveTo>
                  <a:pt x="0" y="0"/>
                </a:moveTo>
                <a:lnTo>
                  <a:pt x="64772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761328" y="2659924"/>
            <a:ext cx="932180" cy="0"/>
          </a:xfrm>
          <a:custGeom>
            <a:avLst/>
            <a:gdLst/>
            <a:ahLst/>
            <a:cxnLst/>
            <a:rect l="l" t="t" r="r" b="b"/>
            <a:pathLst>
              <a:path w="932179">
                <a:moveTo>
                  <a:pt x="0" y="0"/>
                </a:moveTo>
                <a:lnTo>
                  <a:pt x="93199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58563" y="2659924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>
                <a:moveTo>
                  <a:pt x="0" y="0"/>
                </a:moveTo>
                <a:lnTo>
                  <a:pt x="59358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27329" y="265992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02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016606" y="2524656"/>
            <a:ext cx="54610" cy="0"/>
          </a:xfrm>
          <a:custGeom>
            <a:avLst/>
            <a:gdLst/>
            <a:ahLst/>
            <a:cxnLst/>
            <a:rect l="l" t="t" r="r" b="b"/>
            <a:pathLst>
              <a:path w="54609">
                <a:moveTo>
                  <a:pt x="0" y="0"/>
                </a:moveTo>
                <a:lnTo>
                  <a:pt x="5413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680616" y="2517378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55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279925" y="2468376"/>
            <a:ext cx="54610" cy="0"/>
          </a:xfrm>
          <a:custGeom>
            <a:avLst/>
            <a:gdLst/>
            <a:ahLst/>
            <a:cxnLst/>
            <a:rect l="l" t="t" r="r" b="b"/>
            <a:pathLst>
              <a:path w="54609">
                <a:moveTo>
                  <a:pt x="0" y="0"/>
                </a:moveTo>
                <a:lnTo>
                  <a:pt x="5433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016606" y="2468376"/>
            <a:ext cx="54610" cy="0"/>
          </a:xfrm>
          <a:custGeom>
            <a:avLst/>
            <a:gdLst/>
            <a:ahLst/>
            <a:cxnLst/>
            <a:rect l="l" t="t" r="r" b="b"/>
            <a:pathLst>
              <a:path w="54609">
                <a:moveTo>
                  <a:pt x="0" y="0"/>
                </a:moveTo>
                <a:lnTo>
                  <a:pt x="5413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27329" y="2595298"/>
            <a:ext cx="129539" cy="0"/>
          </a:xfrm>
          <a:custGeom>
            <a:avLst/>
            <a:gdLst/>
            <a:ahLst/>
            <a:cxnLst/>
            <a:rect l="l" t="t" r="r" b="b"/>
            <a:pathLst>
              <a:path w="129540">
                <a:moveTo>
                  <a:pt x="0" y="0"/>
                </a:moveTo>
                <a:lnTo>
                  <a:pt x="129040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82122" y="259529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02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965549" y="2535719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547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37934" y="2535718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843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300277" y="2475751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35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65744" y="2475751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35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27825" y="2320106"/>
            <a:ext cx="111760" cy="0"/>
          </a:xfrm>
          <a:custGeom>
            <a:avLst/>
            <a:gdLst/>
            <a:ahLst/>
            <a:cxnLst/>
            <a:rect l="l" t="t" r="r" b="b"/>
            <a:pathLst>
              <a:path w="111759">
                <a:moveTo>
                  <a:pt x="0" y="0"/>
                </a:moveTo>
                <a:lnTo>
                  <a:pt x="11118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307651" y="2320106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99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18895" y="325261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64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59069" y="325261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64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971736" y="2997607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48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86878" y="299760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5677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49414" y="2894750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35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914881" y="2894750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35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576962" y="2774232"/>
            <a:ext cx="54610" cy="0"/>
          </a:xfrm>
          <a:custGeom>
            <a:avLst/>
            <a:gdLst/>
            <a:ahLst/>
            <a:cxnLst/>
            <a:rect l="l" t="t" r="r" b="b"/>
            <a:pathLst>
              <a:path w="54609">
                <a:moveTo>
                  <a:pt x="0" y="0"/>
                </a:moveTo>
                <a:lnTo>
                  <a:pt x="5413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746233" y="3588942"/>
            <a:ext cx="371475" cy="0"/>
          </a:xfrm>
          <a:custGeom>
            <a:avLst/>
            <a:gdLst/>
            <a:ahLst/>
            <a:cxnLst/>
            <a:rect l="l" t="t" r="r" b="b"/>
            <a:pathLst>
              <a:path w="371475">
                <a:moveTo>
                  <a:pt x="0" y="0"/>
                </a:moveTo>
                <a:lnTo>
                  <a:pt x="37120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66038" y="3588942"/>
            <a:ext cx="371475" cy="0"/>
          </a:xfrm>
          <a:custGeom>
            <a:avLst/>
            <a:gdLst/>
            <a:ahLst/>
            <a:cxnLst/>
            <a:rect l="l" t="t" r="r" b="b"/>
            <a:pathLst>
              <a:path w="371475">
                <a:moveTo>
                  <a:pt x="0" y="0"/>
                </a:moveTo>
                <a:lnTo>
                  <a:pt x="37101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319442" y="3030988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862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091827" y="3030988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8434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45990" y="2802663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55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325360" y="2802663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55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78748" y="3014589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55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958119" y="3014589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55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07032" y="3913235"/>
            <a:ext cx="380365" cy="0"/>
          </a:xfrm>
          <a:custGeom>
            <a:avLst/>
            <a:gdLst/>
            <a:ahLst/>
            <a:cxnLst/>
            <a:rect l="l" t="t" r="r" b="b"/>
            <a:pathLst>
              <a:path w="380365">
                <a:moveTo>
                  <a:pt x="0" y="0"/>
                </a:moveTo>
                <a:lnTo>
                  <a:pt x="379940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17911" y="3913235"/>
            <a:ext cx="380365" cy="0"/>
          </a:xfrm>
          <a:custGeom>
            <a:avLst/>
            <a:gdLst/>
            <a:ahLst/>
            <a:cxnLst/>
            <a:rect l="l" t="t" r="r" b="b"/>
            <a:pathLst>
              <a:path w="380365">
                <a:moveTo>
                  <a:pt x="0" y="0"/>
                </a:moveTo>
                <a:lnTo>
                  <a:pt x="379940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89167" y="3746916"/>
            <a:ext cx="250190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0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30057" y="3746916"/>
            <a:ext cx="250190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29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41292" y="3650268"/>
            <a:ext cx="274955" cy="0"/>
          </a:xfrm>
          <a:custGeom>
            <a:avLst/>
            <a:gdLst/>
            <a:ahLst/>
            <a:cxnLst/>
            <a:rect l="l" t="t" r="r" b="b"/>
            <a:pathLst>
              <a:path w="274955">
                <a:moveTo>
                  <a:pt x="0" y="0"/>
                </a:moveTo>
                <a:lnTo>
                  <a:pt x="27496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57344" y="3650268"/>
            <a:ext cx="274955" cy="0"/>
          </a:xfrm>
          <a:custGeom>
            <a:avLst/>
            <a:gdLst/>
            <a:ahLst/>
            <a:cxnLst/>
            <a:rect l="l" t="t" r="r" b="b"/>
            <a:pathLst>
              <a:path w="274955">
                <a:moveTo>
                  <a:pt x="0" y="0"/>
                </a:moveTo>
                <a:lnTo>
                  <a:pt x="274767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18449" y="3482203"/>
            <a:ext cx="97155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702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012440" y="3482203"/>
            <a:ext cx="97155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82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019426" y="2997413"/>
            <a:ext cx="54610" cy="0"/>
          </a:xfrm>
          <a:custGeom>
            <a:avLst/>
            <a:gdLst/>
            <a:ahLst/>
            <a:cxnLst/>
            <a:rect l="l" t="t" r="r" b="b"/>
            <a:pathLst>
              <a:path w="54610">
                <a:moveTo>
                  <a:pt x="0" y="0"/>
                </a:moveTo>
                <a:lnTo>
                  <a:pt x="5413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6107" y="2997413"/>
            <a:ext cx="54610" cy="0"/>
          </a:xfrm>
          <a:custGeom>
            <a:avLst/>
            <a:gdLst/>
            <a:ahLst/>
            <a:cxnLst/>
            <a:rect l="l" t="t" r="r" b="b"/>
            <a:pathLst>
              <a:path w="54610">
                <a:moveTo>
                  <a:pt x="0" y="0"/>
                </a:moveTo>
                <a:lnTo>
                  <a:pt x="5413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539575" y="5377307"/>
            <a:ext cx="0" cy="3916679"/>
          </a:xfrm>
          <a:custGeom>
            <a:avLst/>
            <a:gdLst/>
            <a:ahLst/>
            <a:cxnLst/>
            <a:rect l="l" t="t" r="r" b="b"/>
            <a:pathLst>
              <a:path h="3916679">
                <a:moveTo>
                  <a:pt x="0" y="3916546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450902" y="1779425"/>
            <a:ext cx="0" cy="7890509"/>
          </a:xfrm>
          <a:custGeom>
            <a:avLst/>
            <a:gdLst/>
            <a:ahLst/>
            <a:cxnLst/>
            <a:rect l="l" t="t" r="r" b="b"/>
            <a:pathLst>
              <a:path h="7890509">
                <a:moveTo>
                  <a:pt x="0" y="789015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450902" y="8736676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450902" y="699741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450902" y="5258147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450902" y="3518689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2450902" y="177942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427999" y="5076497"/>
            <a:ext cx="209550" cy="300990"/>
          </a:xfrm>
          <a:custGeom>
            <a:avLst/>
            <a:gdLst/>
            <a:ahLst/>
            <a:cxnLst/>
            <a:rect l="l" t="t" r="r" b="b"/>
            <a:pathLst>
              <a:path w="209550" h="300989">
                <a:moveTo>
                  <a:pt x="209180" y="300810"/>
                </a:moveTo>
                <a:lnTo>
                  <a:pt x="209180" y="0"/>
                </a:lnTo>
                <a:lnTo>
                  <a:pt x="0" y="0"/>
                </a:lnTo>
                <a:lnTo>
                  <a:pt x="0" y="300810"/>
                </a:lnTo>
                <a:lnTo>
                  <a:pt x="209180" y="300810"/>
                </a:lnTo>
                <a:close/>
              </a:path>
            </a:pathLst>
          </a:custGeom>
          <a:solidFill>
            <a:srgbClr val="FF3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427999" y="5076497"/>
            <a:ext cx="209550" cy="300990"/>
          </a:xfrm>
          <a:custGeom>
            <a:avLst/>
            <a:gdLst/>
            <a:ahLst/>
            <a:cxnLst/>
            <a:rect l="l" t="t" r="r" b="b"/>
            <a:pathLst>
              <a:path w="209550" h="300989">
                <a:moveTo>
                  <a:pt x="209180" y="300810"/>
                </a:moveTo>
                <a:lnTo>
                  <a:pt x="209180" y="0"/>
                </a:lnTo>
                <a:lnTo>
                  <a:pt x="0" y="0"/>
                </a:lnTo>
                <a:lnTo>
                  <a:pt x="0" y="300810"/>
                </a:lnTo>
                <a:lnTo>
                  <a:pt x="209180" y="300810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258147" y="3966410"/>
            <a:ext cx="209550" cy="300990"/>
          </a:xfrm>
          <a:custGeom>
            <a:avLst/>
            <a:gdLst/>
            <a:ahLst/>
            <a:cxnLst/>
            <a:rect l="l" t="t" r="r" b="b"/>
            <a:pathLst>
              <a:path w="209550" h="300989">
                <a:moveTo>
                  <a:pt x="209180" y="300810"/>
                </a:moveTo>
                <a:lnTo>
                  <a:pt x="209180" y="0"/>
                </a:lnTo>
                <a:lnTo>
                  <a:pt x="0" y="0"/>
                </a:lnTo>
                <a:lnTo>
                  <a:pt x="0" y="300810"/>
                </a:lnTo>
                <a:lnTo>
                  <a:pt x="209180" y="300810"/>
                </a:lnTo>
                <a:close/>
              </a:path>
            </a:pathLst>
          </a:custGeom>
          <a:solidFill>
            <a:srgbClr val="FF3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258147" y="3966410"/>
            <a:ext cx="209550" cy="300990"/>
          </a:xfrm>
          <a:custGeom>
            <a:avLst/>
            <a:gdLst/>
            <a:ahLst/>
            <a:cxnLst/>
            <a:rect l="l" t="t" r="r" b="b"/>
            <a:pathLst>
              <a:path w="209550" h="300989">
                <a:moveTo>
                  <a:pt x="209180" y="300810"/>
                </a:moveTo>
                <a:lnTo>
                  <a:pt x="209180" y="0"/>
                </a:lnTo>
                <a:lnTo>
                  <a:pt x="0" y="0"/>
                </a:lnTo>
                <a:lnTo>
                  <a:pt x="0" y="300810"/>
                </a:lnTo>
                <a:lnTo>
                  <a:pt x="209180" y="300810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979241" y="354585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979241" y="354585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352607" y="345464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352607" y="345464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694514" y="314762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1694514" y="314762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1523560" y="244741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523560" y="244741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010699" y="300595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010699" y="300595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839939" y="271678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839939" y="271678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605875" y="332248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05875" y="332248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02036" y="272823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02036" y="272823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552148" y="25952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552148" y="25952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686342" y="2460032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686342" y="2460032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070744" y="240375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070744" y="240375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327078" y="2234133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327078" y="2234133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156318" y="214233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156318" y="214233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301744" y="238880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301744" y="238880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72698" y="2252182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472698" y="2252182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18148" y="253048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418148" y="253048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56369" y="247090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56369" y="247090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091096" y="2405692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00F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091096" y="2405692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418645" y="2266155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418645" y="2266155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732028" y="2154952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732028" y="2154952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8561074" y="2101388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8561074" y="2101388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193552" y="2222100"/>
            <a:ext cx="121285" cy="95885"/>
          </a:xfrm>
          <a:custGeom>
            <a:avLst/>
            <a:gdLst/>
            <a:ahLst/>
            <a:cxnLst/>
            <a:rect l="l" t="t" r="r" b="b"/>
            <a:pathLst>
              <a:path w="121284" h="95885">
                <a:moveTo>
                  <a:pt x="120890" y="95871"/>
                </a:moveTo>
                <a:lnTo>
                  <a:pt x="120890" y="0"/>
                </a:lnTo>
                <a:lnTo>
                  <a:pt x="0" y="0"/>
                </a:lnTo>
                <a:lnTo>
                  <a:pt x="0" y="95871"/>
                </a:lnTo>
                <a:lnTo>
                  <a:pt x="120890" y="95871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105262" y="2222101"/>
            <a:ext cx="209550" cy="95885"/>
          </a:xfrm>
          <a:custGeom>
            <a:avLst/>
            <a:gdLst/>
            <a:ahLst/>
            <a:cxnLst/>
            <a:rect l="l" t="t" r="r" b="b"/>
            <a:pathLst>
              <a:path w="209550" h="95885">
                <a:moveTo>
                  <a:pt x="209180" y="95871"/>
                </a:moveTo>
                <a:lnTo>
                  <a:pt x="209180" y="0"/>
                </a:lnTo>
                <a:lnTo>
                  <a:pt x="0" y="0"/>
                </a:lnTo>
                <a:lnTo>
                  <a:pt x="0" y="95871"/>
                </a:lnTo>
                <a:lnTo>
                  <a:pt x="209180" y="95871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421641" y="239346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421641" y="239346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509715" y="318779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509715" y="318779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62556" y="293298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762556" y="293298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040234" y="282993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040234" y="282993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367782" y="270960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367782" y="270960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111449" y="264711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111449" y="264711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282402" y="248584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282402" y="248584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537053" y="352412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537053" y="352412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110262" y="296636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110262" y="296636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331085" y="2745122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331085" y="2745122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544729" y="263372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44729" y="263372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744207" y="2521164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744207" y="2521164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914967" y="224810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914967" y="224810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963843" y="295180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963843" y="295180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177487" y="2564636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177487" y="2564636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376771" y="2437520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376771" y="2437520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547725" y="2329034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547725" y="2329034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97852" y="384861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97852" y="384861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179987" y="368229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179987" y="368229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632112" y="358564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632112" y="358564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2109269" y="3417384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2109269" y="3417384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408292" y="270475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408292" y="270475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810245" y="293278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810245" y="293278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553912" y="279558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553912" y="279558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724672" y="267777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724672" y="267777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27862" y="338245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27862" y="338245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8384" y="279635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28384" y="279635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57430" y="263469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57430" y="263469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186527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186527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163746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163746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140965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140965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118165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118165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095384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095384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072603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072603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049803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049803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0270223" y="1644739"/>
            <a:ext cx="209550" cy="311785"/>
          </a:xfrm>
          <a:custGeom>
            <a:avLst/>
            <a:gdLst/>
            <a:ahLst/>
            <a:cxnLst/>
            <a:rect l="l" t="t" r="r" b="b"/>
            <a:pathLst>
              <a:path w="209550" h="311785">
                <a:moveTo>
                  <a:pt x="209180" y="311483"/>
                </a:moveTo>
                <a:lnTo>
                  <a:pt x="209180" y="0"/>
                </a:lnTo>
                <a:lnTo>
                  <a:pt x="0" y="0"/>
                </a:lnTo>
                <a:lnTo>
                  <a:pt x="0" y="311483"/>
                </a:lnTo>
                <a:lnTo>
                  <a:pt x="209180" y="311483"/>
                </a:lnTo>
                <a:close/>
              </a:path>
            </a:pathLst>
          </a:custGeom>
          <a:solidFill>
            <a:srgbClr val="EF0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0270223" y="1644739"/>
            <a:ext cx="209550" cy="311785"/>
          </a:xfrm>
          <a:custGeom>
            <a:avLst/>
            <a:gdLst/>
            <a:ahLst/>
            <a:cxnLst/>
            <a:rect l="l" t="t" r="r" b="b"/>
            <a:pathLst>
              <a:path w="209550" h="311785">
                <a:moveTo>
                  <a:pt x="209180" y="311483"/>
                </a:moveTo>
                <a:lnTo>
                  <a:pt x="209180" y="0"/>
                </a:lnTo>
                <a:lnTo>
                  <a:pt x="0" y="0"/>
                </a:lnTo>
                <a:lnTo>
                  <a:pt x="0" y="311483"/>
                </a:lnTo>
                <a:lnTo>
                  <a:pt x="209180" y="311483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0042220" y="1633871"/>
            <a:ext cx="209550" cy="333375"/>
          </a:xfrm>
          <a:custGeom>
            <a:avLst/>
            <a:gdLst/>
            <a:ahLst/>
            <a:cxnLst/>
            <a:rect l="l" t="t" r="r" b="b"/>
            <a:pathLst>
              <a:path w="209550" h="333375">
                <a:moveTo>
                  <a:pt x="209180" y="333025"/>
                </a:moveTo>
                <a:lnTo>
                  <a:pt x="209180" y="0"/>
                </a:lnTo>
                <a:lnTo>
                  <a:pt x="0" y="0"/>
                </a:lnTo>
                <a:lnTo>
                  <a:pt x="0" y="333025"/>
                </a:lnTo>
                <a:lnTo>
                  <a:pt x="209180" y="333025"/>
                </a:lnTo>
                <a:close/>
              </a:path>
            </a:pathLst>
          </a:custGeom>
          <a:solidFill>
            <a:srgbClr val="EF0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0042220" y="1633871"/>
            <a:ext cx="209550" cy="333375"/>
          </a:xfrm>
          <a:custGeom>
            <a:avLst/>
            <a:gdLst/>
            <a:ahLst/>
            <a:cxnLst/>
            <a:rect l="l" t="t" r="r" b="b"/>
            <a:pathLst>
              <a:path w="209550" h="333375">
                <a:moveTo>
                  <a:pt x="209180" y="333025"/>
                </a:moveTo>
                <a:lnTo>
                  <a:pt x="209180" y="0"/>
                </a:lnTo>
                <a:lnTo>
                  <a:pt x="0" y="0"/>
                </a:lnTo>
                <a:lnTo>
                  <a:pt x="0" y="333025"/>
                </a:lnTo>
                <a:lnTo>
                  <a:pt x="209180" y="33302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9814411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9814411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958660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958660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935859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935859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9130790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D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9130790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8902982" y="1660847"/>
            <a:ext cx="209550" cy="279400"/>
          </a:xfrm>
          <a:custGeom>
            <a:avLst/>
            <a:gdLst/>
            <a:ahLst/>
            <a:cxnLst/>
            <a:rect l="l" t="t" r="r" b="b"/>
            <a:pathLst>
              <a:path w="209550" h="279400">
                <a:moveTo>
                  <a:pt x="209180" y="279268"/>
                </a:moveTo>
                <a:lnTo>
                  <a:pt x="209180" y="0"/>
                </a:lnTo>
                <a:lnTo>
                  <a:pt x="0" y="0"/>
                </a:lnTo>
                <a:lnTo>
                  <a:pt x="0" y="279268"/>
                </a:lnTo>
                <a:lnTo>
                  <a:pt x="209180" y="279268"/>
                </a:lnTo>
                <a:close/>
              </a:path>
            </a:pathLst>
          </a:custGeom>
          <a:solidFill>
            <a:srgbClr val="102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8902982" y="1660847"/>
            <a:ext cx="209550" cy="279400"/>
          </a:xfrm>
          <a:custGeom>
            <a:avLst/>
            <a:gdLst/>
            <a:ahLst/>
            <a:cxnLst/>
            <a:rect l="l" t="t" r="r" b="b"/>
            <a:pathLst>
              <a:path w="209550" h="279400">
                <a:moveTo>
                  <a:pt x="209180" y="279268"/>
                </a:moveTo>
                <a:lnTo>
                  <a:pt x="209180" y="0"/>
                </a:lnTo>
                <a:lnTo>
                  <a:pt x="0" y="0"/>
                </a:lnTo>
                <a:lnTo>
                  <a:pt x="0" y="279268"/>
                </a:lnTo>
                <a:lnTo>
                  <a:pt x="209180" y="27926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8674979" y="1644739"/>
            <a:ext cx="209550" cy="311785"/>
          </a:xfrm>
          <a:custGeom>
            <a:avLst/>
            <a:gdLst/>
            <a:ahLst/>
            <a:cxnLst/>
            <a:rect l="l" t="t" r="r" b="b"/>
            <a:pathLst>
              <a:path w="209550" h="311785">
                <a:moveTo>
                  <a:pt x="209180" y="311483"/>
                </a:moveTo>
                <a:lnTo>
                  <a:pt x="209180" y="0"/>
                </a:lnTo>
                <a:lnTo>
                  <a:pt x="0" y="0"/>
                </a:lnTo>
                <a:lnTo>
                  <a:pt x="0" y="311483"/>
                </a:lnTo>
                <a:lnTo>
                  <a:pt x="209180" y="311483"/>
                </a:lnTo>
                <a:close/>
              </a:path>
            </a:pathLst>
          </a:custGeom>
          <a:solidFill>
            <a:srgbClr val="5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8674979" y="1644739"/>
            <a:ext cx="209550" cy="311785"/>
          </a:xfrm>
          <a:custGeom>
            <a:avLst/>
            <a:gdLst/>
            <a:ahLst/>
            <a:cxnLst/>
            <a:rect l="l" t="t" r="r" b="b"/>
            <a:pathLst>
              <a:path w="209550" h="311785">
                <a:moveTo>
                  <a:pt x="209180" y="311483"/>
                </a:moveTo>
                <a:lnTo>
                  <a:pt x="209180" y="0"/>
                </a:lnTo>
                <a:lnTo>
                  <a:pt x="0" y="0"/>
                </a:lnTo>
                <a:lnTo>
                  <a:pt x="0" y="311483"/>
                </a:lnTo>
                <a:lnTo>
                  <a:pt x="209180" y="311483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8447169" y="1725473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8447169" y="1725473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219361" y="1752449"/>
            <a:ext cx="209550" cy="95885"/>
          </a:xfrm>
          <a:custGeom>
            <a:avLst/>
            <a:gdLst/>
            <a:ahLst/>
            <a:cxnLst/>
            <a:rect l="l" t="t" r="r" b="b"/>
            <a:pathLst>
              <a:path w="209550" h="95885">
                <a:moveTo>
                  <a:pt x="209180" y="95871"/>
                </a:moveTo>
                <a:lnTo>
                  <a:pt x="209180" y="0"/>
                </a:lnTo>
                <a:lnTo>
                  <a:pt x="0" y="0"/>
                </a:lnTo>
                <a:lnTo>
                  <a:pt x="0" y="95871"/>
                </a:lnTo>
                <a:lnTo>
                  <a:pt x="209180" y="95871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219361" y="1752449"/>
            <a:ext cx="209550" cy="95885"/>
          </a:xfrm>
          <a:custGeom>
            <a:avLst/>
            <a:gdLst/>
            <a:ahLst/>
            <a:cxnLst/>
            <a:rect l="l" t="t" r="r" b="b"/>
            <a:pathLst>
              <a:path w="209550" h="95885">
                <a:moveTo>
                  <a:pt x="209180" y="95871"/>
                </a:moveTo>
                <a:lnTo>
                  <a:pt x="209180" y="0"/>
                </a:lnTo>
                <a:lnTo>
                  <a:pt x="0" y="0"/>
                </a:lnTo>
                <a:lnTo>
                  <a:pt x="0" y="95871"/>
                </a:lnTo>
                <a:lnTo>
                  <a:pt x="209180" y="95871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991357" y="1730907"/>
            <a:ext cx="209550" cy="139065"/>
          </a:xfrm>
          <a:custGeom>
            <a:avLst/>
            <a:gdLst/>
            <a:ahLst/>
            <a:cxnLst/>
            <a:rect l="l" t="t" r="r" b="b"/>
            <a:pathLst>
              <a:path w="209550" h="139064">
                <a:moveTo>
                  <a:pt x="209180" y="138954"/>
                </a:moveTo>
                <a:lnTo>
                  <a:pt x="209180" y="0"/>
                </a:lnTo>
                <a:lnTo>
                  <a:pt x="0" y="0"/>
                </a:lnTo>
                <a:lnTo>
                  <a:pt x="0" y="138954"/>
                </a:lnTo>
                <a:lnTo>
                  <a:pt x="209180" y="138954"/>
                </a:lnTo>
                <a:close/>
              </a:path>
            </a:pathLst>
          </a:custGeom>
          <a:solidFill>
            <a:srgbClr val="009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991357" y="1730907"/>
            <a:ext cx="209550" cy="139065"/>
          </a:xfrm>
          <a:custGeom>
            <a:avLst/>
            <a:gdLst/>
            <a:ahLst/>
            <a:cxnLst/>
            <a:rect l="l" t="t" r="r" b="b"/>
            <a:pathLst>
              <a:path w="209550" h="139064">
                <a:moveTo>
                  <a:pt x="209180" y="138954"/>
                </a:moveTo>
                <a:lnTo>
                  <a:pt x="209180" y="0"/>
                </a:lnTo>
                <a:lnTo>
                  <a:pt x="0" y="0"/>
                </a:lnTo>
                <a:lnTo>
                  <a:pt x="0" y="138954"/>
                </a:lnTo>
                <a:lnTo>
                  <a:pt x="209180" y="138954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76354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00F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76354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53574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53574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30773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30773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07992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07992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851925" y="1703931"/>
            <a:ext cx="209550" cy="193040"/>
          </a:xfrm>
          <a:custGeom>
            <a:avLst/>
            <a:gdLst/>
            <a:ahLst/>
            <a:cxnLst/>
            <a:rect l="l" t="t" r="r" b="b"/>
            <a:pathLst>
              <a:path w="209550" h="193039">
                <a:moveTo>
                  <a:pt x="209180" y="192906"/>
                </a:moveTo>
                <a:lnTo>
                  <a:pt x="209180" y="0"/>
                </a:lnTo>
                <a:lnTo>
                  <a:pt x="0" y="0"/>
                </a:lnTo>
                <a:lnTo>
                  <a:pt x="0" y="192906"/>
                </a:lnTo>
                <a:lnTo>
                  <a:pt x="209180" y="192906"/>
                </a:lnTo>
                <a:close/>
              </a:path>
            </a:pathLst>
          </a:custGeom>
          <a:solidFill>
            <a:srgbClr val="00F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851925" y="1703931"/>
            <a:ext cx="209550" cy="193040"/>
          </a:xfrm>
          <a:custGeom>
            <a:avLst/>
            <a:gdLst/>
            <a:ahLst/>
            <a:cxnLst/>
            <a:rect l="l" t="t" r="r" b="b"/>
            <a:pathLst>
              <a:path w="209550" h="193039">
                <a:moveTo>
                  <a:pt x="209180" y="192906"/>
                </a:moveTo>
                <a:lnTo>
                  <a:pt x="209180" y="0"/>
                </a:lnTo>
                <a:lnTo>
                  <a:pt x="0" y="0"/>
                </a:lnTo>
                <a:lnTo>
                  <a:pt x="0" y="192906"/>
                </a:lnTo>
                <a:lnTo>
                  <a:pt x="209180" y="192906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62411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62411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39630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39630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16830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16830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94049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94049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71268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71268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48468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48468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25687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25687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02906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02906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801062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801062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57325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57325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34525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34525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117442" y="1720233"/>
            <a:ext cx="209550" cy="160655"/>
          </a:xfrm>
          <a:custGeom>
            <a:avLst/>
            <a:gdLst/>
            <a:ahLst/>
            <a:cxnLst/>
            <a:rect l="l" t="t" r="r" b="b"/>
            <a:pathLst>
              <a:path w="209550" h="160655">
                <a:moveTo>
                  <a:pt x="209180" y="160496"/>
                </a:moveTo>
                <a:lnTo>
                  <a:pt x="209180" y="0"/>
                </a:lnTo>
                <a:lnTo>
                  <a:pt x="0" y="0"/>
                </a:lnTo>
                <a:lnTo>
                  <a:pt x="0" y="160496"/>
                </a:lnTo>
                <a:lnTo>
                  <a:pt x="209180" y="160496"/>
                </a:lnTo>
                <a:close/>
              </a:path>
            </a:pathLst>
          </a:custGeom>
          <a:solidFill>
            <a:srgbClr val="2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117442" y="1720233"/>
            <a:ext cx="209550" cy="160655"/>
          </a:xfrm>
          <a:custGeom>
            <a:avLst/>
            <a:gdLst/>
            <a:ahLst/>
            <a:cxnLst/>
            <a:rect l="l" t="t" r="r" b="b"/>
            <a:pathLst>
              <a:path w="209550" h="160655">
                <a:moveTo>
                  <a:pt x="209180" y="160496"/>
                </a:moveTo>
                <a:lnTo>
                  <a:pt x="209180" y="0"/>
                </a:lnTo>
                <a:lnTo>
                  <a:pt x="0" y="0"/>
                </a:lnTo>
                <a:lnTo>
                  <a:pt x="0" y="160496"/>
                </a:lnTo>
                <a:lnTo>
                  <a:pt x="209180" y="160496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88963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88963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66162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66162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433821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433821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20601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20601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297800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297800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2750200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2750200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522391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522391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9438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29438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066579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2066579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83877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83877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61076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61076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38295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38295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15495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15495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92714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92714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9933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9933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7133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7133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24352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24352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1571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571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 txBox="1"/>
          <p:nvPr/>
        </p:nvSpPr>
        <p:spPr>
          <a:xfrm>
            <a:off x="8671007" y="0"/>
            <a:ext cx="3433445" cy="19437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39370" marR="149225" indent="-16510">
              <a:lnSpc>
                <a:spcPct val="100000"/>
              </a:lnSpc>
            </a:pPr>
            <a:r>
              <a:rPr sz="2250" spc="-7" baseline="-7407" dirty="0">
                <a:latin typeface="Helvetica"/>
                <a:cs typeface="Helvetica"/>
              </a:rPr>
              <a:t>L</a:t>
            </a:r>
            <a:r>
              <a:rPr sz="2250" spc="-112" baseline="-7407" dirty="0">
                <a:latin typeface="Helvetica"/>
                <a:cs typeface="Helvetica"/>
              </a:rPr>
              <a:t>M</a:t>
            </a: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 </a:t>
            </a:r>
            <a:r>
              <a:rPr sz="2250" baseline="-7407" dirty="0">
                <a:latin typeface="Helvetica"/>
                <a:cs typeface="Helvetica"/>
              </a:rPr>
              <a:t>K</a:t>
            </a:r>
            <a:r>
              <a:rPr sz="2250" spc="82" baseline="-7407" dirty="0">
                <a:latin typeface="Helvetica"/>
                <a:cs typeface="Helvetica"/>
              </a:rPr>
              <a:t>L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5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ximius</a:t>
            </a:r>
            <a:endParaRPr sz="1500">
              <a:latin typeface="Helvetica"/>
              <a:cs typeface="Helvetica"/>
            </a:endParaRPr>
          </a:p>
          <a:p>
            <a:pPr marL="87630" algn="just">
              <a:lnSpc>
                <a:spcPts val="1789"/>
              </a:lnSpc>
            </a:pPr>
            <a:r>
              <a:rPr sz="2250" baseline="-7407" dirty="0">
                <a:latin typeface="Helvetica"/>
                <a:cs typeface="Helvetica"/>
              </a:rPr>
              <a:t>D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C_cursor</a:t>
            </a:r>
            <a:endParaRPr sz="1500">
              <a:latin typeface="Helvetica"/>
              <a:cs typeface="Helvetica"/>
            </a:endParaRPr>
          </a:p>
          <a:p>
            <a:pPr marL="87630" marR="522605" algn="just">
              <a:lnSpc>
                <a:spcPts val="1789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urdeni_B </a:t>
            </a: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urdeni_A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C_gur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spc="-20" dirty="0">
                <a:latin typeface="Helvetica"/>
                <a:cs typeface="Helvetica"/>
              </a:rPr>
              <a:t>m</a:t>
            </a:r>
            <a:r>
              <a:rPr sz="1500" spc="-5" dirty="0">
                <a:latin typeface="Helvetica"/>
                <a:cs typeface="Helvetica"/>
              </a:rPr>
              <a:t>ul</a:t>
            </a:r>
            <a:endParaRPr sz="1500">
              <a:latin typeface="Helvetica"/>
              <a:cs typeface="Helvetica"/>
            </a:endParaRPr>
          </a:p>
          <a:p>
            <a:pPr marL="22860" marR="5080" indent="-10795" algn="just">
              <a:lnSpc>
                <a:spcPts val="1789"/>
              </a:lnSpc>
              <a:spcBef>
                <a:spcPts val="5"/>
              </a:spcBef>
            </a:pPr>
            <a:r>
              <a:rPr sz="2250" spc="-7" baseline="-7407" dirty="0">
                <a:latin typeface="Helvetica"/>
                <a:cs typeface="Helvetica"/>
              </a:rPr>
              <a:t>N</a:t>
            </a:r>
            <a:r>
              <a:rPr sz="2250" spc="-240" baseline="-7407" dirty="0">
                <a:latin typeface="Helvetica"/>
                <a:cs typeface="Helvetica"/>
              </a:rPr>
              <a:t>O</a:t>
            </a:r>
            <a:r>
              <a:rPr sz="1500" spc="-5" dirty="0">
                <a:latin typeface="Helvetica"/>
                <a:cs typeface="Helvetica"/>
              </a:rPr>
              <a:t>C_boutonii_s</a:t>
            </a:r>
            <a:r>
              <a:rPr sz="1500" spc="-3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yche </a:t>
            </a:r>
            <a:r>
              <a:rPr sz="2250" spc="-7" baseline="-7407" dirty="0">
                <a:latin typeface="Helvetica"/>
                <a:cs typeface="Helvetica"/>
              </a:rPr>
              <a:t>N</a:t>
            </a:r>
            <a:r>
              <a:rPr sz="2250" spc="-112" baseline="-7407" dirty="0">
                <a:latin typeface="Helvetica"/>
                <a:cs typeface="Helvetica"/>
              </a:rPr>
              <a:t>P</a:t>
            </a:r>
            <a:r>
              <a:rPr sz="1500" spc="-5" dirty="0">
                <a:latin typeface="Helvetica"/>
                <a:cs typeface="Helvetica"/>
              </a:rPr>
              <a:t>C_boutonii_af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ican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C_boutonii</a:t>
            </a:r>
            <a:endParaRPr sz="1500">
              <a:latin typeface="Helvetica"/>
              <a:cs typeface="Helvetica"/>
            </a:endParaRPr>
          </a:p>
          <a:p>
            <a:pPr marL="93345" marR="723900" algn="just">
              <a:lnSpc>
                <a:spcPts val="1789"/>
              </a:lnSpc>
              <a:spcBef>
                <a:spcPts val="5"/>
              </a:spcBef>
            </a:pPr>
            <a:r>
              <a:rPr sz="2250" baseline="-7407" dirty="0">
                <a:latin typeface="Helvetica"/>
                <a:cs typeface="Helvetica"/>
              </a:rPr>
              <a:t>B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50" dirty="0">
                <a:latin typeface="Helvetica"/>
                <a:cs typeface="Helvetica"/>
              </a:rPr>
              <a:t>x</a:t>
            </a:r>
            <a:r>
              <a:rPr sz="1500" spc="-5" dirty="0">
                <a:latin typeface="Helvetica"/>
                <a:cs typeface="Helvetica"/>
              </a:rPr>
              <a:t>eni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os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C_virgatus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C_fuhni</a:t>
            </a:r>
            <a:endParaRPr sz="1500">
              <a:latin typeface="Helvetica"/>
              <a:cs typeface="Helvetica"/>
            </a:endParaRPr>
          </a:p>
          <a:p>
            <a:pPr marL="93345" marR="22860">
              <a:lnSpc>
                <a:spcPts val="1789"/>
              </a:lnSpc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C_pulcher_pulcher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C_pulcher_cla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C_adamsi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48" name="object 348"/>
          <p:cNvSpPr txBox="1"/>
          <p:nvPr/>
        </p:nvSpPr>
        <p:spPr>
          <a:xfrm>
            <a:off x="8443004" y="30983"/>
            <a:ext cx="219710" cy="1635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us_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49" name="object 349"/>
          <p:cNvSpPr txBox="1"/>
          <p:nvPr/>
        </p:nvSpPr>
        <p:spPr>
          <a:xfrm>
            <a:off x="8215195" y="0"/>
            <a:ext cx="219710" cy="1711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ocaledonicus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0" name="object 350"/>
          <p:cNvSpPr txBox="1"/>
          <p:nvPr/>
        </p:nvSpPr>
        <p:spPr>
          <a:xfrm>
            <a:off x="7987386" y="92740"/>
            <a:ext cx="219710" cy="15741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oheb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idicus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1" name="object 351"/>
          <p:cNvSpPr txBox="1"/>
          <p:nvPr/>
        </p:nvSpPr>
        <p:spPr>
          <a:xfrm>
            <a:off x="6847953" y="30983"/>
            <a:ext cx="1154430" cy="18370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780" marR="5080" indent="-5715">
              <a:lnSpc>
                <a:spcPct val="100000"/>
              </a:lnSpc>
            </a:pPr>
            <a:r>
              <a:rPr sz="2250" baseline="-7407" dirty="0">
                <a:latin typeface="Helvetica"/>
                <a:cs typeface="Helvetica"/>
              </a:rPr>
              <a:t>G</a:t>
            </a:r>
            <a:r>
              <a:rPr sz="2250" spc="-37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C_nigropunctatus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alis_ho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ne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i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 </a:t>
            </a:r>
            <a:r>
              <a:rPr sz="2250" baseline="-7407" dirty="0">
                <a:latin typeface="Helvetica"/>
                <a:cs typeface="Helvetica"/>
              </a:rPr>
              <a:t>B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alis_Sideia </a:t>
            </a:r>
            <a:r>
              <a:rPr sz="2250" baseline="-7407" dirty="0">
                <a:latin typeface="Helvetica"/>
                <a:cs typeface="Helvetica"/>
              </a:rPr>
              <a:t>H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us_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2" name="object 352"/>
          <p:cNvSpPr txBox="1"/>
          <p:nvPr/>
        </p:nvSpPr>
        <p:spPr>
          <a:xfrm>
            <a:off x="4341279" y="98586"/>
            <a:ext cx="2521585" cy="17589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87630">
              <a:lnSpc>
                <a:spcPct val="100000"/>
              </a:lnSpc>
            </a:pPr>
            <a:r>
              <a:rPr sz="2250" baseline="-7407" dirty="0">
                <a:latin typeface="Helvetica"/>
                <a:cs typeface="Helvetica"/>
              </a:rPr>
              <a:t>B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aeguineae </a:t>
            </a:r>
            <a:r>
              <a:rPr sz="2250" baseline="-7407" dirty="0">
                <a:latin typeface="Helvetica"/>
                <a:cs typeface="Helvetica"/>
              </a:rPr>
              <a:t>B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eiensis</a:t>
            </a:r>
            <a:endParaRPr sz="1500">
              <a:latin typeface="Helvetica"/>
              <a:cs typeface="Helvetica"/>
            </a:endParaRPr>
          </a:p>
          <a:p>
            <a:pPr marL="12700" marR="53975" algn="just">
              <a:lnSpc>
                <a:spcPts val="1789"/>
              </a:lnSpc>
              <a:spcBef>
                <a:spcPts val="60"/>
              </a:spcBef>
            </a:pPr>
            <a:r>
              <a:rPr sz="2250" baseline="-7407" dirty="0">
                <a:latin typeface="Helvetica"/>
                <a:cs typeface="Helvetica"/>
              </a:rPr>
              <a:t>E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C_inte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medius_B </a:t>
            </a:r>
            <a:r>
              <a:rPr sz="2250" baseline="-7407" dirty="0">
                <a:latin typeface="Helvetica"/>
                <a:cs typeface="Helvetica"/>
              </a:rPr>
              <a:t>E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C_inte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medius_A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C_pannosus</a:t>
            </a:r>
            <a:endParaRPr sz="1500">
              <a:latin typeface="Helvetica"/>
              <a:cs typeface="Helvetica"/>
            </a:endParaRPr>
          </a:p>
          <a:p>
            <a:pPr marL="12700" marR="547370">
              <a:lnSpc>
                <a:spcPts val="1789"/>
              </a:lnSpc>
              <a:spcBef>
                <a:spcPts val="5"/>
              </a:spcBef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25" dirty="0">
                <a:latin typeface="Helvetica"/>
                <a:cs typeface="Helvetica"/>
              </a:rPr>
              <a:t>z</a:t>
            </a:r>
            <a:r>
              <a:rPr sz="1500" spc="-5" dirty="0">
                <a:latin typeface="Helvetica"/>
                <a:cs typeface="Helvetica"/>
              </a:rPr>
              <a:t>oticus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</a:t>
            </a:r>
            <a:r>
              <a:rPr sz="1500" spc="60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tensi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C_tytthos</a:t>
            </a:r>
            <a:endParaRPr sz="1500">
              <a:latin typeface="Helvetica"/>
              <a:cs typeface="Helvetica"/>
            </a:endParaRPr>
          </a:p>
          <a:p>
            <a:pPr marL="12700">
              <a:lnSpc>
                <a:spcPts val="1735"/>
              </a:lnSpc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C_ustulatus</a:t>
            </a:r>
            <a:endParaRPr sz="1500">
              <a:latin typeface="Helvetica"/>
              <a:cs typeface="Helvetica"/>
            </a:endParaRPr>
          </a:p>
          <a:p>
            <a:pPr marL="12700" marR="5080">
              <a:lnSpc>
                <a:spcPts val="1789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C_plagiocephalus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5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xochus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3" name="object 353"/>
          <p:cNvSpPr txBox="1"/>
          <p:nvPr/>
        </p:nvSpPr>
        <p:spPr>
          <a:xfrm>
            <a:off x="4113276" y="872531"/>
            <a:ext cx="219710" cy="7943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utilus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4" name="object 354"/>
          <p:cNvSpPr txBox="1"/>
          <p:nvPr/>
        </p:nvSpPr>
        <p:spPr>
          <a:xfrm>
            <a:off x="11551" y="163465"/>
            <a:ext cx="4116704" cy="16992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780">
              <a:lnSpc>
                <a:spcPts val="1795"/>
              </a:lnSpc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C_ege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iae</a:t>
            </a:r>
            <a:endParaRPr sz="1500" dirty="0">
              <a:latin typeface="Helvetica"/>
              <a:cs typeface="Helvetica"/>
            </a:endParaRPr>
          </a:p>
          <a:p>
            <a:pPr marL="17780" marR="342900">
              <a:lnSpc>
                <a:spcPts val="1789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C_juno_kimb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C_juno_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eep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C_daedalos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C_cygnatus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C_wul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dirty="0">
                <a:latin typeface="Helvetica"/>
                <a:cs typeface="Helvetica"/>
              </a:rPr>
              <a:t>u</a:t>
            </a:r>
          </a:p>
          <a:p>
            <a:pPr marL="17780" marR="195580">
              <a:lnSpc>
                <a:spcPts val="1789"/>
              </a:lnSpc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uber_A1A3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uber_A2</a:t>
            </a:r>
            <a:endParaRPr sz="1500" dirty="0">
              <a:latin typeface="Helvetica"/>
              <a:cs typeface="Helvetica"/>
            </a:endParaRPr>
          </a:p>
          <a:p>
            <a:pPr marL="17780" marR="199390">
              <a:lnSpc>
                <a:spcPts val="1789"/>
              </a:lnSpc>
              <a:spcBef>
                <a:spcPts val="5"/>
              </a:spcBef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C_megastictus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uchanani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C_metallicus</a:t>
            </a:r>
            <a:endParaRPr sz="1500" dirty="0">
              <a:latin typeface="Helvetica"/>
              <a:cs typeface="Helvetica"/>
            </a:endParaRPr>
          </a:p>
          <a:p>
            <a:pPr marL="17780">
              <a:lnSpc>
                <a:spcPts val="1735"/>
              </a:lnSpc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C_aust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</a:t>
            </a:r>
            <a:endParaRPr sz="1500" dirty="0">
              <a:latin typeface="Helvetica"/>
              <a:cs typeface="Helvetica"/>
            </a:endParaRPr>
          </a:p>
          <a:p>
            <a:pPr marL="12700" marR="5080" algn="just">
              <a:lnSpc>
                <a:spcPct val="99700"/>
              </a:lnSpc>
            </a:pP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C_leschenault_D </a:t>
            </a: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C_leschenault_C </a:t>
            </a: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C_leschenault_B </a:t>
            </a: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C_renschi</a:t>
            </a:r>
            <a:endParaRPr sz="1500" dirty="0">
              <a:latin typeface="Helvetica"/>
              <a:cs typeface="Helvetica"/>
            </a:endParaRPr>
          </a:p>
          <a:p>
            <a:pPr marL="17780" marR="15240" indent="-5715">
              <a:lnSpc>
                <a:spcPts val="1789"/>
              </a:lnSpc>
              <a:spcBef>
                <a:spcPts val="60"/>
              </a:spcBef>
            </a:pP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C_leschenault_A </a:t>
            </a:r>
            <a:r>
              <a:rPr sz="2250" baseline="-7407" dirty="0">
                <a:latin typeface="Helvetica"/>
                <a:cs typeface="Helvetica"/>
              </a:rPr>
              <a:t>B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C_yulensis</a:t>
            </a:r>
            <a:endParaRPr sz="1500" dirty="0">
              <a:latin typeface="Helvetica"/>
              <a:cs typeface="Helvetica"/>
            </a:endParaRPr>
          </a:p>
        </p:txBody>
      </p:sp>
      <p:sp>
        <p:nvSpPr>
          <p:cNvPr id="355" name="object 355"/>
          <p:cNvSpPr txBox="1"/>
          <p:nvPr/>
        </p:nvSpPr>
        <p:spPr>
          <a:xfrm>
            <a:off x="3447119" y="5063797"/>
            <a:ext cx="219710" cy="284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AB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6" name="object 356"/>
          <p:cNvSpPr txBox="1"/>
          <p:nvPr/>
        </p:nvSpPr>
        <p:spPr>
          <a:xfrm>
            <a:off x="6277267" y="3953711"/>
            <a:ext cx="219710" cy="284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AB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7" name="object 357"/>
          <p:cNvSpPr txBox="1"/>
          <p:nvPr/>
        </p:nvSpPr>
        <p:spPr>
          <a:xfrm>
            <a:off x="8998361" y="3533161"/>
            <a:ext cx="219710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8" name="object 358"/>
          <p:cNvSpPr txBox="1"/>
          <p:nvPr/>
        </p:nvSpPr>
        <p:spPr>
          <a:xfrm>
            <a:off x="11726333" y="3154224"/>
            <a:ext cx="34163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9" name="object 359"/>
          <p:cNvSpPr txBox="1"/>
          <p:nvPr/>
        </p:nvSpPr>
        <p:spPr>
          <a:xfrm>
            <a:off x="11555379" y="2454015"/>
            <a:ext cx="2844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60" name="object 360"/>
          <p:cNvSpPr txBox="1"/>
          <p:nvPr/>
        </p:nvSpPr>
        <p:spPr>
          <a:xfrm>
            <a:off x="11042519" y="3012358"/>
            <a:ext cx="34163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61" name="object 361"/>
          <p:cNvSpPr txBox="1"/>
          <p:nvPr/>
        </p:nvSpPr>
        <p:spPr>
          <a:xfrm>
            <a:off x="10871759" y="2723386"/>
            <a:ext cx="2844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62" name="object 362"/>
          <p:cNvSpPr txBox="1"/>
          <p:nvPr/>
        </p:nvSpPr>
        <p:spPr>
          <a:xfrm>
            <a:off x="10077730" y="2403753"/>
            <a:ext cx="219075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63" name="object 363"/>
          <p:cNvSpPr txBox="1"/>
          <p:nvPr/>
        </p:nvSpPr>
        <p:spPr>
          <a:xfrm>
            <a:off x="10358898" y="2241120"/>
            <a:ext cx="34163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604837" y="514772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604837" y="514772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3544038" y="403763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3544038" y="403763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6612861" y="355245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6612861" y="355245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11017879" y="3461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11017879" y="3461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11530546" y="31542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1530546" y="31542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11416641" y="245401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1416641" y="245401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0846925" y="301235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10846925" y="301235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10733020" y="272338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10733020" y="272338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516700" y="33290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516700" y="33290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859104" y="2724939"/>
            <a:ext cx="195580" cy="177800"/>
          </a:xfrm>
          <a:custGeom>
            <a:avLst/>
            <a:gdLst/>
            <a:ahLst/>
            <a:cxnLst/>
            <a:rect l="l" t="t" r="r" b="b"/>
            <a:pathLst>
              <a:path w="195579" h="177800">
                <a:moveTo>
                  <a:pt x="195209" y="177769"/>
                </a:moveTo>
                <a:lnTo>
                  <a:pt x="195209" y="0"/>
                </a:lnTo>
                <a:lnTo>
                  <a:pt x="0" y="0"/>
                </a:lnTo>
                <a:lnTo>
                  <a:pt x="0" y="177769"/>
                </a:lnTo>
                <a:lnTo>
                  <a:pt x="195209" y="177769"/>
                </a:lnTo>
                <a:close/>
              </a:path>
            </a:pathLst>
          </a:custGeom>
          <a:solidFill>
            <a:srgbClr val="00F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859104" y="2724939"/>
            <a:ext cx="195580" cy="177800"/>
          </a:xfrm>
          <a:custGeom>
            <a:avLst/>
            <a:gdLst/>
            <a:ahLst/>
            <a:cxnLst/>
            <a:rect l="l" t="t" r="r" b="b"/>
            <a:pathLst>
              <a:path w="195579" h="177800">
                <a:moveTo>
                  <a:pt x="195209" y="177769"/>
                </a:moveTo>
                <a:lnTo>
                  <a:pt x="195209" y="0"/>
                </a:lnTo>
                <a:lnTo>
                  <a:pt x="0" y="0"/>
                </a:lnTo>
                <a:lnTo>
                  <a:pt x="0" y="177769"/>
                </a:lnTo>
                <a:lnTo>
                  <a:pt x="195209" y="177769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425134" y="260170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425134" y="260170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9308730" y="246158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9308730" y="246158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821397" y="241015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821397" y="241015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0163304" y="22411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10163304" y="22411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10049399" y="214932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0049399" y="214932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9137776" y="2395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9137776" y="2395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9365584" y="225916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9365584" y="225916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086913" y="253707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086913" y="253707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428627" y="247749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428627" y="247749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770534" y="241267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00F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770534" y="241267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112442" y="2295848"/>
            <a:ext cx="195580" cy="90805"/>
          </a:xfrm>
          <a:custGeom>
            <a:avLst/>
            <a:gdLst/>
            <a:ahLst/>
            <a:cxnLst/>
            <a:rect l="l" t="t" r="r" b="b"/>
            <a:pathLst>
              <a:path w="195579" h="90805">
                <a:moveTo>
                  <a:pt x="195209" y="90437"/>
                </a:moveTo>
                <a:lnTo>
                  <a:pt x="195209" y="0"/>
                </a:lnTo>
                <a:lnTo>
                  <a:pt x="0" y="0"/>
                </a:lnTo>
                <a:lnTo>
                  <a:pt x="0" y="90437"/>
                </a:lnTo>
                <a:lnTo>
                  <a:pt x="195209" y="90437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112442" y="2295848"/>
            <a:ext cx="195580" cy="90805"/>
          </a:xfrm>
          <a:custGeom>
            <a:avLst/>
            <a:gdLst/>
            <a:ahLst/>
            <a:cxnLst/>
            <a:rect l="l" t="t" r="r" b="b"/>
            <a:pathLst>
              <a:path w="195579" h="90805">
                <a:moveTo>
                  <a:pt x="195209" y="90437"/>
                </a:moveTo>
                <a:lnTo>
                  <a:pt x="195209" y="0"/>
                </a:lnTo>
                <a:lnTo>
                  <a:pt x="0" y="0"/>
                </a:lnTo>
                <a:lnTo>
                  <a:pt x="0" y="90437"/>
                </a:lnTo>
                <a:lnTo>
                  <a:pt x="195209" y="90437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568059" y="2160386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568059" y="2160386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454155" y="2106822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454155" y="2106822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98343" y="2205411"/>
            <a:ext cx="195580" cy="129539"/>
          </a:xfrm>
          <a:custGeom>
            <a:avLst/>
            <a:gdLst/>
            <a:ahLst/>
            <a:cxnLst/>
            <a:rect l="l" t="t" r="r" b="b"/>
            <a:pathLst>
              <a:path w="195579" h="129539">
                <a:moveTo>
                  <a:pt x="195209" y="129251"/>
                </a:moveTo>
                <a:lnTo>
                  <a:pt x="195209" y="0"/>
                </a:lnTo>
                <a:lnTo>
                  <a:pt x="0" y="0"/>
                </a:lnTo>
                <a:lnTo>
                  <a:pt x="0" y="129251"/>
                </a:lnTo>
                <a:lnTo>
                  <a:pt x="195209" y="129251"/>
                </a:lnTo>
                <a:close/>
              </a:path>
            </a:pathLst>
          </a:custGeom>
          <a:solidFill>
            <a:srgbClr val="009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998343" y="2205411"/>
            <a:ext cx="195580" cy="129539"/>
          </a:xfrm>
          <a:custGeom>
            <a:avLst/>
            <a:gdLst/>
            <a:ahLst/>
            <a:cxnLst/>
            <a:rect l="l" t="t" r="r" b="b"/>
            <a:pathLst>
              <a:path w="195579" h="129539">
                <a:moveTo>
                  <a:pt x="195209" y="129251"/>
                </a:moveTo>
                <a:lnTo>
                  <a:pt x="195209" y="0"/>
                </a:lnTo>
                <a:lnTo>
                  <a:pt x="0" y="0"/>
                </a:lnTo>
                <a:lnTo>
                  <a:pt x="0" y="129251"/>
                </a:lnTo>
                <a:lnTo>
                  <a:pt x="195209" y="129251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314722" y="240006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314722" y="240006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5263860" y="319439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5263860" y="319439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5491669" y="293938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5491669" y="293938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719672" y="283652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5719672" y="283652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6118434" y="27160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6118434" y="27160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947481" y="26535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947481" y="26535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6175290" y="24924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6175290" y="24924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0829" y="352587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2970829" y="352587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3896618" y="297276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896618" y="297276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124427" y="2756572"/>
            <a:ext cx="195580" cy="149225"/>
          </a:xfrm>
          <a:custGeom>
            <a:avLst/>
            <a:gdLst/>
            <a:ahLst/>
            <a:cxnLst/>
            <a:rect l="l" t="t" r="r" b="b"/>
            <a:pathLst>
              <a:path w="195579" h="149225">
                <a:moveTo>
                  <a:pt x="195209" y="148658"/>
                </a:moveTo>
                <a:lnTo>
                  <a:pt x="195209" y="0"/>
                </a:lnTo>
                <a:lnTo>
                  <a:pt x="0" y="0"/>
                </a:lnTo>
                <a:lnTo>
                  <a:pt x="0" y="148658"/>
                </a:lnTo>
                <a:lnTo>
                  <a:pt x="195209" y="148658"/>
                </a:lnTo>
                <a:close/>
              </a:path>
            </a:pathLst>
          </a:custGeom>
          <a:solidFill>
            <a:srgbClr val="2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124427" y="2756572"/>
            <a:ext cx="195580" cy="149225"/>
          </a:xfrm>
          <a:custGeom>
            <a:avLst/>
            <a:gdLst/>
            <a:ahLst/>
            <a:cxnLst/>
            <a:rect l="l" t="t" r="r" b="b"/>
            <a:pathLst>
              <a:path w="195579" h="149225">
                <a:moveTo>
                  <a:pt x="195209" y="148658"/>
                </a:moveTo>
                <a:lnTo>
                  <a:pt x="195209" y="0"/>
                </a:lnTo>
                <a:lnTo>
                  <a:pt x="0" y="0"/>
                </a:lnTo>
                <a:lnTo>
                  <a:pt x="0" y="148658"/>
                </a:lnTo>
                <a:lnTo>
                  <a:pt x="195209" y="14865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4352430" y="26403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4352430" y="26403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4580239" y="252776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4580239" y="252776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4808048" y="22545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4808048" y="22545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2757185" y="2958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2757185" y="2958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2984994" y="2571623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2984994" y="2571623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3212997" y="2444312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3212997" y="2444312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3440806" y="23360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3440806" y="23360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22702" y="385520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22702" y="385520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734848" y="368869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734848" y="368869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162135" y="359204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1162135" y="359204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1817231" y="34239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1817231" y="34239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2301374" y="271135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2301374" y="271135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1560897" y="293919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1560897" y="293919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1389944" y="280217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1389944" y="280217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617753" y="268418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617753" y="268418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535369" y="3389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35369" y="3389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364415" y="280276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364415" y="280276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250511" y="264129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250511" y="264129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 txBox="1"/>
          <p:nvPr/>
        </p:nvSpPr>
        <p:spPr>
          <a:xfrm>
            <a:off x="10188138" y="2149324"/>
            <a:ext cx="284480" cy="352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indent="-8255">
              <a:lnSpc>
                <a:spcPts val="125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  <a:p>
            <a:pPr marL="7620">
              <a:lnSpc>
                <a:spcPts val="800"/>
              </a:lnSpc>
            </a:pPr>
            <a:r>
              <a:rPr sz="1350" spc="5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69" name="object 469"/>
          <p:cNvSpPr txBox="1"/>
          <p:nvPr/>
        </p:nvSpPr>
        <p:spPr>
          <a:xfrm>
            <a:off x="9333564" y="2395794"/>
            <a:ext cx="34163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7620">
              <a:lnSpc>
                <a:spcPts val="1090"/>
              </a:lnSpc>
            </a:pPr>
            <a:r>
              <a:rPr sz="1350" spc="5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  <a:p>
            <a:pPr>
              <a:lnSpc>
                <a:spcPts val="969"/>
              </a:lnSpc>
            </a:pPr>
            <a:r>
              <a:rPr sz="1500" spc="10" dirty="0">
                <a:latin typeface="Helvetica"/>
                <a:cs typeface="Helvetica"/>
              </a:rPr>
              <a:t>C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0" name="object 470"/>
          <p:cNvSpPr txBox="1"/>
          <p:nvPr/>
        </p:nvSpPr>
        <p:spPr>
          <a:xfrm>
            <a:off x="9504517" y="2259168"/>
            <a:ext cx="28448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C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1" name="object 471"/>
          <p:cNvSpPr txBox="1"/>
          <p:nvPr/>
        </p:nvSpPr>
        <p:spPr>
          <a:xfrm>
            <a:off x="8098082" y="2405659"/>
            <a:ext cx="219075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1500" spc="10" dirty="0">
                <a:latin typeface="Helvetica"/>
                <a:cs typeface="Helvetica"/>
              </a:rPr>
              <a:t>H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2" name="object 472"/>
          <p:cNvSpPr txBox="1"/>
          <p:nvPr/>
        </p:nvSpPr>
        <p:spPr>
          <a:xfrm>
            <a:off x="8763848" y="2154923"/>
            <a:ext cx="341630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3" name="object 473"/>
          <p:cNvSpPr txBox="1"/>
          <p:nvPr/>
        </p:nvSpPr>
        <p:spPr>
          <a:xfrm>
            <a:off x="8592894" y="2106822"/>
            <a:ext cx="28448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2250" spc="-3375" baseline="-33333" dirty="0">
                <a:latin typeface="Helvetica"/>
                <a:cs typeface="Helvetica"/>
              </a:rPr>
              <a:t>L</a:t>
            </a:r>
            <a:r>
              <a:rPr sz="1350" spc="5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74" name="object 474"/>
          <p:cNvSpPr txBox="1"/>
          <p:nvPr/>
        </p:nvSpPr>
        <p:spPr>
          <a:xfrm>
            <a:off x="7453461" y="2400064"/>
            <a:ext cx="28448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2250" spc="-3622" baseline="-27777" dirty="0">
                <a:latin typeface="Helvetica"/>
                <a:cs typeface="Helvetica"/>
              </a:rPr>
              <a:t>A</a:t>
            </a:r>
            <a:r>
              <a:rPr sz="1350" spc="5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75" name="object 475"/>
          <p:cNvSpPr txBox="1"/>
          <p:nvPr/>
        </p:nvSpPr>
        <p:spPr>
          <a:xfrm>
            <a:off x="6143269" y="2653520"/>
            <a:ext cx="34163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7620">
              <a:lnSpc>
                <a:spcPts val="1105"/>
              </a:lnSpc>
            </a:pPr>
            <a:r>
              <a:rPr sz="1350" spc="5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  <a:p>
            <a:pPr>
              <a:lnSpc>
                <a:spcPts val="985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6" name="object 476"/>
          <p:cNvSpPr txBox="1"/>
          <p:nvPr/>
        </p:nvSpPr>
        <p:spPr>
          <a:xfrm>
            <a:off x="6314222" y="2492442"/>
            <a:ext cx="2844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7" name="object 477"/>
          <p:cNvSpPr txBox="1"/>
          <p:nvPr/>
        </p:nvSpPr>
        <p:spPr>
          <a:xfrm>
            <a:off x="4776027" y="2527762"/>
            <a:ext cx="34163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B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8" name="object 478"/>
          <p:cNvSpPr txBox="1"/>
          <p:nvPr/>
        </p:nvSpPr>
        <p:spPr>
          <a:xfrm>
            <a:off x="4946787" y="2254511"/>
            <a:ext cx="28448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E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9" name="object 479"/>
          <p:cNvSpPr txBox="1"/>
          <p:nvPr/>
        </p:nvSpPr>
        <p:spPr>
          <a:xfrm>
            <a:off x="3408591" y="2444312"/>
            <a:ext cx="34163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C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0" name="object 480"/>
          <p:cNvSpPr txBox="1"/>
          <p:nvPr/>
        </p:nvSpPr>
        <p:spPr>
          <a:xfrm>
            <a:off x="3579545" y="2336020"/>
            <a:ext cx="28448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C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1" name="object 481"/>
          <p:cNvSpPr txBox="1"/>
          <p:nvPr/>
        </p:nvSpPr>
        <p:spPr>
          <a:xfrm>
            <a:off x="2440112" y="2711354"/>
            <a:ext cx="2844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2" name="object 482"/>
          <p:cNvSpPr txBox="1"/>
          <p:nvPr/>
        </p:nvSpPr>
        <p:spPr>
          <a:xfrm>
            <a:off x="1585732" y="2802179"/>
            <a:ext cx="34163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3" name="object 483"/>
          <p:cNvSpPr txBox="1"/>
          <p:nvPr/>
        </p:nvSpPr>
        <p:spPr>
          <a:xfrm>
            <a:off x="1756492" y="2684184"/>
            <a:ext cx="28448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4" name="object 484"/>
          <p:cNvSpPr txBox="1"/>
          <p:nvPr/>
        </p:nvSpPr>
        <p:spPr>
          <a:xfrm>
            <a:off x="560204" y="2802761"/>
            <a:ext cx="34163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5" name="object 485"/>
          <p:cNvSpPr txBox="1"/>
          <p:nvPr/>
        </p:nvSpPr>
        <p:spPr>
          <a:xfrm>
            <a:off x="389250" y="2641294"/>
            <a:ext cx="2844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6" name="object 486"/>
          <p:cNvSpPr txBox="1"/>
          <p:nvPr/>
        </p:nvSpPr>
        <p:spPr>
          <a:xfrm>
            <a:off x="1162135" y="3592048"/>
            <a:ext cx="24384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7" name="object 487"/>
          <p:cNvSpPr/>
          <p:nvPr/>
        </p:nvSpPr>
        <p:spPr>
          <a:xfrm>
            <a:off x="6265133" y="5089306"/>
            <a:ext cx="195580" cy="275590"/>
          </a:xfrm>
          <a:custGeom>
            <a:avLst/>
            <a:gdLst/>
            <a:ahLst/>
            <a:cxnLst/>
            <a:rect l="l" t="t" r="r" b="b"/>
            <a:pathLst>
              <a:path w="195579" h="275589">
                <a:moveTo>
                  <a:pt x="195209" y="274998"/>
                </a:moveTo>
                <a:lnTo>
                  <a:pt x="195209" y="0"/>
                </a:lnTo>
                <a:lnTo>
                  <a:pt x="0" y="0"/>
                </a:lnTo>
                <a:lnTo>
                  <a:pt x="0" y="274998"/>
                </a:lnTo>
                <a:lnTo>
                  <a:pt x="195209" y="274998"/>
                </a:lnTo>
                <a:close/>
              </a:path>
            </a:pathLst>
          </a:custGeom>
          <a:solidFill>
            <a:srgbClr val="FF3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265133" y="5089306"/>
            <a:ext cx="195580" cy="275590"/>
          </a:xfrm>
          <a:custGeom>
            <a:avLst/>
            <a:gdLst/>
            <a:ahLst/>
            <a:cxnLst/>
            <a:rect l="l" t="t" r="r" b="b"/>
            <a:pathLst>
              <a:path w="195579" h="275589">
                <a:moveTo>
                  <a:pt x="195209" y="274998"/>
                </a:moveTo>
                <a:lnTo>
                  <a:pt x="195209" y="0"/>
                </a:lnTo>
                <a:lnTo>
                  <a:pt x="0" y="0"/>
                </a:lnTo>
                <a:lnTo>
                  <a:pt x="0" y="274998"/>
                </a:lnTo>
                <a:lnTo>
                  <a:pt x="195209" y="27499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8986227" y="403763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8986227" y="403763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11359592" y="355245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11359592" y="355245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11701499" y="3461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11701499" y="3461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11872259" y="31542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11872259" y="31542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11644450" y="245401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11644450" y="245401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11188638" y="301235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11188638" y="301235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10960830" y="272338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10960830" y="272338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7709022" y="33290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7709022" y="33290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8559134" y="27346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8559134" y="27346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9693327" y="260170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9693327" y="260170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10077730" y="246663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10077730" y="246663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10334258" y="240530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10334258" y="240530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10505017" y="22411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10505017" y="22411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10277209" y="214932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10277209" y="214932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9479684" y="2395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9479684" y="2395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9593588" y="225916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9593588" y="225916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763354" y="253707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763354" y="253707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8098082" y="2472646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00F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8098082" y="2472646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8425630" y="2427234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8425630" y="2427234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8739013" y="2271589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8739013" y="2271589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8909967" y="2160386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8909967" y="2160386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8681964" y="2106822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8681964" y="2106822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8226346" y="2224818"/>
            <a:ext cx="195580" cy="90805"/>
          </a:xfrm>
          <a:custGeom>
            <a:avLst/>
            <a:gdLst/>
            <a:ahLst/>
            <a:cxnLst/>
            <a:rect l="l" t="t" r="r" b="b"/>
            <a:pathLst>
              <a:path w="195579" h="90805">
                <a:moveTo>
                  <a:pt x="195209" y="90437"/>
                </a:moveTo>
                <a:lnTo>
                  <a:pt x="195209" y="0"/>
                </a:lnTo>
                <a:lnTo>
                  <a:pt x="0" y="0"/>
                </a:lnTo>
                <a:lnTo>
                  <a:pt x="0" y="90437"/>
                </a:lnTo>
                <a:lnTo>
                  <a:pt x="195209" y="90437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8226346" y="2224818"/>
            <a:ext cx="195580" cy="90805"/>
          </a:xfrm>
          <a:custGeom>
            <a:avLst/>
            <a:gdLst/>
            <a:ahLst/>
            <a:cxnLst/>
            <a:rect l="l" t="t" r="r" b="b"/>
            <a:pathLst>
              <a:path w="195579" h="90805">
                <a:moveTo>
                  <a:pt x="195209" y="90437"/>
                </a:moveTo>
                <a:lnTo>
                  <a:pt x="195209" y="0"/>
                </a:lnTo>
                <a:lnTo>
                  <a:pt x="0" y="0"/>
                </a:lnTo>
                <a:lnTo>
                  <a:pt x="0" y="90437"/>
                </a:lnTo>
                <a:lnTo>
                  <a:pt x="195209" y="90437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542725" y="240006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542725" y="240006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5769541" y="319439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5769541" y="319439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047220" y="293938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047220" y="293938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374768" y="283652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374768" y="283652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631102" y="27160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631102" y="27160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289388" y="26535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289388" y="26535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403292" y="24924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403292" y="24924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4117442" y="353072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4117442" y="353072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4338071" y="297276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4338071" y="297276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4551714" y="27517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4551714" y="27517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4751193" y="26403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4751193" y="26403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4921952" y="252776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921952" y="252776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5036051" y="22545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5036051" y="22545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3184473" y="2958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3184473" y="2958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3383951" y="2571623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3383951" y="2571623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3554711" y="2444312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3554711" y="2444312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3668809" y="23360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3668809" y="23360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1186973" y="385520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1186973" y="385520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1639098" y="368869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1639098" y="368869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2116254" y="359204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2116254" y="359204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2415472" y="34239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2415472" y="34239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2529377" y="271135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2529377" y="271135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2073565" y="293919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2073565" y="293919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1731657" y="280217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1731657" y="280217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1845756" y="268418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1845756" y="268418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934132" y="3389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34132" y="3389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706323" y="280276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706323" y="280276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478320" y="264129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478320" y="264129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11037969" y="3441947"/>
            <a:ext cx="883919" cy="24002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90805" algn="just">
              <a:lnSpc>
                <a:spcPct val="157500"/>
              </a:lnSpc>
            </a:pPr>
            <a:r>
              <a:rPr sz="1350" dirty="0">
                <a:latin typeface="Helvetica"/>
                <a:cs typeface="Helvetica"/>
              </a:rPr>
              <a:t>A </a:t>
            </a:r>
            <a:r>
              <a:rPr sz="2025" spc="-375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 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592" name="object 592"/>
          <p:cNvSpPr txBox="1"/>
          <p:nvPr/>
        </p:nvSpPr>
        <p:spPr>
          <a:xfrm>
            <a:off x="6624995" y="3309785"/>
            <a:ext cx="219710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3" name="object 593"/>
          <p:cNvSpPr txBox="1"/>
          <p:nvPr/>
        </p:nvSpPr>
        <p:spPr>
          <a:xfrm>
            <a:off x="7721156" y="2715539"/>
            <a:ext cx="219710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4" name="object 594"/>
          <p:cNvSpPr txBox="1"/>
          <p:nvPr/>
        </p:nvSpPr>
        <p:spPr>
          <a:xfrm>
            <a:off x="8571268" y="2582601"/>
            <a:ext cx="219710" cy="281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spc="112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5" name="object 595"/>
          <p:cNvSpPr txBox="1"/>
          <p:nvPr/>
        </p:nvSpPr>
        <p:spPr>
          <a:xfrm>
            <a:off x="7428627" y="2477498"/>
            <a:ext cx="215900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6" name="object 596"/>
          <p:cNvSpPr txBox="1"/>
          <p:nvPr/>
        </p:nvSpPr>
        <p:spPr>
          <a:xfrm>
            <a:off x="7770534" y="2412678"/>
            <a:ext cx="212090" cy="18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7" name="object 597"/>
          <p:cNvSpPr txBox="1"/>
          <p:nvPr/>
        </p:nvSpPr>
        <p:spPr>
          <a:xfrm>
            <a:off x="8437764" y="2253425"/>
            <a:ext cx="521970" cy="283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2057" dirty="0">
                <a:latin typeface="Helvetica"/>
                <a:cs typeface="Helvetica"/>
              </a:rPr>
              <a:t>L</a:t>
            </a:r>
            <a:r>
              <a:rPr sz="2025" spc="60" baseline="2057" dirty="0">
                <a:latin typeface="Helvetica"/>
                <a:cs typeface="Helvetica"/>
              </a:rPr>
              <a:t> </a:t>
            </a:r>
            <a:r>
              <a:rPr sz="1500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  <a:p>
            <a:pPr marL="168275">
              <a:lnSpc>
                <a:spcPct val="100000"/>
              </a:lnSpc>
              <a:spcBef>
                <a:spcPts val="760"/>
              </a:spcBef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598" name="object 598"/>
          <p:cNvSpPr txBox="1"/>
          <p:nvPr/>
        </p:nvSpPr>
        <p:spPr>
          <a:xfrm>
            <a:off x="7998343" y="2205411"/>
            <a:ext cx="33337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280"/>
              </a:lnSpc>
            </a:pPr>
            <a:r>
              <a:rPr sz="1500" dirty="0">
                <a:latin typeface="Helvetica"/>
                <a:cs typeface="Helvetica"/>
              </a:rPr>
              <a:t>I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9" name="object 599"/>
          <p:cNvSpPr txBox="1"/>
          <p:nvPr/>
        </p:nvSpPr>
        <p:spPr>
          <a:xfrm>
            <a:off x="9718161" y="2410155"/>
            <a:ext cx="29845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0" name="object 600"/>
          <p:cNvSpPr txBox="1"/>
          <p:nvPr/>
        </p:nvSpPr>
        <p:spPr>
          <a:xfrm>
            <a:off x="12761864" y="8594452"/>
            <a:ext cx="258445" cy="284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20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601" name="object 601"/>
          <p:cNvSpPr txBox="1"/>
          <p:nvPr/>
        </p:nvSpPr>
        <p:spPr>
          <a:xfrm>
            <a:off x="12761864" y="6855188"/>
            <a:ext cx="258445" cy="284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15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602" name="object 602"/>
          <p:cNvSpPr txBox="1"/>
          <p:nvPr/>
        </p:nvSpPr>
        <p:spPr>
          <a:xfrm>
            <a:off x="12761864" y="5115924"/>
            <a:ext cx="258445" cy="284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10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603" name="object 603"/>
          <p:cNvSpPr txBox="1"/>
          <p:nvPr/>
        </p:nvSpPr>
        <p:spPr>
          <a:xfrm>
            <a:off x="12761864" y="3441289"/>
            <a:ext cx="258445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"/>
                <a:cs typeface="Helvetica"/>
              </a:rPr>
              <a:t>5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604" name="object 604"/>
          <p:cNvSpPr txBox="1"/>
          <p:nvPr/>
        </p:nvSpPr>
        <p:spPr>
          <a:xfrm>
            <a:off x="12761864" y="1702025"/>
            <a:ext cx="258445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"/>
                <a:cs typeface="Helvetica"/>
              </a:rPr>
              <a:t>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605" name="object 605"/>
          <p:cNvSpPr txBox="1"/>
          <p:nvPr/>
        </p:nvSpPr>
        <p:spPr>
          <a:xfrm>
            <a:off x="5283950" y="3175099"/>
            <a:ext cx="706120" cy="2832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134620">
              <a:lnSpc>
                <a:spcPct val="117000"/>
              </a:lnSpc>
            </a:pPr>
            <a:r>
              <a:rPr sz="1350" dirty="0">
                <a:latin typeface="Helvetica"/>
                <a:cs typeface="Helvetica"/>
              </a:rPr>
              <a:t>A </a:t>
            </a:r>
            <a:r>
              <a:rPr sz="2025" spc="135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  <a:p>
            <a:pPr marL="147320">
              <a:lnSpc>
                <a:spcPct val="100000"/>
              </a:lnSpc>
              <a:spcBef>
                <a:spcPts val="285"/>
              </a:spcBef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6" name="object 606"/>
          <p:cNvSpPr txBox="1"/>
          <p:nvPr/>
        </p:nvSpPr>
        <p:spPr>
          <a:xfrm>
            <a:off x="5511759" y="2817233"/>
            <a:ext cx="767080" cy="2584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905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  <a:p>
            <a:pPr marL="19050" indent="-6985">
              <a:lnSpc>
                <a:spcPct val="100000"/>
              </a:lnSpc>
              <a:spcBef>
                <a:spcPts val="25"/>
              </a:spcBef>
            </a:pPr>
            <a:r>
              <a:rPr sz="2250" spc="-240" baseline="-16666" dirty="0">
                <a:latin typeface="Helvetica"/>
                <a:cs typeface="Helvetica"/>
              </a:rPr>
              <a:t>A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  <a:p>
            <a:pPr marL="19050">
              <a:lnSpc>
                <a:spcPct val="100000"/>
              </a:lnSpc>
              <a:spcBef>
                <a:spcPts val="835"/>
              </a:spcBef>
            </a:pPr>
            <a:r>
              <a:rPr sz="2025" spc="-240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7" name="object 607"/>
          <p:cNvSpPr txBox="1"/>
          <p:nvPr/>
        </p:nvSpPr>
        <p:spPr>
          <a:xfrm>
            <a:off x="6386902" y="2696909"/>
            <a:ext cx="692785" cy="269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4775" marR="5080" indent="-92710" algn="just">
              <a:lnSpc>
                <a:spcPct val="114100"/>
              </a:lnSpc>
            </a:pPr>
            <a:r>
              <a:rPr sz="2025" spc="-37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 </a:t>
            </a:r>
            <a:r>
              <a:rPr sz="1350" dirty="0">
                <a:latin typeface="Helvetica"/>
                <a:cs typeface="Helvetica"/>
              </a:rPr>
              <a:t>A G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8" name="object 608"/>
          <p:cNvSpPr txBox="1"/>
          <p:nvPr/>
        </p:nvSpPr>
        <p:spPr>
          <a:xfrm>
            <a:off x="3556172" y="3511424"/>
            <a:ext cx="219710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B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9" name="object 609"/>
          <p:cNvSpPr txBox="1"/>
          <p:nvPr/>
        </p:nvSpPr>
        <p:spPr>
          <a:xfrm>
            <a:off x="3916708" y="2953664"/>
            <a:ext cx="641985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 algn="just">
              <a:lnSpc>
                <a:spcPct val="101600"/>
              </a:lnSpc>
            </a:pPr>
            <a:r>
              <a:rPr sz="1350" dirty="0">
                <a:latin typeface="Helvetica"/>
                <a:cs typeface="Helvetica"/>
              </a:rPr>
              <a:t>B </a:t>
            </a:r>
            <a:r>
              <a:rPr sz="1500" dirty="0">
                <a:latin typeface="Helvetica"/>
                <a:cs typeface="Helvetica"/>
              </a:rPr>
              <a:t>B </a:t>
            </a:r>
            <a:r>
              <a:rPr sz="1350" dirty="0">
                <a:latin typeface="Helvetica"/>
                <a:cs typeface="Helvetica"/>
              </a:rPr>
              <a:t>B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0" name="object 610"/>
          <p:cNvSpPr txBox="1"/>
          <p:nvPr/>
        </p:nvSpPr>
        <p:spPr>
          <a:xfrm>
            <a:off x="4144517" y="2515006"/>
            <a:ext cx="997585" cy="372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10795">
              <a:lnSpc>
                <a:spcPct val="95900"/>
              </a:lnSpc>
            </a:pPr>
            <a:r>
              <a:rPr sz="1350" dirty="0">
                <a:latin typeface="Helvetica"/>
                <a:cs typeface="Helvetica"/>
              </a:rPr>
              <a:t>F </a:t>
            </a:r>
            <a:r>
              <a:rPr sz="2250" spc="-142" baseline="1851" dirty="0">
                <a:latin typeface="Helvetica"/>
                <a:cs typeface="Helvetica"/>
              </a:rPr>
              <a:t>B</a:t>
            </a:r>
            <a:r>
              <a:rPr sz="1350" dirty="0">
                <a:latin typeface="Helvetica"/>
                <a:cs typeface="Helvetica"/>
              </a:rPr>
              <a:t>B </a:t>
            </a:r>
            <a:r>
              <a:rPr sz="2025" spc="-142" baseline="2057" dirty="0">
                <a:latin typeface="Helvetica"/>
                <a:cs typeface="Helvetica"/>
              </a:rPr>
              <a:t>B</a:t>
            </a:r>
            <a:r>
              <a:rPr sz="1500" spc="-85" dirty="0">
                <a:latin typeface="Helvetica"/>
                <a:cs typeface="Helvetica"/>
              </a:rPr>
              <a:t>B</a:t>
            </a:r>
            <a:r>
              <a:rPr sz="2025" baseline="-6172" dirty="0">
                <a:latin typeface="Helvetica"/>
                <a:cs typeface="Helvetica"/>
              </a:rPr>
              <a:t>B</a:t>
            </a:r>
            <a:endParaRPr sz="2025" baseline="-6172">
              <a:latin typeface="Helvetica"/>
              <a:cs typeface="Helvetica"/>
            </a:endParaRPr>
          </a:p>
          <a:p>
            <a:pPr marL="5080" algn="ctr">
              <a:lnSpc>
                <a:spcPts val="1350"/>
              </a:lnSpc>
            </a:pPr>
            <a:r>
              <a:rPr sz="1350" dirty="0">
                <a:latin typeface="Helvetica"/>
                <a:cs typeface="Helvetica"/>
              </a:rPr>
              <a:t>B</a:t>
            </a:r>
            <a:endParaRPr sz="1350">
              <a:latin typeface="Helvetica"/>
              <a:cs typeface="Helvetica"/>
            </a:endParaRPr>
          </a:p>
          <a:p>
            <a:pPr marL="242570">
              <a:lnSpc>
                <a:spcPts val="1480"/>
              </a:lnSpc>
            </a:pPr>
            <a:r>
              <a:rPr sz="1350" dirty="0">
                <a:latin typeface="Helvetica"/>
                <a:cs typeface="Helvetica"/>
              </a:rPr>
              <a:t>E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1" name="object 611"/>
          <p:cNvSpPr txBox="1"/>
          <p:nvPr/>
        </p:nvSpPr>
        <p:spPr>
          <a:xfrm>
            <a:off x="2777276" y="2939075"/>
            <a:ext cx="627380" cy="1657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985" algn="just">
              <a:lnSpc>
                <a:spcPct val="98400"/>
              </a:lnSpc>
            </a:pPr>
            <a:r>
              <a:rPr sz="1350" dirty="0">
                <a:latin typeface="Helvetica"/>
                <a:cs typeface="Helvetica"/>
              </a:rPr>
              <a:t>C </a:t>
            </a:r>
            <a:r>
              <a:rPr sz="1500" dirty="0">
                <a:latin typeface="Helvetica"/>
                <a:cs typeface="Helvetica"/>
              </a:rPr>
              <a:t>C </a:t>
            </a: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2" name="object 612"/>
          <p:cNvSpPr txBox="1"/>
          <p:nvPr/>
        </p:nvSpPr>
        <p:spPr>
          <a:xfrm>
            <a:off x="3005085" y="2431621"/>
            <a:ext cx="428625" cy="2863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9685">
              <a:lnSpc>
                <a:spcPts val="155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  <a:p>
            <a:pPr marL="12700">
              <a:lnSpc>
                <a:spcPts val="1730"/>
              </a:lnSpc>
            </a:pPr>
            <a:r>
              <a:rPr sz="1500" spc="-50" dirty="0">
                <a:latin typeface="Helvetica"/>
                <a:cs typeface="Helvetica"/>
              </a:rPr>
              <a:t>C</a:t>
            </a:r>
            <a:r>
              <a:rPr sz="2025" baseline="-6172" dirty="0">
                <a:latin typeface="Helvetica"/>
                <a:cs typeface="Helvetica"/>
              </a:rPr>
              <a:t>C</a:t>
            </a:r>
            <a:endParaRPr sz="2025" baseline="-6172">
              <a:latin typeface="Helvetica"/>
              <a:cs typeface="Helvetica"/>
            </a:endParaRPr>
          </a:p>
        </p:txBody>
      </p:sp>
      <p:sp>
        <p:nvSpPr>
          <p:cNvPr id="613" name="object 613"/>
          <p:cNvSpPr txBox="1"/>
          <p:nvPr/>
        </p:nvSpPr>
        <p:spPr>
          <a:xfrm>
            <a:off x="616972" y="3675938"/>
            <a:ext cx="338455" cy="3149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  <a:p>
            <a:pPr marL="185420">
              <a:lnSpc>
                <a:spcPts val="128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4" name="object 614"/>
          <p:cNvSpPr txBox="1"/>
          <p:nvPr/>
        </p:nvSpPr>
        <p:spPr>
          <a:xfrm>
            <a:off x="1651232" y="3572945"/>
            <a:ext cx="219710" cy="2451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spc="-315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15" name="object 615"/>
          <p:cNvSpPr txBox="1"/>
          <p:nvPr/>
        </p:nvSpPr>
        <p:spPr>
          <a:xfrm>
            <a:off x="2128389" y="3404685"/>
            <a:ext cx="507365" cy="3168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2057" dirty="0">
                <a:latin typeface="Helvetica"/>
                <a:cs typeface="Helvetica"/>
              </a:rPr>
              <a:t>A</a:t>
            </a:r>
            <a:r>
              <a:rPr sz="2025" spc="-30" baseline="2057" dirty="0">
                <a:latin typeface="Helvetica"/>
                <a:cs typeface="Helvetica"/>
              </a:rPr>
              <a:t> </a:t>
            </a: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  <a:p>
            <a:pPr marL="180340">
              <a:lnSpc>
                <a:spcPct val="100000"/>
              </a:lnSpc>
              <a:spcBef>
                <a:spcPts val="650"/>
              </a:spcBef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6" name="object 616"/>
          <p:cNvSpPr txBox="1"/>
          <p:nvPr/>
        </p:nvSpPr>
        <p:spPr>
          <a:xfrm>
            <a:off x="1751748" y="2671427"/>
            <a:ext cx="998219" cy="4038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9050" marR="5080" indent="-6985">
              <a:lnSpc>
                <a:spcPct val="157900"/>
              </a:lnSpc>
            </a:pPr>
            <a:r>
              <a:rPr sz="2250" spc="165" baseline="-27777" dirty="0">
                <a:latin typeface="Helvetica"/>
                <a:cs typeface="Helvetica"/>
              </a:rPr>
              <a:t>A</a:t>
            </a:r>
            <a:r>
              <a:rPr sz="1350" spc="10" dirty="0">
                <a:latin typeface="Helvetica"/>
                <a:cs typeface="Helvetica"/>
              </a:rPr>
              <a:t>A</a:t>
            </a:r>
            <a:r>
              <a:rPr sz="2025" baseline="-37037" dirty="0">
                <a:latin typeface="Helvetica"/>
                <a:cs typeface="Helvetica"/>
              </a:rPr>
              <a:t>A 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  <a:p>
            <a:pPr marL="247015" marR="31750">
              <a:lnSpc>
                <a:spcPts val="1800"/>
              </a:lnSpc>
              <a:spcBef>
                <a:spcPts val="80"/>
              </a:spcBef>
            </a:pPr>
            <a:r>
              <a:rPr sz="1350" dirty="0">
                <a:latin typeface="Helvetica"/>
                <a:cs typeface="Helvetica"/>
              </a:rPr>
              <a:t>A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7" name="object 617"/>
          <p:cNvSpPr txBox="1"/>
          <p:nvPr/>
        </p:nvSpPr>
        <p:spPr>
          <a:xfrm>
            <a:off x="555460" y="3369753"/>
            <a:ext cx="598805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 algn="just">
              <a:lnSpc>
                <a:spcPct val="91800"/>
              </a:lnSpc>
            </a:pPr>
            <a:r>
              <a:rPr sz="1350" dirty="0">
                <a:latin typeface="Helvetica"/>
                <a:cs typeface="Helvetica"/>
              </a:rPr>
              <a:t>A </a:t>
            </a:r>
            <a:r>
              <a:rPr sz="1500" dirty="0">
                <a:latin typeface="Helvetica"/>
                <a:cs typeface="Helvetica"/>
              </a:rPr>
              <a:t>A 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8" name="object 618"/>
          <p:cNvSpPr txBox="1"/>
          <p:nvPr/>
        </p:nvSpPr>
        <p:spPr>
          <a:xfrm>
            <a:off x="8010477" y="1712743"/>
            <a:ext cx="675640" cy="1333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5080" algn="just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J I 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19" name="object 619"/>
          <p:cNvSpPr txBox="1"/>
          <p:nvPr/>
        </p:nvSpPr>
        <p:spPr>
          <a:xfrm>
            <a:off x="4136561" y="1707564"/>
            <a:ext cx="219710" cy="1441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F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20" name="object 620"/>
          <p:cNvSpPr txBox="1"/>
          <p:nvPr/>
        </p:nvSpPr>
        <p:spPr>
          <a:xfrm>
            <a:off x="624928" y="5134964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1" name="object 621"/>
          <p:cNvSpPr txBox="1"/>
          <p:nvPr/>
        </p:nvSpPr>
        <p:spPr>
          <a:xfrm>
            <a:off x="3564129" y="4024878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B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2" name="object 622"/>
          <p:cNvSpPr txBox="1"/>
          <p:nvPr/>
        </p:nvSpPr>
        <p:spPr>
          <a:xfrm>
            <a:off x="6632952" y="3539700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3" name="object 623"/>
          <p:cNvSpPr txBox="1"/>
          <p:nvPr/>
        </p:nvSpPr>
        <p:spPr>
          <a:xfrm>
            <a:off x="11550636" y="3141467"/>
            <a:ext cx="54229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6100"/>
              </a:lnSpc>
            </a:pPr>
            <a:r>
              <a:rPr sz="1350" dirty="0">
                <a:latin typeface="Helvetica"/>
                <a:cs typeface="Helvetica"/>
              </a:rPr>
              <a:t>A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4" name="object 624"/>
          <p:cNvSpPr txBox="1"/>
          <p:nvPr/>
        </p:nvSpPr>
        <p:spPr>
          <a:xfrm>
            <a:off x="11436732" y="2441259"/>
            <a:ext cx="42799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700"/>
              </a:lnSpc>
            </a:pPr>
            <a:r>
              <a:rPr sz="1350" dirty="0">
                <a:latin typeface="Helvetica"/>
                <a:cs typeface="Helvetica"/>
              </a:rPr>
              <a:t>A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5" name="object 625"/>
          <p:cNvSpPr txBox="1"/>
          <p:nvPr/>
        </p:nvSpPr>
        <p:spPr>
          <a:xfrm>
            <a:off x="10867015" y="2999601"/>
            <a:ext cx="54229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6100"/>
              </a:lnSpc>
            </a:pPr>
            <a:r>
              <a:rPr sz="1350" dirty="0">
                <a:latin typeface="Helvetica"/>
                <a:cs typeface="Helvetica"/>
              </a:rPr>
              <a:t>A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6" name="object 626"/>
          <p:cNvSpPr txBox="1"/>
          <p:nvPr/>
        </p:nvSpPr>
        <p:spPr>
          <a:xfrm>
            <a:off x="10753111" y="2710629"/>
            <a:ext cx="42799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700"/>
              </a:lnSpc>
            </a:pPr>
            <a:r>
              <a:rPr sz="1350" dirty="0">
                <a:latin typeface="Helvetica"/>
                <a:cs typeface="Helvetica"/>
              </a:rPr>
              <a:t>B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7" name="object 627"/>
          <p:cNvSpPr txBox="1"/>
          <p:nvPr/>
        </p:nvSpPr>
        <p:spPr>
          <a:xfrm>
            <a:off x="7107004" y="2524321"/>
            <a:ext cx="538480" cy="2070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4135">
              <a:lnSpc>
                <a:spcPct val="164400"/>
              </a:lnSpc>
            </a:pPr>
            <a:r>
              <a:rPr sz="1350" dirty="0">
                <a:latin typeface="Helvetica"/>
                <a:cs typeface="Helvetica"/>
              </a:rPr>
              <a:t>A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8" name="object 628"/>
          <p:cNvSpPr txBox="1"/>
          <p:nvPr/>
        </p:nvSpPr>
        <p:spPr>
          <a:xfrm>
            <a:off x="9157866" y="2383104"/>
            <a:ext cx="1397000" cy="212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0960">
              <a:lnSpc>
                <a:spcPct val="166200"/>
              </a:lnSpc>
            </a:pPr>
            <a:r>
              <a:rPr sz="1350" dirty="0">
                <a:latin typeface="Helvetica"/>
                <a:cs typeface="Helvetica"/>
              </a:rPr>
              <a:t>D C</a:t>
            </a:r>
            <a:endParaRPr sz="1350">
              <a:latin typeface="Helvetica"/>
              <a:cs typeface="Helvetica"/>
            </a:endParaRPr>
          </a:p>
          <a:p>
            <a:pPr marL="12700" marR="13970" indent="55880">
              <a:lnSpc>
                <a:spcPct val="124600"/>
              </a:lnSpc>
              <a:spcBef>
                <a:spcPts val="670"/>
              </a:spcBef>
            </a:pPr>
            <a:r>
              <a:rPr sz="1350" dirty="0">
                <a:latin typeface="Helvetica"/>
                <a:cs typeface="Helvetica"/>
              </a:rPr>
              <a:t>A A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9" name="object 629"/>
          <p:cNvSpPr txBox="1"/>
          <p:nvPr/>
        </p:nvSpPr>
        <p:spPr>
          <a:xfrm>
            <a:off x="10069490" y="2136634"/>
            <a:ext cx="655955" cy="2438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91440" algn="just">
              <a:lnSpc>
                <a:spcPct val="110700"/>
              </a:lnSpc>
            </a:pPr>
            <a:r>
              <a:rPr sz="1350" dirty="0">
                <a:latin typeface="Helvetica"/>
                <a:cs typeface="Helvetica"/>
              </a:rPr>
              <a:t>N 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0" name="object 630"/>
          <p:cNvSpPr txBox="1"/>
          <p:nvPr/>
        </p:nvSpPr>
        <p:spPr>
          <a:xfrm>
            <a:off x="9385675" y="2246478"/>
            <a:ext cx="428625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800"/>
              </a:lnSpc>
            </a:pPr>
            <a:r>
              <a:rPr sz="1350" dirty="0">
                <a:latin typeface="Helvetica"/>
                <a:cs typeface="Helvetica"/>
              </a:rPr>
              <a:t>C 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1" name="object 631"/>
          <p:cNvSpPr txBox="1"/>
          <p:nvPr/>
        </p:nvSpPr>
        <p:spPr>
          <a:xfrm>
            <a:off x="7783445" y="2399988"/>
            <a:ext cx="535305" cy="2667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67310" marR="5080" indent="-55244">
              <a:lnSpc>
                <a:spcPct val="159200"/>
              </a:lnSpc>
            </a:pPr>
            <a:r>
              <a:rPr sz="2025" spc="-22" baseline="2057" dirty="0">
                <a:latin typeface="Helvetica"/>
                <a:cs typeface="Helvetica"/>
              </a:rPr>
              <a:t>A</a:t>
            </a:r>
            <a:r>
              <a:rPr sz="1350" dirty="0">
                <a:latin typeface="Helvetica"/>
                <a:cs typeface="Helvetica"/>
              </a:rPr>
              <a:t>H H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2" name="object 632"/>
          <p:cNvSpPr txBox="1"/>
          <p:nvPr/>
        </p:nvSpPr>
        <p:spPr>
          <a:xfrm>
            <a:off x="8132532" y="2212108"/>
            <a:ext cx="314325" cy="145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I</a:t>
            </a:r>
            <a:r>
              <a:rPr sz="1350" spc="-200" dirty="0">
                <a:latin typeface="Helvetica"/>
                <a:cs typeface="Helvetica"/>
              </a:rPr>
              <a:t> </a:t>
            </a:r>
            <a:r>
              <a:rPr sz="2025" baseline="-37037" dirty="0">
                <a:latin typeface="Helvetica"/>
                <a:cs typeface="Helvetica"/>
              </a:rPr>
              <a:t>I</a:t>
            </a:r>
            <a:endParaRPr sz="2025" baseline="-37037">
              <a:latin typeface="Helvetica"/>
              <a:cs typeface="Helvetica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8474245" y="2094018"/>
            <a:ext cx="427990" cy="1225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7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4" name="object 634"/>
          <p:cNvSpPr txBox="1"/>
          <p:nvPr/>
        </p:nvSpPr>
        <p:spPr>
          <a:xfrm>
            <a:off x="8018433" y="2192711"/>
            <a:ext cx="200660" cy="1130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J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5" name="object 635"/>
          <p:cNvSpPr txBox="1"/>
          <p:nvPr/>
        </p:nvSpPr>
        <p:spPr>
          <a:xfrm>
            <a:off x="7334813" y="2387307"/>
            <a:ext cx="428625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800"/>
              </a:lnSpc>
            </a:pPr>
            <a:r>
              <a:rPr sz="1350" dirty="0">
                <a:latin typeface="Helvetica"/>
                <a:cs typeface="Helvetica"/>
              </a:rPr>
              <a:t>A B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6" name="object 636"/>
          <p:cNvSpPr txBox="1"/>
          <p:nvPr/>
        </p:nvSpPr>
        <p:spPr>
          <a:xfrm>
            <a:off x="5967571" y="2640764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7" name="object 637"/>
          <p:cNvSpPr txBox="1"/>
          <p:nvPr/>
        </p:nvSpPr>
        <p:spPr>
          <a:xfrm>
            <a:off x="6195380" y="2479685"/>
            <a:ext cx="314325" cy="303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-37037" dirty="0">
                <a:latin typeface="Helvetica"/>
                <a:cs typeface="Helvetica"/>
              </a:rPr>
              <a:t>A</a:t>
            </a:r>
            <a:r>
              <a:rPr sz="2025" spc="-37" baseline="-37037" dirty="0">
                <a:latin typeface="Helvetica"/>
                <a:cs typeface="Helvetica"/>
              </a:rPr>
              <a:t> 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8" name="object 638"/>
          <p:cNvSpPr txBox="1"/>
          <p:nvPr/>
        </p:nvSpPr>
        <p:spPr>
          <a:xfrm>
            <a:off x="2990920" y="3513179"/>
            <a:ext cx="200660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9" name="object 639"/>
          <p:cNvSpPr txBox="1"/>
          <p:nvPr/>
        </p:nvSpPr>
        <p:spPr>
          <a:xfrm>
            <a:off x="4828139" y="2241754"/>
            <a:ext cx="428625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800"/>
              </a:lnSpc>
            </a:pPr>
            <a:r>
              <a:rPr sz="1350" dirty="0">
                <a:latin typeface="Helvetica"/>
                <a:cs typeface="Helvetica"/>
              </a:rPr>
              <a:t>E E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0" name="object 640"/>
          <p:cNvSpPr txBox="1"/>
          <p:nvPr/>
        </p:nvSpPr>
        <p:spPr>
          <a:xfrm>
            <a:off x="3460897" y="2323330"/>
            <a:ext cx="200660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1" name="object 641"/>
          <p:cNvSpPr txBox="1"/>
          <p:nvPr/>
        </p:nvSpPr>
        <p:spPr>
          <a:xfrm>
            <a:off x="42793" y="3842451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2" name="object 642"/>
          <p:cNvSpPr txBox="1"/>
          <p:nvPr/>
        </p:nvSpPr>
        <p:spPr>
          <a:xfrm>
            <a:off x="1182225" y="3579291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3" name="object 643"/>
          <p:cNvSpPr txBox="1"/>
          <p:nvPr/>
        </p:nvSpPr>
        <p:spPr>
          <a:xfrm>
            <a:off x="1837322" y="3411225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4" name="object 644"/>
          <p:cNvSpPr txBox="1"/>
          <p:nvPr/>
        </p:nvSpPr>
        <p:spPr>
          <a:xfrm>
            <a:off x="1580988" y="2926436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5" name="object 645"/>
          <p:cNvSpPr txBox="1"/>
          <p:nvPr/>
        </p:nvSpPr>
        <p:spPr>
          <a:xfrm>
            <a:off x="1410034" y="2789422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6" name="object 646"/>
          <p:cNvSpPr txBox="1"/>
          <p:nvPr/>
        </p:nvSpPr>
        <p:spPr>
          <a:xfrm>
            <a:off x="1637843" y="2671427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7" name="object 647"/>
          <p:cNvSpPr txBox="1"/>
          <p:nvPr/>
        </p:nvSpPr>
        <p:spPr>
          <a:xfrm>
            <a:off x="384506" y="2628537"/>
            <a:ext cx="542290" cy="303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62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r>
              <a:rPr sz="1350" spc="-25" dirty="0">
                <a:latin typeface="Helvetica"/>
                <a:cs typeface="Helvetica"/>
              </a:rPr>
              <a:t> </a:t>
            </a:r>
            <a:r>
              <a:rPr sz="2025" baseline="-37037" dirty="0">
                <a:latin typeface="Helvetica"/>
                <a:cs typeface="Helvetica"/>
              </a:rPr>
              <a:t>A 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8" name="object 648"/>
          <p:cNvSpPr txBox="1"/>
          <p:nvPr/>
        </p:nvSpPr>
        <p:spPr>
          <a:xfrm>
            <a:off x="270602" y="2628537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9" name="object 649"/>
          <p:cNvSpPr txBox="1"/>
          <p:nvPr/>
        </p:nvSpPr>
        <p:spPr>
          <a:xfrm>
            <a:off x="6285223" y="5076683"/>
            <a:ext cx="200660" cy="2584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AB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0" name="object 650"/>
          <p:cNvSpPr txBox="1"/>
          <p:nvPr/>
        </p:nvSpPr>
        <p:spPr>
          <a:xfrm>
            <a:off x="9006317" y="4024878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1" name="object 651"/>
          <p:cNvSpPr txBox="1"/>
          <p:nvPr/>
        </p:nvSpPr>
        <p:spPr>
          <a:xfrm>
            <a:off x="7729112" y="3316325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2" name="object 652"/>
          <p:cNvSpPr txBox="1"/>
          <p:nvPr/>
        </p:nvSpPr>
        <p:spPr>
          <a:xfrm>
            <a:off x="9713417" y="2588947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3" name="object 653"/>
          <p:cNvSpPr txBox="1"/>
          <p:nvPr/>
        </p:nvSpPr>
        <p:spPr>
          <a:xfrm>
            <a:off x="8930058" y="2147582"/>
            <a:ext cx="200660" cy="1225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4" name="object 654"/>
          <p:cNvSpPr txBox="1"/>
          <p:nvPr/>
        </p:nvSpPr>
        <p:spPr>
          <a:xfrm>
            <a:off x="6423383" y="2479685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5" name="object 655"/>
          <p:cNvSpPr txBox="1"/>
          <p:nvPr/>
        </p:nvSpPr>
        <p:spPr>
          <a:xfrm>
            <a:off x="4137532" y="3517965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B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6" name="object 656"/>
          <p:cNvSpPr txBox="1"/>
          <p:nvPr/>
        </p:nvSpPr>
        <p:spPr>
          <a:xfrm>
            <a:off x="3404042" y="2558932"/>
            <a:ext cx="200660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7" name="object 657"/>
          <p:cNvSpPr txBox="1"/>
          <p:nvPr/>
        </p:nvSpPr>
        <p:spPr>
          <a:xfrm>
            <a:off x="3574801" y="2431621"/>
            <a:ext cx="200660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8" name="object 658"/>
          <p:cNvSpPr txBox="1"/>
          <p:nvPr/>
        </p:nvSpPr>
        <p:spPr>
          <a:xfrm>
            <a:off x="3688900" y="2323330"/>
            <a:ext cx="200660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9" name="object 659"/>
          <p:cNvSpPr txBox="1"/>
          <p:nvPr/>
        </p:nvSpPr>
        <p:spPr>
          <a:xfrm>
            <a:off x="1207063" y="3842451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6959600" y="7707622"/>
            <a:ext cx="472757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i="1" dirty="0">
                <a:latin typeface="Helvetica"/>
                <a:cs typeface="Helvetica"/>
              </a:rPr>
              <a:t>Cryp</a:t>
            </a:r>
            <a:r>
              <a:rPr sz="3000" i="1" spc="-10" dirty="0">
                <a:latin typeface="Helvetica"/>
                <a:cs typeface="Helvetica"/>
              </a:rPr>
              <a:t>toblepharus</a:t>
            </a:r>
            <a:r>
              <a:rPr sz="3000" i="1" spc="-5" dirty="0">
                <a:latin typeface="Helvetica"/>
                <a:cs typeface="Helvetica"/>
              </a:rPr>
              <a:t> </a:t>
            </a:r>
            <a:r>
              <a:rPr sz="3000" dirty="0">
                <a:latin typeface="Helvetica"/>
                <a:cs typeface="Helvetica"/>
              </a:rPr>
              <a:t>geography</a:t>
            </a:r>
            <a:endParaRPr sz="3000">
              <a:latin typeface="Helvetica"/>
              <a:cs typeface="Helvetica"/>
            </a:endParaRPr>
          </a:p>
        </p:txBody>
      </p:sp>
      <p:sp>
        <p:nvSpPr>
          <p:cNvPr id="661" name="object 661"/>
          <p:cNvSpPr/>
          <p:nvPr/>
        </p:nvSpPr>
        <p:spPr>
          <a:xfrm>
            <a:off x="575287" y="5537826"/>
            <a:ext cx="2371002" cy="4059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77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3" y="0"/>
                </a:lnTo>
                <a:lnTo>
                  <a:pt x="4762783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8800" y="541434"/>
            <a:ext cx="7599045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b="1" spc="-40" dirty="0">
                <a:latin typeface="Gill Sans"/>
                <a:cs typeface="Gill Sans"/>
              </a:rPr>
              <a:t>D</a:t>
            </a:r>
            <a:r>
              <a:rPr sz="4800" b="1" dirty="0">
                <a:latin typeface="Gill Sans"/>
                <a:cs typeface="Gill Sans"/>
              </a:rPr>
              <a:t>EC</a:t>
            </a:r>
            <a:r>
              <a:rPr sz="4800" b="1" spc="-5" dirty="0">
                <a:latin typeface="Gill Sans"/>
                <a:cs typeface="Gill Sans"/>
              </a:rPr>
              <a:t> mo</a:t>
            </a:r>
            <a:r>
              <a:rPr sz="4800" b="1" dirty="0">
                <a:latin typeface="Gill Sans"/>
                <a:cs typeface="Gill Sans"/>
              </a:rPr>
              <a:t>del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7766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3277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8000" y="4675604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789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1046" y="4643854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5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4527" y="4675604"/>
            <a:ext cx="433705" cy="0"/>
          </a:xfrm>
          <a:custGeom>
            <a:avLst/>
            <a:gdLst/>
            <a:ahLst/>
            <a:cxnLst/>
            <a:rect l="l" t="t" r="r" b="b"/>
            <a:pathLst>
              <a:path w="433704">
                <a:moveTo>
                  <a:pt x="0" y="0"/>
                </a:moveTo>
                <a:lnTo>
                  <a:pt x="433167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2268" y="4658734"/>
            <a:ext cx="0" cy="1186815"/>
          </a:xfrm>
          <a:custGeom>
            <a:avLst/>
            <a:gdLst/>
            <a:ahLst/>
            <a:cxnLst/>
            <a:rect l="l" t="t" r="r" b="b"/>
            <a:pathLst>
              <a:path h="1186814">
                <a:moveTo>
                  <a:pt x="0" y="0"/>
                </a:moveTo>
                <a:lnTo>
                  <a:pt x="0" y="1186345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2268" y="5921280"/>
            <a:ext cx="0" cy="711835"/>
          </a:xfrm>
          <a:custGeom>
            <a:avLst/>
            <a:gdLst/>
            <a:ahLst/>
            <a:cxnLst/>
            <a:rect l="l" t="t" r="r" b="b"/>
            <a:pathLst>
              <a:path h="711834">
                <a:moveTo>
                  <a:pt x="0" y="0"/>
                </a:moveTo>
                <a:lnTo>
                  <a:pt x="0" y="71181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9"/>
                </a:lnTo>
                <a:lnTo>
                  <a:pt x="0" y="491609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6022" y="58831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485154" y="0"/>
                </a:moveTo>
                <a:lnTo>
                  <a:pt x="447054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6877" y="57307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0700" y="2457345"/>
            <a:ext cx="4251325" cy="291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0" marR="5080" indent="-711200">
              <a:lnSpc>
                <a:spcPts val="3800"/>
              </a:lnSpc>
            </a:pPr>
            <a:r>
              <a:rPr sz="3200" b="1" spc="-30" dirty="0">
                <a:latin typeface="Gill Sans"/>
                <a:cs typeface="Gill Sans"/>
              </a:rPr>
              <a:t>Di</a:t>
            </a:r>
            <a:r>
              <a:rPr sz="3200" b="1" spc="-20" dirty="0">
                <a:latin typeface="Gill Sans"/>
                <a:cs typeface="Gill Sans"/>
              </a:rPr>
              <a:t>spe</a:t>
            </a:r>
            <a:r>
              <a:rPr sz="3200" b="1" spc="-95" dirty="0">
                <a:latin typeface="Gill Sans"/>
                <a:cs typeface="Gill Sans"/>
              </a:rPr>
              <a:t>r</a:t>
            </a:r>
            <a:r>
              <a:rPr sz="3200" b="1" spc="-20" dirty="0">
                <a:latin typeface="Gill Sans"/>
                <a:cs typeface="Gill Sans"/>
              </a:rPr>
              <a:t>sa</a:t>
            </a:r>
            <a:r>
              <a:rPr sz="3200" b="1" dirty="0">
                <a:latin typeface="Gill Sans"/>
                <a:cs typeface="Gill Sans"/>
              </a:rPr>
              <a:t>l</a:t>
            </a:r>
            <a:r>
              <a:rPr sz="3200" b="1" spc="-5" dirty="0">
                <a:latin typeface="Gill Sans"/>
                <a:cs typeface="Gill Sans"/>
              </a:rPr>
              <a:t>-</a:t>
            </a:r>
            <a:r>
              <a:rPr sz="3200" b="1" dirty="0">
                <a:latin typeface="Gill Sans"/>
                <a:cs typeface="Gill Sans"/>
              </a:rPr>
              <a:t>E</a:t>
            </a:r>
            <a:r>
              <a:rPr sz="3200" b="1" spc="-5" dirty="0">
                <a:latin typeface="Gill Sans"/>
                <a:cs typeface="Gill Sans"/>
              </a:rPr>
              <a:t>xt</a:t>
            </a:r>
            <a:r>
              <a:rPr sz="3200" b="1" dirty="0">
                <a:latin typeface="Gill Sans"/>
                <a:cs typeface="Gill Sans"/>
              </a:rPr>
              <a:t>inc</a:t>
            </a:r>
            <a:r>
              <a:rPr sz="3200" b="1" spc="-5" dirty="0">
                <a:latin typeface="Gill Sans"/>
                <a:cs typeface="Gill Sans"/>
              </a:rPr>
              <a:t>t</a:t>
            </a:r>
            <a:r>
              <a:rPr sz="3200" b="1" dirty="0">
                <a:latin typeface="Gill Sans"/>
                <a:cs typeface="Gill Sans"/>
              </a:rPr>
              <a:t>i</a:t>
            </a:r>
            <a:r>
              <a:rPr sz="3200" b="1" spc="-5" dirty="0">
                <a:latin typeface="Gill Sans"/>
                <a:cs typeface="Gill Sans"/>
              </a:rPr>
              <a:t>o</a:t>
            </a:r>
            <a:r>
              <a:rPr sz="3200" b="1" dirty="0">
                <a:latin typeface="Gill Sans"/>
                <a:cs typeface="Gill Sans"/>
              </a:rPr>
              <a:t>n (on</a:t>
            </a:r>
            <a:r>
              <a:rPr sz="3200" b="1" spc="-5" dirty="0">
                <a:latin typeface="Gill Sans"/>
                <a:cs typeface="Gill Sans"/>
              </a:rPr>
              <a:t> b</a:t>
            </a:r>
            <a:r>
              <a:rPr sz="3200" b="1" spc="-50" dirty="0">
                <a:latin typeface="Gill Sans"/>
                <a:cs typeface="Gill Sans"/>
              </a:rPr>
              <a:t>r</a:t>
            </a:r>
            <a:r>
              <a:rPr sz="3200" b="1" spc="20" dirty="0">
                <a:latin typeface="Gill Sans"/>
                <a:cs typeface="Gill Sans"/>
              </a:rPr>
              <a:t>a</a:t>
            </a:r>
            <a:r>
              <a:rPr sz="3200" b="1" spc="-5" dirty="0">
                <a:latin typeface="Gill Sans"/>
                <a:cs typeface="Gill Sans"/>
              </a:rPr>
              <a:t>nches)</a:t>
            </a:r>
            <a:endParaRPr sz="3200">
              <a:latin typeface="Gill Sans"/>
              <a:cs typeface="Gill Sans"/>
            </a:endParaRPr>
          </a:p>
          <a:p>
            <a:pPr marL="1042669" marR="728345" indent="-459105">
              <a:lnSpc>
                <a:spcPts val="3000"/>
              </a:lnSpc>
              <a:spcBef>
                <a:spcPts val="340"/>
              </a:spcBef>
            </a:pPr>
            <a:r>
              <a:rPr sz="2600" i="1" dirty="0">
                <a:latin typeface="Gill Sans"/>
                <a:cs typeface="Gill Sans"/>
              </a:rPr>
              <a:t>d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“d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spersa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expans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  <a:p>
            <a:pPr marL="1017269" marR="558800" indent="-459105" algn="just">
              <a:lnSpc>
                <a:spcPts val="3000"/>
              </a:lnSpc>
              <a:spcBef>
                <a:spcPts val="400"/>
              </a:spcBef>
            </a:pPr>
            <a:r>
              <a:rPr sz="2600" i="1" spc="-15" dirty="0">
                <a:latin typeface="Gill Sans"/>
                <a:cs typeface="Gill Sans"/>
              </a:rPr>
              <a:t>e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</a:t>
            </a:r>
            <a:r>
              <a:rPr sz="2600" dirty="0">
                <a:latin typeface="Gill Sans"/>
                <a:cs typeface="Gill Sans"/>
              </a:rPr>
              <a:t>extincti</a:t>
            </a:r>
            <a:r>
              <a:rPr sz="2600" spc="-15" dirty="0">
                <a:latin typeface="Gill Sans"/>
                <a:cs typeface="Gill Sans"/>
              </a:rPr>
              <a:t>on”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contra</a:t>
            </a:r>
            <a:r>
              <a:rPr sz="2600" dirty="0">
                <a:latin typeface="Gill Sans"/>
                <a:cs typeface="Gill Sans"/>
              </a:rPr>
              <a:t>ct</a:t>
            </a:r>
            <a:r>
              <a:rPr sz="2600" spc="-5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0" dirty="0">
                <a:latin typeface="Gill Sans"/>
                <a:cs typeface="Gill Sans"/>
              </a:rPr>
              <a:t>/ 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oca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dirty="0">
                <a:latin typeface="Gill Sans"/>
                <a:cs typeface="Gill Sans"/>
              </a:rPr>
              <a:t>exti</a:t>
            </a:r>
            <a:r>
              <a:rPr sz="2600" spc="-15" dirty="0">
                <a:latin typeface="Gill Sans"/>
                <a:cs typeface="Gill Sans"/>
              </a:rPr>
              <a:t>rpa</a:t>
            </a:r>
            <a:r>
              <a:rPr sz="2600" dirty="0">
                <a:latin typeface="Gill Sans"/>
                <a:cs typeface="Gill Sans"/>
              </a:rPr>
              <a:t>ti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8600" y="6756572"/>
            <a:ext cx="6202045" cy="157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03200" marR="5060315" indent="-190500">
              <a:lnSpc>
                <a:spcPts val="23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spc="-10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83300" y="4546772"/>
            <a:ext cx="4991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22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21300" y="45467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39000" y="4546772"/>
            <a:ext cx="1689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78500" y="57913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07200" y="5791372"/>
            <a:ext cx="5118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21300" y="2514772"/>
            <a:ext cx="20866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29764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8300" y="5893528"/>
            <a:ext cx="3630929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  <a:p>
            <a:pPr marL="13462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422707" y="6038609"/>
            <a:ext cx="1531039" cy="158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14980" y="6335934"/>
            <a:ext cx="964565" cy="1082675"/>
          </a:xfrm>
          <a:custGeom>
            <a:avLst/>
            <a:gdLst/>
            <a:ahLst/>
            <a:cxnLst/>
            <a:rect l="l" t="t" r="r" b="b"/>
            <a:pathLst>
              <a:path w="964564" h="1082675">
                <a:moveTo>
                  <a:pt x="964248" y="0"/>
                </a:moveTo>
                <a:lnTo>
                  <a:pt x="312789" y="155853"/>
                </a:lnTo>
                <a:lnTo>
                  <a:pt x="473571" y="293654"/>
                </a:lnTo>
                <a:lnTo>
                  <a:pt x="0" y="846199"/>
                </a:lnTo>
                <a:lnTo>
                  <a:pt x="275568" y="1082381"/>
                </a:lnTo>
                <a:lnTo>
                  <a:pt x="749139" y="529835"/>
                </a:lnTo>
                <a:lnTo>
                  <a:pt x="921134" y="529835"/>
                </a:lnTo>
                <a:lnTo>
                  <a:pt x="964248" y="0"/>
                </a:lnTo>
                <a:close/>
              </a:path>
              <a:path w="964564" h="1082675">
                <a:moveTo>
                  <a:pt x="921134" y="529835"/>
                </a:moveTo>
                <a:lnTo>
                  <a:pt x="749139" y="529835"/>
                </a:lnTo>
                <a:lnTo>
                  <a:pt x="909920" y="667635"/>
                </a:lnTo>
                <a:lnTo>
                  <a:pt x="921134" y="52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81100" y="1519334"/>
            <a:ext cx="276923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5" dirty="0">
                <a:latin typeface="Gill Sans"/>
                <a:cs typeface="Gill Sans"/>
              </a:rPr>
              <a:t>rad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ona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dirty="0">
                <a:latin typeface="Gill Sans"/>
                <a:cs typeface="Gill Sans"/>
              </a:rPr>
              <a:t>:</a:t>
            </a:r>
            <a:endParaRPr sz="4800">
              <a:latin typeface="Gill Sans"/>
              <a:cs typeface="Gill Sans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581150" y="6610350"/>
          <a:ext cx="2517177" cy="257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26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Words>8341</Words>
  <Application>Microsoft Macintosh PowerPoint</Application>
  <PresentationFormat>Custom</PresentationFormat>
  <Paragraphs>2003</Paragraphs>
  <Slides>195</Slides>
  <Notes>90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19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Comparison: 3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Review: Models, parameters, and data</vt:lpstr>
      <vt:lpstr>Review: Models, parameters, and data</vt:lpstr>
      <vt:lpstr>Likelihood: the key concept</vt:lpstr>
      <vt:lpstr>What is likelihood?</vt:lpstr>
      <vt:lpstr>Key concepts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We can calculate likelihood or lnL for many different possible parameter values</vt:lpstr>
      <vt:lpstr>We can calculate likelihood or lnL for many different possible parameter values</vt:lpstr>
      <vt:lpstr>We can calculate likelihood or lnL for many different possible parameter values</vt:lpstr>
      <vt:lpstr>We can calculate likelihood or lnL for many different possible parameter values</vt:lpstr>
      <vt:lpstr>We can calculate likelihood or lnL for many different possible parameter values</vt:lpstr>
      <vt:lpstr>We can calculate likelihood or lnL for many different possible parameter values</vt:lpstr>
      <vt:lpstr>We can calculate likelihood or lnL for many different possible parameter values</vt:lpstr>
      <vt:lpstr>Likelihood profile curve</vt:lpstr>
      <vt:lpstr>Log-likelihood (lnL)</vt:lpstr>
      <vt:lpstr>The maximum likelihood and log-likelihood (lnL) give the same parameter estimate</vt:lpstr>
      <vt:lpstr>What is our best estimate of the parameter?</vt:lpstr>
      <vt:lpstr>What is our best estimate of the parameter?</vt:lpstr>
      <vt:lpstr>What is our best estimate of the parameter?</vt:lpstr>
      <vt:lpstr>What is our best estimate of the parameter?</vt:lpstr>
      <vt:lpstr>How to find the maximum of the likelihood?</vt:lpstr>
      <vt:lpstr>How to find this maximum?</vt:lpstr>
      <vt:lpstr>The parameter value that Maximizes the Likelihood (ML)</vt:lpstr>
      <vt:lpstr>The parameter value that Maximizes the Likelihood (ML)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Akaike Information Criterion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Akaike Information Criterion</vt:lpstr>
      <vt:lpstr>Akaike Information Criterion</vt:lpstr>
      <vt:lpstr>Akaike Information Criterion</vt:lpstr>
      <vt:lpstr>Akaike Information Criterion</vt:lpstr>
      <vt:lpstr>Akaike Information Criterion</vt:lpstr>
      <vt:lpstr>Akaike Information Criterion</vt:lpstr>
      <vt:lpstr>Akaike Information Criterion</vt:lpstr>
      <vt:lpstr>Akaike Information Criterion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Trait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Trait-dependent dispersal in Podocarpaceae+Araucariaceae (with Kristina Klaus, Univ. of Bochum)</vt:lpstr>
      <vt:lpstr>Trait-dependent dispersal in Podocarpaceae+Araucariaceae (with Kristina Klaus, Univ. of Bochum)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Taxon Cycle Hypothesis</vt:lpstr>
      <vt:lpstr>The Taxon Cycle Hypothesis</vt:lpstr>
      <vt:lpstr>The Taxon Cycle Hypothesis</vt:lpstr>
      <vt:lpstr>Odontomachus in the Indo-Pacific</vt:lpstr>
      <vt:lpstr>PowerPoint Presentation</vt:lpstr>
      <vt:lpstr>Odontomachus in the Indo-Pacific</vt:lpstr>
      <vt:lpstr>PowerPoint Presentation</vt:lpstr>
      <vt:lpstr>Odontomachus in the Indo-Pacific</vt:lpstr>
      <vt:lpstr>Odontomachus in the Indo-Pacific</vt:lpstr>
      <vt:lpstr>Odontomachus in the Indo-Pacific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Cladogenetic range change</vt:lpstr>
      <vt:lpstr>Cladogenetic range change</vt:lpstr>
      <vt:lpstr>Tricks to speed things up:  1. Sparse representations (exclude 0s)  2. C++ backend  3. Parallel processing  4. Exclude unlikely ranges</vt:lpstr>
      <vt:lpstr>More complex problems:  1. Trait-linked dispersal  2. Include speciation/extinction</vt:lpstr>
      <vt:lpstr>Trait-linked dispersal</vt:lpstr>
      <vt:lpstr>Trait-linked dispersal</vt:lpstr>
      <vt:lpstr>Trait-linked dispersal</vt:lpstr>
      <vt:lpstr>Biggest problem with all of these biogeography models: EXTINCTION</vt:lpstr>
      <vt:lpstr>Biggest problem with all of these biogeography models: EXTINCTION</vt:lpstr>
      <vt:lpstr>Biggest problem with all of these biogeography models: EXTINCTION</vt:lpstr>
      <vt:lpstr>Biggest problem with all of these biogeography models: EXTINCTION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model features</vt:lpstr>
      <vt:lpstr>Comparison of model features</vt:lpstr>
      <vt:lpstr>Comparison of model features</vt:lpstr>
      <vt:lpstr>Comparison of model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Nick Matzke</cp:lastModifiedBy>
  <cp:revision>16</cp:revision>
  <cp:lastPrinted>2020-12-07T04:10:51Z</cp:lastPrinted>
  <dcterms:created xsi:type="dcterms:W3CDTF">2019-10-04T11:41:29Z</dcterms:created>
  <dcterms:modified xsi:type="dcterms:W3CDTF">2021-01-08T10:16:14Z</dcterms:modified>
</cp:coreProperties>
</file>